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73" r:id="rId4"/>
    <p:sldId id="265" r:id="rId5"/>
    <p:sldId id="267" r:id="rId6"/>
    <p:sldId id="268" r:id="rId7"/>
    <p:sldId id="269" r:id="rId8"/>
    <p:sldId id="262" r:id="rId9"/>
    <p:sldId id="270" r:id="rId10"/>
    <p:sldId id="271" r:id="rId11"/>
    <p:sldId id="272" r:id="rId12"/>
    <p:sldId id="274" r:id="rId13"/>
  </p:sldIdLst>
  <p:sldSz cx="18288000" cy="10287000"/>
  <p:notesSz cx="6858000" cy="9144000"/>
  <p:embeddedFontLst>
    <p:embeddedFont>
      <p:font typeface="Jalnan 2"/>
      <p:regular r:id="rId14"/>
    </p:embeddedFont>
    <p:embeddedFont>
      <p:font typeface="한컴 말랑말랑 Regular" panose="020F0303000000000000" pitchFamily="50" charset="-127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8F"/>
    <a:srgbClr val="8871C1"/>
    <a:srgbClr val="B2A4D7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65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8E48D8C-E37D-21AF-88A8-88FF35D1A366}"/>
              </a:ext>
            </a:extLst>
          </p:cNvPr>
          <p:cNvGrpSpPr/>
          <p:nvPr/>
        </p:nvGrpSpPr>
        <p:grpSpPr>
          <a:xfrm>
            <a:off x="1854200" y="1905000"/>
            <a:ext cx="14592300" cy="7594600"/>
            <a:chOff x="1854200" y="1905000"/>
            <a:chExt cx="14592300" cy="75946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4200" y="1905000"/>
              <a:ext cx="14592300" cy="75946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200" y="6184900"/>
              <a:ext cx="14084300" cy="29337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03200" y="6262116"/>
              <a:ext cx="2159000" cy="2159000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6557" y="5766816"/>
              <a:ext cx="3149600" cy="31496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C8934-BE65-A749-FC87-E066635E6E63}"/>
                </a:ext>
              </a:extLst>
            </p:cNvPr>
            <p:cNvSpPr txBox="1"/>
            <p:nvPr/>
          </p:nvSpPr>
          <p:spPr>
            <a:xfrm>
              <a:off x="2857500" y="4303777"/>
              <a:ext cx="1257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200" b="1" dirty="0">
                  <a:ln>
                    <a:solidFill>
                      <a:schemeClr val="bg1"/>
                    </a:solidFill>
                  </a:ln>
                  <a:solidFill>
                    <a:srgbClr val="FF53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‘Permission to dance’</a:t>
              </a:r>
              <a:endParaRPr lang="ko-KR" altLang="en-US" sz="72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CEB4C36F-9239-2266-B392-4B9B972C29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8587183"/>
            <a:ext cx="800732" cy="34504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5F7539F-7BEB-B8F6-0871-6CB167A31B4F}"/>
              </a:ext>
            </a:extLst>
          </p:cNvPr>
          <p:cNvSpPr/>
          <p:nvPr/>
        </p:nvSpPr>
        <p:spPr>
          <a:xfrm>
            <a:off x="5843778" y="6243370"/>
            <a:ext cx="67818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 latinLnBrk="0">
              <a:lnSpc>
                <a:spcPct val="150000"/>
              </a:lnSpc>
            </a:pP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※ 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유의 사항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저작물은  교사와 학생의 수업 목적으로만 활용이 가능합니다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자료는 저작권법 제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25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조에 따라 학교 수업을 목적으로 </a:t>
            </a:r>
            <a:r>
              <a:rPr lang="ko-KR" altLang="en-US" sz="1600" dirty="0" err="1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이용되었으므로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자료를 외부에 공개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·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게시하는 것을 금지하며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이를 위반하는 경우 저작권 침해로서 관련법에 따라 처벌될 수 있습니다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7112ABC-5AF9-E693-AF8C-E0937DC45295}"/>
              </a:ext>
            </a:extLst>
          </p:cNvPr>
          <p:cNvSpPr/>
          <p:nvPr/>
        </p:nvSpPr>
        <p:spPr>
          <a:xfrm>
            <a:off x="5785919" y="3256317"/>
            <a:ext cx="6728862" cy="106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>
                <a:solidFill>
                  <a:srgbClr val="FF538F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학습 지원 자료 </a:t>
            </a:r>
            <a:r>
              <a:rPr lang="en-US" altLang="ko-KR" sz="4800" b="1" dirty="0">
                <a:solidFill>
                  <a:srgbClr val="FF538F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PPT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F279B-583E-6E14-662F-5BB3BB516CC1}"/>
              </a:ext>
            </a:extLst>
          </p:cNvPr>
          <p:cNvSpPr txBox="1"/>
          <p:nvPr/>
        </p:nvSpPr>
        <p:spPr>
          <a:xfrm>
            <a:off x="2134670" y="255039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9369B-121F-FBB8-9164-F99A4DDA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5819D4-5698-C458-FC8F-391679222C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9A4DE81-3A0B-2E03-AA5D-554329A19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47800"/>
            <a:ext cx="16090900" cy="8318500"/>
          </a:xfrm>
          <a:prstGeom prst="rect">
            <a:avLst/>
          </a:prstGeom>
        </p:spPr>
      </p:pic>
      <p:grpSp>
        <p:nvGrpSpPr>
          <p:cNvPr id="18" name="Group 18">
            <a:extLst>
              <a:ext uri="{FF2B5EF4-FFF2-40B4-BE49-F238E27FC236}">
                <a16:creationId xmlns:a16="http://schemas.microsoft.com/office/drawing/2014/main" id="{42BB0D91-CAC4-B89F-31C3-69EC76D99597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6E2A4A13-B399-FB5B-FBEE-47247C53BCDA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0782935-5F86-91AF-A159-86F3858A70EB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1151D1C-8D65-ECE8-75AB-EA1DF6859DEB}"/>
              </a:ext>
            </a:extLst>
          </p:cNvPr>
          <p:cNvSpPr txBox="1"/>
          <p:nvPr/>
        </p:nvSpPr>
        <p:spPr>
          <a:xfrm>
            <a:off x="685800" y="2418815"/>
            <a:ext cx="558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[</a:t>
            </a:r>
            <a:r>
              <a:rPr lang="ko-KR" altLang="en-US" sz="48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참고 자료</a:t>
            </a:r>
            <a:r>
              <a:rPr lang="en-US" altLang="ko-KR" sz="48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]</a:t>
            </a:r>
            <a:endParaRPr lang="ko-KR" altLang="en-US" sz="4800" b="1" dirty="0">
              <a:ln>
                <a:solidFill>
                  <a:schemeClr val="bg1"/>
                </a:solidFill>
              </a:ln>
              <a:solidFill>
                <a:srgbClr val="FF53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166C92-6F42-CBC6-77B6-DFC9F8E4AC3A}"/>
              </a:ext>
            </a:extLst>
          </p:cNvPr>
          <p:cNvSpPr txBox="1"/>
          <p:nvPr/>
        </p:nvSpPr>
        <p:spPr>
          <a:xfrm>
            <a:off x="6858000" y="4507955"/>
            <a:ext cx="9220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err="1">
                <a:solidFill>
                  <a:srgbClr val="8871C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수어에서</a:t>
            </a:r>
            <a:r>
              <a:rPr lang="ko-KR" altLang="en-US" sz="4400" b="1" dirty="0">
                <a:solidFill>
                  <a:srgbClr val="8871C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손가락을 부르는 용어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2B43626-35CB-0688-2224-A6F839CA5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572" y="3619500"/>
            <a:ext cx="4143420" cy="5099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DC64B9-D476-EBD8-8E42-A276D1A38A70}"/>
              </a:ext>
            </a:extLst>
          </p:cNvPr>
          <p:cNvSpPr txBox="1"/>
          <p:nvPr/>
        </p:nvSpPr>
        <p:spPr>
          <a:xfrm>
            <a:off x="7195992" y="5607050"/>
            <a:ext cx="8806008" cy="222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엄지를 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‘5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지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라고 하는 이유는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지숫자에서 엄지만 편 동작이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숫자 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‘5’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를 의미하기 때문이다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83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85A83-9706-425C-E3FB-4F5912E01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0E091C-33BA-3A57-3DC0-5D9E529A37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7F7AE7A7-F1D0-088A-CB2D-86BD4A5A6583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33D02860-863A-E07F-9AD5-CD8FA9B84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47800"/>
            <a:ext cx="16090900" cy="8318500"/>
          </a:xfrm>
          <a:prstGeom prst="rect">
            <a:avLst/>
          </a:prstGeom>
        </p:spPr>
      </p:pic>
      <p:grpSp>
        <p:nvGrpSpPr>
          <p:cNvPr id="24" name="Group 24">
            <a:extLst>
              <a:ext uri="{FF2B5EF4-FFF2-40B4-BE49-F238E27FC236}">
                <a16:creationId xmlns:a16="http://schemas.microsoft.com/office/drawing/2014/main" id="{920228E0-9F2A-3FBB-41C4-F7B681A6A3F3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AB3C88A-29C5-13CE-4766-B3BA54DB70A9}"/>
              </a:ext>
            </a:extLst>
          </p:cNvPr>
          <p:cNvGrpSpPr/>
          <p:nvPr/>
        </p:nvGrpSpPr>
        <p:grpSpPr>
          <a:xfrm>
            <a:off x="698500" y="723900"/>
            <a:ext cx="5778500" cy="1905000"/>
            <a:chOff x="698500" y="723900"/>
            <a:chExt cx="7785100" cy="3505200"/>
          </a:xfrm>
        </p:grpSpPr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F52FC409-CF24-EB44-E70F-351E3B9E2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00" y="723900"/>
              <a:ext cx="7785100" cy="3505200"/>
            </a:xfrm>
            <a:prstGeom prst="rect">
              <a:avLst/>
            </a:prstGeom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26490420-6062-2466-248B-4C7424F00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00" y="1231900"/>
              <a:ext cx="7531100" cy="2616200"/>
            </a:xfrm>
            <a:prstGeom prst="rect">
              <a:avLst/>
            </a:prstGeom>
          </p:spPr>
        </p:pic>
        <p:pic>
          <p:nvPicPr>
            <p:cNvPr id="27" name="Picture 27">
              <a:extLst>
                <a:ext uri="{FF2B5EF4-FFF2-40B4-BE49-F238E27FC236}">
                  <a16:creationId xmlns:a16="http://schemas.microsoft.com/office/drawing/2014/main" id="{DCDFC0A7-CD18-078E-7AE6-4A90874FA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6764" y="1845564"/>
              <a:ext cx="1240537" cy="1240537"/>
            </a:xfrm>
            <a:prstGeom prst="rect">
              <a:avLst/>
            </a:prstGeom>
          </p:spPr>
        </p:pic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AF4A3908-8C98-8D81-4DF1-C5F9B1E4BF74}"/>
                </a:ext>
              </a:extLst>
            </p:cNvPr>
            <p:cNvSpPr txBox="1"/>
            <p:nvPr/>
          </p:nvSpPr>
          <p:spPr>
            <a:xfrm>
              <a:off x="1359821" y="2184400"/>
              <a:ext cx="1066801" cy="6223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500" b="0" i="0" u="none" strike="noStrike" dirty="0">
                  <a:solidFill>
                    <a:srgbClr val="414141"/>
                  </a:solidFill>
                  <a:latin typeface="Jalnan 2"/>
                </a:rPr>
                <a:t>05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5624886-ED9F-891F-F9D0-5F66252EA0F2}"/>
              </a:ext>
            </a:extLst>
          </p:cNvPr>
          <p:cNvSpPr txBox="1"/>
          <p:nvPr/>
        </p:nvSpPr>
        <p:spPr>
          <a:xfrm>
            <a:off x="2242104" y="1264503"/>
            <a:ext cx="393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생활 속 음악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B1CE25-A08D-D6DE-AC08-5C97C0DC01AF}"/>
              </a:ext>
            </a:extLst>
          </p:cNvPr>
          <p:cNvSpPr txBox="1"/>
          <p:nvPr/>
        </p:nvSpPr>
        <p:spPr>
          <a:xfrm>
            <a:off x="1828800" y="4911653"/>
            <a:ext cx="14782800" cy="391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음악은 생활에서 빼놓을 수 없는 중요한 부분 가운데 하나이다</a:t>
            </a:r>
            <a:r>
              <a: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음악은 감정을 표현하고 조절하는데 도움을 주며 공감대를 형성해 주기도 한다</a:t>
            </a:r>
            <a:r>
              <a: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예를 들어 누군가의 생일에 생 일 축하 노래를 함께 부르며 기뻐해 주고</a:t>
            </a:r>
            <a:r>
              <a: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경기장에서는 응원가를 부르며 함께 누군가를 응원하기 위한 공감대를 형성한다</a:t>
            </a:r>
            <a:r>
              <a: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스트레스가 있거나 마음의 안정이 필요할 때는 조용한 음악을 찾아 듣고</a:t>
            </a:r>
            <a:r>
              <a: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때론 학교 교가를 부르며 소속감을 느끼고 친구</a:t>
            </a:r>
            <a:r>
              <a: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선후배들과 강한 연결고리를 형성하기도 한다</a:t>
            </a:r>
            <a:r>
              <a: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이렇듯 음악은 우리 일상생활 속에 깊이 자리 잡고 있다</a:t>
            </a:r>
            <a:r>
              <a: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24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E20CCB6-4EBE-F38C-C630-4C96FAC4676D}"/>
              </a:ext>
            </a:extLst>
          </p:cNvPr>
          <p:cNvGrpSpPr/>
          <p:nvPr/>
        </p:nvGrpSpPr>
        <p:grpSpPr>
          <a:xfrm>
            <a:off x="3048000" y="2812197"/>
            <a:ext cx="12649200" cy="1714783"/>
            <a:chOff x="3048000" y="2812197"/>
            <a:chExt cx="12649200" cy="1714783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42559948-E11A-6FDD-0F3C-740B89EDEEC1}"/>
                </a:ext>
              </a:extLst>
            </p:cNvPr>
            <p:cNvSpPr/>
            <p:nvPr/>
          </p:nvSpPr>
          <p:spPr>
            <a:xfrm>
              <a:off x="4207152" y="2812197"/>
              <a:ext cx="10210800" cy="1714783"/>
            </a:xfrm>
            <a:prstGeom prst="roundRect">
              <a:avLst/>
            </a:prstGeom>
            <a:solidFill>
              <a:srgbClr val="FFCC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817A9C-90DE-0A99-9C55-17EDB3A4780D}"/>
                </a:ext>
              </a:extLst>
            </p:cNvPr>
            <p:cNvSpPr txBox="1"/>
            <p:nvPr/>
          </p:nvSpPr>
          <p:spPr>
            <a:xfrm>
              <a:off x="3048000" y="3162300"/>
              <a:ext cx="1264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생활 속 음악의 의미와 가치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1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FDBE2-99A2-F9D4-F04B-2786B325A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63A93F-6F5E-E7D7-BDC7-ABE3C18233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87B9EFDF-D66A-5826-99BB-7688D0141369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479F140-0C74-358C-B0BE-233DDCEA834D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AE0D40C4-14F0-0709-0B15-ADE437A11848}"/>
              </a:ext>
            </a:extLst>
          </p:cNvPr>
          <p:cNvGrpSpPr/>
          <p:nvPr/>
        </p:nvGrpSpPr>
        <p:grpSpPr>
          <a:xfrm>
            <a:off x="1854200" y="1905000"/>
            <a:ext cx="14592300" cy="7594600"/>
            <a:chOff x="1854200" y="1905000"/>
            <a:chExt cx="14592300" cy="7594600"/>
          </a:xfrm>
        </p:grpSpPr>
        <p:pic>
          <p:nvPicPr>
            <p:cNvPr id="20" name="Picture 20">
              <a:extLst>
                <a:ext uri="{FF2B5EF4-FFF2-40B4-BE49-F238E27FC236}">
                  <a16:creationId xmlns:a16="http://schemas.microsoft.com/office/drawing/2014/main" id="{57A1707B-0ECB-9F0A-4122-34F83C5D9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4200" y="1905000"/>
              <a:ext cx="14592300" cy="7594600"/>
            </a:xfrm>
            <a:prstGeom prst="rect">
              <a:avLst/>
            </a:prstGeom>
          </p:spPr>
        </p:pic>
        <p:pic>
          <p:nvPicPr>
            <p:cNvPr id="21" name="Picture 21">
              <a:extLst>
                <a:ext uri="{FF2B5EF4-FFF2-40B4-BE49-F238E27FC236}">
                  <a16:creationId xmlns:a16="http://schemas.microsoft.com/office/drawing/2014/main" id="{F0900021-204A-A3F5-1BC4-E4F6E19E7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200" y="6184900"/>
              <a:ext cx="14084300" cy="2933700"/>
            </a:xfrm>
            <a:prstGeom prst="rect">
              <a:avLst/>
            </a:prstGeom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79795739-768A-2E14-1AA1-6686166D4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03200" y="6262116"/>
              <a:ext cx="2159000" cy="2159000"/>
            </a:xfrm>
            <a:prstGeom prst="rect">
              <a:avLst/>
            </a:prstGeom>
          </p:spPr>
        </p:pic>
        <p:pic>
          <p:nvPicPr>
            <p:cNvPr id="29" name="Picture 29">
              <a:extLst>
                <a:ext uri="{FF2B5EF4-FFF2-40B4-BE49-F238E27FC236}">
                  <a16:creationId xmlns:a16="http://schemas.microsoft.com/office/drawing/2014/main" id="{2F1F1256-844B-88D7-CE9C-9045F94F3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6557" y="5766816"/>
              <a:ext cx="3149600" cy="3149600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AB46C29D-952A-2674-8318-75767630C6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8587183"/>
            <a:ext cx="800732" cy="34504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AAEA21A-DEFE-06A7-E289-257D1A05689E}"/>
              </a:ext>
            </a:extLst>
          </p:cNvPr>
          <p:cNvSpPr/>
          <p:nvPr/>
        </p:nvSpPr>
        <p:spPr>
          <a:xfrm>
            <a:off x="5779569" y="4737390"/>
            <a:ext cx="6728862" cy="106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>
                <a:solidFill>
                  <a:srgbClr val="FF538F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감사합니다</a:t>
            </a:r>
            <a:r>
              <a:rPr lang="en-US" altLang="ko-KR" sz="4800" b="1" dirty="0">
                <a:solidFill>
                  <a:srgbClr val="FF538F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6DBEE-F298-FABE-B714-9EF8D68114D0}"/>
              </a:ext>
            </a:extLst>
          </p:cNvPr>
          <p:cNvSpPr txBox="1"/>
          <p:nvPr/>
        </p:nvSpPr>
        <p:spPr>
          <a:xfrm>
            <a:off x="2134670" y="255039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</p:spTree>
    <p:extLst>
      <p:ext uri="{BB962C8B-B14F-4D97-AF65-F5344CB8AC3E}">
        <p14:creationId xmlns:p14="http://schemas.microsoft.com/office/powerpoint/2010/main" val="3353274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68838-23AD-3C6B-3B18-D8F8B2DAC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29C9DF1-1BF3-3827-E1F2-1A047DC346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85A008A0-F77E-4860-D80C-26BF86A04E64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7236B64F-5571-DB1D-AB3E-EA1E2FE5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1409700"/>
            <a:ext cx="16090900" cy="8318500"/>
          </a:xfrm>
          <a:prstGeom prst="rect">
            <a:avLst/>
          </a:prstGeom>
        </p:spPr>
      </p:pic>
      <p:grpSp>
        <p:nvGrpSpPr>
          <p:cNvPr id="24" name="Group 24">
            <a:extLst>
              <a:ext uri="{FF2B5EF4-FFF2-40B4-BE49-F238E27FC236}">
                <a16:creationId xmlns:a16="http://schemas.microsoft.com/office/drawing/2014/main" id="{05857ADB-B8A2-4425-22CD-FDB7E40CEAFE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52A627E-8984-1A4D-6C68-C787379B7F9E}"/>
              </a:ext>
            </a:extLst>
          </p:cNvPr>
          <p:cNvGrpSpPr/>
          <p:nvPr/>
        </p:nvGrpSpPr>
        <p:grpSpPr>
          <a:xfrm>
            <a:off x="698500" y="723900"/>
            <a:ext cx="5778500" cy="1905000"/>
            <a:chOff x="698500" y="723900"/>
            <a:chExt cx="7785100" cy="3505200"/>
          </a:xfrm>
        </p:grpSpPr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9F1A24C3-D71C-DA00-DD86-5A6FCCFA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00" y="723900"/>
              <a:ext cx="7785100" cy="3505200"/>
            </a:xfrm>
            <a:prstGeom prst="rect">
              <a:avLst/>
            </a:prstGeom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6865E40B-58E4-FE20-070F-779F04657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00" y="1231900"/>
              <a:ext cx="7531100" cy="261620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44EA679-CA55-9535-9762-C280C8BA82C7}"/>
              </a:ext>
            </a:extLst>
          </p:cNvPr>
          <p:cNvSpPr txBox="1"/>
          <p:nvPr/>
        </p:nvSpPr>
        <p:spPr>
          <a:xfrm>
            <a:off x="2711450" y="1156913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목차</a:t>
            </a:r>
            <a:endParaRPr lang="ko-KR" altLang="en-US" sz="6600" b="1" dirty="0">
              <a:ln>
                <a:solidFill>
                  <a:schemeClr val="bg1"/>
                </a:solidFill>
              </a:ln>
              <a:solidFill>
                <a:srgbClr val="FF53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224654-0EA3-2EE2-2008-63F409E48EF0}"/>
              </a:ext>
            </a:extLst>
          </p:cNvPr>
          <p:cNvSpPr txBox="1"/>
          <p:nvPr/>
        </p:nvSpPr>
        <p:spPr>
          <a:xfrm>
            <a:off x="6477000" y="4038600"/>
            <a:ext cx="7758430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01 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악곡 감상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02 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가사 감상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03 [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알아보기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] </a:t>
            </a:r>
            <a:r>
              <a:rPr lang="ko-KR" altLang="en-US" sz="32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수어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동작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04 [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조사하기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] </a:t>
            </a:r>
            <a:r>
              <a:rPr lang="ko-KR" altLang="en-US" sz="32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수어로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표현한 노래와 동작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05 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생활 속 음악 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6953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278A8-FD47-5B9C-1468-E0DAE2488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6CC6AF-02F0-7DB6-E824-AAC0386F52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54DF85D5-0633-FE84-0166-D94F5E287A45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CC7AAB23-5E7D-BEC6-258A-D41D5B03B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47800"/>
            <a:ext cx="16090900" cy="8318500"/>
          </a:xfrm>
          <a:prstGeom prst="rect">
            <a:avLst/>
          </a:prstGeom>
        </p:spPr>
      </p:pic>
      <p:grpSp>
        <p:nvGrpSpPr>
          <p:cNvPr id="24" name="Group 24">
            <a:extLst>
              <a:ext uri="{FF2B5EF4-FFF2-40B4-BE49-F238E27FC236}">
                <a16:creationId xmlns:a16="http://schemas.microsoft.com/office/drawing/2014/main" id="{79C4C763-807A-FDD6-8DED-0EFD7A499F26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9279553-EE60-C2CC-C069-80C392DBCC54}"/>
              </a:ext>
            </a:extLst>
          </p:cNvPr>
          <p:cNvGrpSpPr/>
          <p:nvPr/>
        </p:nvGrpSpPr>
        <p:grpSpPr>
          <a:xfrm>
            <a:off x="698500" y="723900"/>
            <a:ext cx="5778500" cy="1905000"/>
            <a:chOff x="698500" y="723900"/>
            <a:chExt cx="7785100" cy="3505200"/>
          </a:xfrm>
        </p:grpSpPr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867B4B15-2611-5D96-6026-DC7099BDA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00" y="723900"/>
              <a:ext cx="7785100" cy="3505200"/>
            </a:xfrm>
            <a:prstGeom prst="rect">
              <a:avLst/>
            </a:prstGeom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A969B2A2-01A5-43C9-E81D-B39A63465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00" y="1231900"/>
              <a:ext cx="7531100" cy="2616200"/>
            </a:xfrm>
            <a:prstGeom prst="rect">
              <a:avLst/>
            </a:prstGeom>
          </p:spPr>
        </p:pic>
        <p:pic>
          <p:nvPicPr>
            <p:cNvPr id="27" name="Picture 27">
              <a:extLst>
                <a:ext uri="{FF2B5EF4-FFF2-40B4-BE49-F238E27FC236}">
                  <a16:creationId xmlns:a16="http://schemas.microsoft.com/office/drawing/2014/main" id="{C8452E33-EB5F-F8B7-4106-533851CB4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6764" y="1845564"/>
              <a:ext cx="1240537" cy="1240537"/>
            </a:xfrm>
            <a:prstGeom prst="rect">
              <a:avLst/>
            </a:prstGeom>
          </p:spPr>
        </p:pic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26B2A05C-BCFA-DF46-9833-F5477C69FFC0}"/>
                </a:ext>
              </a:extLst>
            </p:cNvPr>
            <p:cNvSpPr txBox="1"/>
            <p:nvPr/>
          </p:nvSpPr>
          <p:spPr>
            <a:xfrm>
              <a:off x="1359821" y="2184400"/>
              <a:ext cx="1066801" cy="6223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500" b="0" i="0" u="none" strike="noStrike" dirty="0">
                  <a:solidFill>
                    <a:srgbClr val="414141"/>
                  </a:solidFill>
                  <a:latin typeface="Jalnan 2"/>
                </a:rPr>
                <a:t>01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C96FB2A-F876-AE06-B9AC-9F1C1A416D47}"/>
              </a:ext>
            </a:extLst>
          </p:cNvPr>
          <p:cNvSpPr txBox="1"/>
          <p:nvPr/>
        </p:nvSpPr>
        <p:spPr>
          <a:xfrm>
            <a:off x="2242104" y="1104900"/>
            <a:ext cx="3930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악곡 감상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F70914-8C12-E668-D12C-F1F0E630E79D}"/>
              </a:ext>
            </a:extLst>
          </p:cNvPr>
          <p:cNvSpPr txBox="1"/>
          <p:nvPr/>
        </p:nvSpPr>
        <p:spPr>
          <a:xfrm>
            <a:off x="9045519" y="3340904"/>
            <a:ext cx="7758430" cy="222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‘Permission to dance’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는 마장조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4/4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박자로 이루어진 경쾌하고 신나는 분위기의 댄스 팝 장르의 곡이다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C008A-CB68-0352-C5FD-D7FCDFEA9ACB}"/>
              </a:ext>
            </a:extLst>
          </p:cNvPr>
          <p:cNvSpPr txBox="1"/>
          <p:nvPr/>
        </p:nvSpPr>
        <p:spPr>
          <a:xfrm>
            <a:off x="9045519" y="5702300"/>
            <a:ext cx="7735570" cy="296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반복되는 멜로디에 피아노 연주와 스트링 사운드가 돋보이며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국제 </a:t>
            </a:r>
            <a:r>
              <a:rPr lang="ko-KR" altLang="en-US" sz="32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수어로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구성된 안무를 표현하면서 다양한 메시지를 담은 노래이다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9B74C78-A0E0-E22F-1267-249C7AC07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5851" y="4102695"/>
            <a:ext cx="7129668" cy="41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54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A07B2-19C2-5E69-9E42-2F8C17F51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81361B7-0C06-2211-8024-219093A9FC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D68F595-A2A4-A701-5F3C-C73FDB29E19B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9A2A7A4B-1904-38A7-3585-6B75532C9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47800"/>
            <a:ext cx="16090900" cy="8318500"/>
          </a:xfrm>
          <a:prstGeom prst="rect">
            <a:avLst/>
          </a:prstGeom>
        </p:spPr>
      </p:pic>
      <p:grpSp>
        <p:nvGrpSpPr>
          <p:cNvPr id="24" name="Group 24">
            <a:extLst>
              <a:ext uri="{FF2B5EF4-FFF2-40B4-BE49-F238E27FC236}">
                <a16:creationId xmlns:a16="http://schemas.microsoft.com/office/drawing/2014/main" id="{04F54DC3-EB9D-B48C-06C9-AFDA7F62AD02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3CBC848-A4E4-0405-B9EA-BB2CB08182CD}"/>
              </a:ext>
            </a:extLst>
          </p:cNvPr>
          <p:cNvGrpSpPr/>
          <p:nvPr/>
        </p:nvGrpSpPr>
        <p:grpSpPr>
          <a:xfrm>
            <a:off x="698500" y="723900"/>
            <a:ext cx="5778500" cy="1905000"/>
            <a:chOff x="698500" y="723900"/>
            <a:chExt cx="7785100" cy="3505200"/>
          </a:xfrm>
        </p:grpSpPr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0A5A1B3C-DB9D-ACE4-294E-74D52BC1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00" y="723900"/>
              <a:ext cx="7785100" cy="3505200"/>
            </a:xfrm>
            <a:prstGeom prst="rect">
              <a:avLst/>
            </a:prstGeom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87270D5F-E37A-F5F0-648F-D5781DC2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00" y="1231900"/>
              <a:ext cx="7531100" cy="2616200"/>
            </a:xfrm>
            <a:prstGeom prst="rect">
              <a:avLst/>
            </a:prstGeom>
          </p:spPr>
        </p:pic>
        <p:pic>
          <p:nvPicPr>
            <p:cNvPr id="27" name="Picture 27">
              <a:extLst>
                <a:ext uri="{FF2B5EF4-FFF2-40B4-BE49-F238E27FC236}">
                  <a16:creationId xmlns:a16="http://schemas.microsoft.com/office/drawing/2014/main" id="{0461A6B0-8A6E-5DE3-4736-0B1DC5C3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6764" y="1845564"/>
              <a:ext cx="1240537" cy="1240537"/>
            </a:xfrm>
            <a:prstGeom prst="rect">
              <a:avLst/>
            </a:prstGeom>
          </p:spPr>
        </p:pic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44085F86-D888-D500-F348-A2FFDB286EB9}"/>
                </a:ext>
              </a:extLst>
            </p:cNvPr>
            <p:cNvSpPr txBox="1"/>
            <p:nvPr/>
          </p:nvSpPr>
          <p:spPr>
            <a:xfrm>
              <a:off x="1359821" y="2184400"/>
              <a:ext cx="1066801" cy="6223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500" b="0" i="0" u="none" strike="noStrike" dirty="0">
                  <a:solidFill>
                    <a:srgbClr val="414141"/>
                  </a:solidFill>
                  <a:latin typeface="Jalnan 2"/>
                </a:rPr>
                <a:t>02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CCAE9D5-D328-C477-B227-4C8C5C5A5278}"/>
              </a:ext>
            </a:extLst>
          </p:cNvPr>
          <p:cNvSpPr txBox="1"/>
          <p:nvPr/>
        </p:nvSpPr>
        <p:spPr>
          <a:xfrm>
            <a:off x="2242104" y="1104900"/>
            <a:ext cx="3930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가사 감상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2B5EE-51FD-F24E-3006-7E16358113AF}"/>
              </a:ext>
            </a:extLst>
          </p:cNvPr>
          <p:cNvSpPr txBox="1"/>
          <p:nvPr/>
        </p:nvSpPr>
        <p:spPr>
          <a:xfrm>
            <a:off x="3048000" y="5619888"/>
            <a:ext cx="12649200" cy="296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노래 가사에서 알 수 있듯이 현실의 벽에 부닥치고 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고단한 하루를 보낸 모두에게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춤은 마음 가는 대로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허락 없이 마음껏 춰도 된다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.’</a:t>
            </a: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라는 메시지를 전한다</a:t>
            </a:r>
            <a:r>
              <a:rPr lang="en-US" altLang="ko-KR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E04BF84-87A1-A02F-7851-D86FE07CB35C}"/>
              </a:ext>
            </a:extLst>
          </p:cNvPr>
          <p:cNvGrpSpPr/>
          <p:nvPr/>
        </p:nvGrpSpPr>
        <p:grpSpPr>
          <a:xfrm>
            <a:off x="3019425" y="3601089"/>
            <a:ext cx="12649200" cy="1714783"/>
            <a:chOff x="3019425" y="3601089"/>
            <a:chExt cx="12649200" cy="1714783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1C28FFE3-BAA9-5002-6E35-4D6FE0B0EFDF}"/>
                </a:ext>
              </a:extLst>
            </p:cNvPr>
            <p:cNvSpPr/>
            <p:nvPr/>
          </p:nvSpPr>
          <p:spPr>
            <a:xfrm>
              <a:off x="4267200" y="3601089"/>
              <a:ext cx="10210800" cy="1714783"/>
            </a:xfrm>
            <a:prstGeom prst="roundRect">
              <a:avLst/>
            </a:prstGeom>
            <a:solidFill>
              <a:srgbClr val="FFCC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C0004F-3F9E-975B-C121-B187B39F159D}"/>
                </a:ext>
              </a:extLst>
            </p:cNvPr>
            <p:cNvSpPr txBox="1"/>
            <p:nvPr/>
          </p:nvSpPr>
          <p:spPr>
            <a:xfrm>
              <a:off x="3019425" y="3725525"/>
              <a:ext cx="12649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‘We</a:t>
              </a:r>
              <a:r>
                <a:rPr lang="ko-KR" altLang="en-US" sz="4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  <a:r>
                <a:rPr lang="en-US" altLang="ko-KR" sz="4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don’t</a:t>
              </a:r>
              <a:r>
                <a:rPr lang="ko-KR" altLang="en-US" sz="4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  <a:r>
                <a:rPr lang="en-US" altLang="ko-KR" sz="4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need </a:t>
              </a:r>
            </a:p>
            <a:p>
              <a:pPr algn="ctr"/>
              <a:r>
                <a:rPr lang="en-US" altLang="ko-KR" sz="4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permission to dance’</a:t>
              </a:r>
              <a:endParaRPr lang="ko-KR" altLang="en-US" sz="4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62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3D163-5622-C309-5905-F8563B924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CE27B8-5DFD-D4E9-D990-3ACE527275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57907E3A-DD4B-903F-53FF-7517D4936953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62BA8666-D406-961B-DD35-CBD64BF7D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47800"/>
            <a:ext cx="16090900" cy="8318500"/>
          </a:xfrm>
          <a:prstGeom prst="rect">
            <a:avLst/>
          </a:prstGeom>
        </p:spPr>
      </p:pic>
      <p:grpSp>
        <p:nvGrpSpPr>
          <p:cNvPr id="24" name="Group 24">
            <a:extLst>
              <a:ext uri="{FF2B5EF4-FFF2-40B4-BE49-F238E27FC236}">
                <a16:creationId xmlns:a16="http://schemas.microsoft.com/office/drawing/2014/main" id="{74BB18FC-085C-4477-289B-7A03EE93E0A5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8D78AAE-8810-4527-A1B3-D98F25DBFDA3}"/>
              </a:ext>
            </a:extLst>
          </p:cNvPr>
          <p:cNvGrpSpPr/>
          <p:nvPr/>
        </p:nvGrpSpPr>
        <p:grpSpPr>
          <a:xfrm>
            <a:off x="698500" y="723900"/>
            <a:ext cx="5778500" cy="1905000"/>
            <a:chOff x="698500" y="723900"/>
            <a:chExt cx="7785100" cy="3505200"/>
          </a:xfrm>
        </p:grpSpPr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E719532E-B50C-8352-46F2-F328A202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00" y="723900"/>
              <a:ext cx="7785100" cy="3505200"/>
            </a:xfrm>
            <a:prstGeom prst="rect">
              <a:avLst/>
            </a:prstGeom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5BFCA7E6-6AFA-AD8F-C6E4-D91928E91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00" y="1231900"/>
              <a:ext cx="7531100" cy="2616200"/>
            </a:xfrm>
            <a:prstGeom prst="rect">
              <a:avLst/>
            </a:prstGeom>
          </p:spPr>
        </p:pic>
        <p:pic>
          <p:nvPicPr>
            <p:cNvPr id="27" name="Picture 27">
              <a:extLst>
                <a:ext uri="{FF2B5EF4-FFF2-40B4-BE49-F238E27FC236}">
                  <a16:creationId xmlns:a16="http://schemas.microsoft.com/office/drawing/2014/main" id="{5C8777FB-C774-EE12-D984-A32D4BAE6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6764" y="1845564"/>
              <a:ext cx="1240537" cy="1240537"/>
            </a:xfrm>
            <a:prstGeom prst="rect">
              <a:avLst/>
            </a:prstGeom>
          </p:spPr>
        </p:pic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35E0C4C4-882D-FE44-3311-D4D6EF91514C}"/>
                </a:ext>
              </a:extLst>
            </p:cNvPr>
            <p:cNvSpPr txBox="1"/>
            <p:nvPr/>
          </p:nvSpPr>
          <p:spPr>
            <a:xfrm>
              <a:off x="1359821" y="2184400"/>
              <a:ext cx="1066801" cy="6223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500" b="0" i="0" u="none" strike="noStrike" dirty="0">
                  <a:solidFill>
                    <a:srgbClr val="414141"/>
                  </a:solidFill>
                  <a:latin typeface="Jalnan 2"/>
                </a:rPr>
                <a:t>03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5ED96CD-0A25-33C3-CF4D-445004DA753B}"/>
              </a:ext>
            </a:extLst>
          </p:cNvPr>
          <p:cNvSpPr txBox="1"/>
          <p:nvPr/>
        </p:nvSpPr>
        <p:spPr>
          <a:xfrm>
            <a:off x="2242104" y="1104900"/>
            <a:ext cx="3930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 err="1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수어</a:t>
            </a:r>
            <a:r>
              <a:rPr lang="ko-KR" altLang="en-US" sz="66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동작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0686132-5016-7071-67D3-1649E1A0E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4020922"/>
            <a:ext cx="5421165" cy="3811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16680-5AF1-D8DC-562F-34339F77E48A}"/>
              </a:ext>
            </a:extLst>
          </p:cNvPr>
          <p:cNvSpPr txBox="1"/>
          <p:nvPr/>
        </p:nvSpPr>
        <p:spPr>
          <a:xfrm>
            <a:off x="9067800" y="3675275"/>
            <a:ext cx="5961208" cy="415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엄지손가락을 펴고 </a:t>
            </a:r>
            <a:endParaRPr lang="en-US" altLang="ko-KR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나머지 손가락을 반쯤 구부린 채</a:t>
            </a:r>
            <a:endParaRPr lang="en-US" altLang="ko-KR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위아래로 흔들며</a:t>
            </a:r>
            <a:endParaRPr lang="en-US" altLang="ko-KR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몸을 긁는 동작은 </a:t>
            </a:r>
            <a:endParaRPr lang="en-US" altLang="ko-KR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즐겁다</a:t>
            </a: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를 뜻한다</a:t>
            </a: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1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D2A32-5226-FF18-4508-6232CC53E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A23C9E7-3F25-F954-31DE-089ECCF4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81E9126F-C810-C0A1-E05C-9048B427EDCF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9EEAE71D-6C7D-DC2C-E65C-5DE0C221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47800"/>
            <a:ext cx="16090900" cy="8318500"/>
          </a:xfrm>
          <a:prstGeom prst="rect">
            <a:avLst/>
          </a:prstGeom>
        </p:spPr>
      </p:pic>
      <p:grpSp>
        <p:nvGrpSpPr>
          <p:cNvPr id="24" name="Group 24">
            <a:extLst>
              <a:ext uri="{FF2B5EF4-FFF2-40B4-BE49-F238E27FC236}">
                <a16:creationId xmlns:a16="http://schemas.microsoft.com/office/drawing/2014/main" id="{F5AD5FA7-4822-FDF9-7D28-EBD141286D9B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1DB8E36-F8EF-9D20-7C2D-82546BE73AF7}"/>
              </a:ext>
            </a:extLst>
          </p:cNvPr>
          <p:cNvGrpSpPr/>
          <p:nvPr/>
        </p:nvGrpSpPr>
        <p:grpSpPr>
          <a:xfrm>
            <a:off x="698500" y="723900"/>
            <a:ext cx="5778500" cy="1905000"/>
            <a:chOff x="698500" y="723900"/>
            <a:chExt cx="7785100" cy="3505200"/>
          </a:xfrm>
        </p:grpSpPr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23A6DDCD-AB2F-06C5-AD54-03EEE82C6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00" y="723900"/>
              <a:ext cx="7785100" cy="3505200"/>
            </a:xfrm>
            <a:prstGeom prst="rect">
              <a:avLst/>
            </a:prstGeom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3DA6166B-C7DE-A03C-B80D-9B76A9529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00" y="1231900"/>
              <a:ext cx="7531100" cy="2616200"/>
            </a:xfrm>
            <a:prstGeom prst="rect">
              <a:avLst/>
            </a:prstGeom>
          </p:spPr>
        </p:pic>
        <p:pic>
          <p:nvPicPr>
            <p:cNvPr id="27" name="Picture 27">
              <a:extLst>
                <a:ext uri="{FF2B5EF4-FFF2-40B4-BE49-F238E27FC236}">
                  <a16:creationId xmlns:a16="http://schemas.microsoft.com/office/drawing/2014/main" id="{8C49FCAA-1B29-9BA1-A3F5-17E608CEC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6764" y="1845564"/>
              <a:ext cx="1240537" cy="1240537"/>
            </a:xfrm>
            <a:prstGeom prst="rect">
              <a:avLst/>
            </a:prstGeom>
          </p:spPr>
        </p:pic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D3F8579D-40D2-CDA1-1065-16D3E7A2B70A}"/>
                </a:ext>
              </a:extLst>
            </p:cNvPr>
            <p:cNvSpPr txBox="1"/>
            <p:nvPr/>
          </p:nvSpPr>
          <p:spPr>
            <a:xfrm>
              <a:off x="1359821" y="2184400"/>
              <a:ext cx="1066801" cy="6223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500" b="0" i="0" u="none" strike="noStrike" dirty="0">
                  <a:solidFill>
                    <a:srgbClr val="414141"/>
                  </a:solidFill>
                  <a:latin typeface="Jalnan 2"/>
                </a:rPr>
                <a:t>03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97D1729-F71F-40D2-52B6-E0068682EEC8}"/>
              </a:ext>
            </a:extLst>
          </p:cNvPr>
          <p:cNvSpPr txBox="1"/>
          <p:nvPr/>
        </p:nvSpPr>
        <p:spPr>
          <a:xfrm>
            <a:off x="2242104" y="1104900"/>
            <a:ext cx="3930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 err="1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수어</a:t>
            </a:r>
            <a:r>
              <a:rPr lang="ko-KR" altLang="en-US" sz="66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동작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3DDF1-110D-D18D-B453-0EC4E80614D6}"/>
              </a:ext>
            </a:extLst>
          </p:cNvPr>
          <p:cNvSpPr txBox="1"/>
          <p:nvPr/>
        </p:nvSpPr>
        <p:spPr>
          <a:xfrm>
            <a:off x="9220200" y="3380699"/>
            <a:ext cx="5961208" cy="498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한쪽 손바닥을</a:t>
            </a: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무대 삼아 </a:t>
            </a:r>
            <a:endParaRPr lang="en-US" altLang="ko-KR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그 위에 다른 손의</a:t>
            </a:r>
            <a:endParaRPr lang="en-US" altLang="ko-KR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두 손가락으로 </a:t>
            </a:r>
            <a:endParaRPr lang="en-US" altLang="ko-KR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알파벳 에이</a:t>
            </a: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(A) </a:t>
            </a: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모양을 좌우로 움직이는 동작은 </a:t>
            </a:r>
            <a:endParaRPr lang="en-US" altLang="ko-KR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춤추다</a:t>
            </a: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를 뜻한다</a:t>
            </a: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58F3B3A-F5F6-DB2F-03AA-A7CAC25B5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4000500"/>
            <a:ext cx="5372213" cy="37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2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A85E3-A9B0-E5BB-C56B-F18556718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62EEEF-5FCC-77DF-7ED0-74FF433258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84790FB0-99B7-B8CF-3769-8F4DC3D75EB1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7496D309-F86E-7AED-2709-19C4289B7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47800"/>
            <a:ext cx="16090900" cy="8318500"/>
          </a:xfrm>
          <a:prstGeom prst="rect">
            <a:avLst/>
          </a:prstGeom>
        </p:spPr>
      </p:pic>
      <p:grpSp>
        <p:nvGrpSpPr>
          <p:cNvPr id="24" name="Group 24">
            <a:extLst>
              <a:ext uri="{FF2B5EF4-FFF2-40B4-BE49-F238E27FC236}">
                <a16:creationId xmlns:a16="http://schemas.microsoft.com/office/drawing/2014/main" id="{A182D2EC-3F4C-95BA-AC70-452692B933DF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54A0A74-4292-9ADC-BFD7-32340E5CC951}"/>
              </a:ext>
            </a:extLst>
          </p:cNvPr>
          <p:cNvGrpSpPr/>
          <p:nvPr/>
        </p:nvGrpSpPr>
        <p:grpSpPr>
          <a:xfrm>
            <a:off x="698500" y="723900"/>
            <a:ext cx="5778500" cy="1905000"/>
            <a:chOff x="698500" y="723900"/>
            <a:chExt cx="7785100" cy="3505200"/>
          </a:xfrm>
        </p:grpSpPr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4C1E59A4-7F84-3113-37BF-3691EFFA5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00" y="723900"/>
              <a:ext cx="7785100" cy="3505200"/>
            </a:xfrm>
            <a:prstGeom prst="rect">
              <a:avLst/>
            </a:prstGeom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719B6980-A865-DD09-1885-ADE36055F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00" y="1231900"/>
              <a:ext cx="7531100" cy="2616200"/>
            </a:xfrm>
            <a:prstGeom prst="rect">
              <a:avLst/>
            </a:prstGeom>
          </p:spPr>
        </p:pic>
        <p:pic>
          <p:nvPicPr>
            <p:cNvPr id="27" name="Picture 27">
              <a:extLst>
                <a:ext uri="{FF2B5EF4-FFF2-40B4-BE49-F238E27FC236}">
                  <a16:creationId xmlns:a16="http://schemas.microsoft.com/office/drawing/2014/main" id="{17D3E1D7-1E7E-8C00-D37B-798B8B6DF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6764" y="1845564"/>
              <a:ext cx="1240537" cy="1240537"/>
            </a:xfrm>
            <a:prstGeom prst="rect">
              <a:avLst/>
            </a:prstGeom>
          </p:spPr>
        </p:pic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DE18B15F-9BA5-0726-50C5-1C99F571645A}"/>
                </a:ext>
              </a:extLst>
            </p:cNvPr>
            <p:cNvSpPr txBox="1"/>
            <p:nvPr/>
          </p:nvSpPr>
          <p:spPr>
            <a:xfrm>
              <a:off x="1359821" y="2184400"/>
              <a:ext cx="1066801" cy="6223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500" b="0" i="0" u="none" strike="noStrike" dirty="0">
                  <a:solidFill>
                    <a:srgbClr val="414141"/>
                  </a:solidFill>
                  <a:latin typeface="Jalnan 2"/>
                </a:rPr>
                <a:t>03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14C7B09-BD76-F8F5-419A-682FB4AD99A6}"/>
              </a:ext>
            </a:extLst>
          </p:cNvPr>
          <p:cNvSpPr txBox="1"/>
          <p:nvPr/>
        </p:nvSpPr>
        <p:spPr>
          <a:xfrm>
            <a:off x="2242104" y="1104900"/>
            <a:ext cx="3930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 err="1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수어</a:t>
            </a:r>
            <a:r>
              <a:rPr lang="ko-KR" altLang="en-US" sz="66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동작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39FE6-0CDE-3F4D-47F6-31B308334724}"/>
              </a:ext>
            </a:extLst>
          </p:cNvPr>
          <p:cNvSpPr txBox="1"/>
          <p:nvPr/>
        </p:nvSpPr>
        <p:spPr>
          <a:xfrm>
            <a:off x="9144000" y="4533900"/>
            <a:ext cx="596120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두 손으로</a:t>
            </a:r>
            <a:endParaRPr lang="en-US" altLang="ko-KR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브이</a:t>
            </a: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(V)</a:t>
            </a: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를 만드는 동작은</a:t>
            </a:r>
            <a:endParaRPr lang="en-US" altLang="ko-KR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평화</a:t>
            </a: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를 뜻한다</a:t>
            </a:r>
            <a:r>
              <a:rPr lang="en-US" altLang="ko-KR" sz="36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36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BF826CB-A7F1-088D-77BD-0CBACD850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7166" y="4010922"/>
            <a:ext cx="5434834" cy="37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41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47800"/>
            <a:ext cx="16090900" cy="83185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3" name="Group 3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7" name="Group 3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4A20DFB-FE00-46DA-59E9-63AB4E860E96}"/>
              </a:ext>
            </a:extLst>
          </p:cNvPr>
          <p:cNvSpPr txBox="1"/>
          <p:nvPr/>
        </p:nvSpPr>
        <p:spPr>
          <a:xfrm>
            <a:off x="3975100" y="2325561"/>
            <a:ext cx="14719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8871C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영화나 드라마 등에서 </a:t>
            </a:r>
            <a:r>
              <a:rPr lang="ko-KR" altLang="en-US" sz="2400" b="1" dirty="0" err="1">
                <a:solidFill>
                  <a:srgbClr val="8871C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수어로</a:t>
            </a:r>
            <a:r>
              <a:rPr lang="ko-KR" altLang="en-US" sz="2400" b="1" dirty="0">
                <a:solidFill>
                  <a:srgbClr val="8871C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표현한 노래와 동작을 조사해 봅시다</a:t>
            </a:r>
            <a:r>
              <a:rPr lang="en-US" altLang="ko-KR" sz="2400" b="1" dirty="0">
                <a:solidFill>
                  <a:srgbClr val="8871C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2400" b="1" dirty="0">
              <a:solidFill>
                <a:srgbClr val="8871C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571B356-CA64-ECA8-8E96-52F0ADF5C32A}"/>
              </a:ext>
            </a:extLst>
          </p:cNvPr>
          <p:cNvGrpSpPr/>
          <p:nvPr/>
        </p:nvGrpSpPr>
        <p:grpSpPr>
          <a:xfrm>
            <a:off x="1816100" y="3145734"/>
            <a:ext cx="7188200" cy="6004615"/>
            <a:chOff x="1816100" y="3145734"/>
            <a:chExt cx="7188200" cy="600461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6100" y="3145734"/>
              <a:ext cx="7188200" cy="6004615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2CADAC58-6E24-FB86-C1FE-62257C954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0412" y="4000500"/>
              <a:ext cx="4979576" cy="308328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EC26DA-F4D9-858F-DE0E-8BF6D635BE24}"/>
                </a:ext>
              </a:extLst>
            </p:cNvPr>
            <p:cNvSpPr txBox="1"/>
            <p:nvPr/>
          </p:nvSpPr>
          <p:spPr>
            <a:xfrm>
              <a:off x="2920412" y="3238500"/>
              <a:ext cx="4979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영화 「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CODA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」 중 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‘Both sides now’</a:t>
              </a:r>
              <a:endPara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93643F5-3693-64F8-117C-2BC9C48A77C8}"/>
                </a:ext>
              </a:extLst>
            </p:cNvPr>
            <p:cNvSpPr txBox="1"/>
            <p:nvPr/>
          </p:nvSpPr>
          <p:spPr>
            <a:xfrm>
              <a:off x="1816100" y="7505700"/>
              <a:ext cx="712470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rgbClr val="FF538F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사랑</a:t>
              </a:r>
              <a:r>
                <a:rPr lang="en-US" altLang="ko-KR" sz="2800" dirty="0">
                  <a:solidFill>
                    <a:srgbClr val="FF538F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</a:p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두 주먹을 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X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자로 겹쳐서 가슴에 대는 동작이다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.</a:t>
              </a:r>
              <a:endPara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51041F8-B0B4-CE90-19AB-0EE0F8EC952E}"/>
              </a:ext>
            </a:extLst>
          </p:cNvPr>
          <p:cNvGrpSpPr/>
          <p:nvPr/>
        </p:nvGrpSpPr>
        <p:grpSpPr>
          <a:xfrm>
            <a:off x="9347200" y="3145735"/>
            <a:ext cx="7188201" cy="6004614"/>
            <a:chOff x="9347200" y="3145735"/>
            <a:chExt cx="7188201" cy="600461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7200" y="3145735"/>
              <a:ext cx="7188200" cy="6004614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3AC75B64-DA12-48AB-20E5-554B0B7BD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10251" y="3969388"/>
              <a:ext cx="5134549" cy="303819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441670-507A-54E3-1BC3-F9A939828C5E}"/>
                </a:ext>
              </a:extLst>
            </p:cNvPr>
            <p:cNvSpPr txBox="1"/>
            <p:nvPr/>
          </p:nvSpPr>
          <p:spPr>
            <a:xfrm>
              <a:off x="9803812" y="3238500"/>
              <a:ext cx="6426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드라마 「반짝이는 </a:t>
              </a:r>
              <a:r>
                <a:rPr lang="ko-KR" altLang="en-US" sz="2400" dirty="0" err="1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워터멜론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」 중 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‘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마법의 성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’</a:t>
              </a:r>
              <a:endPara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C56F62-6AC5-D38E-D2B3-1C5B05985483}"/>
                </a:ext>
              </a:extLst>
            </p:cNvPr>
            <p:cNvSpPr txBox="1"/>
            <p:nvPr/>
          </p:nvSpPr>
          <p:spPr>
            <a:xfrm>
              <a:off x="9347201" y="7213818"/>
              <a:ext cx="7188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rgbClr val="FF538F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지혜</a:t>
              </a:r>
              <a:r>
                <a:rPr lang="en-US" altLang="ko-KR" sz="2800" dirty="0">
                  <a:solidFill>
                    <a:srgbClr val="FF538F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</a:p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오른 주먹의 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1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지를 펴서 끝을 </a:t>
              </a:r>
              <a:endPara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오른쪽 관자놀이에 댔다가 떼면서 손을 펴서</a:t>
              </a:r>
              <a:endPara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주먹을 쥔 왼 팔목 등에 댄다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.</a:t>
              </a:r>
              <a:endPara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5F0B97F-2FAC-5232-1657-6B82315D4614}"/>
              </a:ext>
            </a:extLst>
          </p:cNvPr>
          <p:cNvGrpSpPr/>
          <p:nvPr/>
        </p:nvGrpSpPr>
        <p:grpSpPr>
          <a:xfrm>
            <a:off x="698500" y="723900"/>
            <a:ext cx="5778500" cy="1905000"/>
            <a:chOff x="698500" y="723900"/>
            <a:chExt cx="7785100" cy="3505200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1E5F1514-3B7E-8408-78AA-3B567833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8500" y="723900"/>
              <a:ext cx="7785100" cy="3505200"/>
            </a:xfrm>
            <a:prstGeom prst="rect">
              <a:avLst/>
            </a:prstGeom>
          </p:spPr>
        </p:pic>
        <p:pic>
          <p:nvPicPr>
            <p:cNvPr id="12" name="Picture 23">
              <a:extLst>
                <a:ext uri="{FF2B5EF4-FFF2-40B4-BE49-F238E27FC236}">
                  <a16:creationId xmlns:a16="http://schemas.microsoft.com/office/drawing/2014/main" id="{4F17CB29-F3E8-D86A-580E-AF3522022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5500" y="1231900"/>
              <a:ext cx="7531100" cy="2616200"/>
            </a:xfrm>
            <a:prstGeom prst="rect">
              <a:avLst/>
            </a:prstGeom>
          </p:spPr>
        </p:pic>
        <p:pic>
          <p:nvPicPr>
            <p:cNvPr id="13" name="Picture 27">
              <a:extLst>
                <a:ext uri="{FF2B5EF4-FFF2-40B4-BE49-F238E27FC236}">
                  <a16:creationId xmlns:a16="http://schemas.microsoft.com/office/drawing/2014/main" id="{324915B6-529B-1160-98C0-345403990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86764" y="1845564"/>
              <a:ext cx="1240537" cy="1240537"/>
            </a:xfrm>
            <a:prstGeom prst="rect">
              <a:avLst/>
            </a:prstGeom>
          </p:spPr>
        </p:pic>
        <p:sp>
          <p:nvSpPr>
            <p:cNvPr id="14" name="TextBox 30">
              <a:extLst>
                <a:ext uri="{FF2B5EF4-FFF2-40B4-BE49-F238E27FC236}">
                  <a16:creationId xmlns:a16="http://schemas.microsoft.com/office/drawing/2014/main" id="{E041C97B-2FF4-CCEE-AEA5-76810166CE9D}"/>
                </a:ext>
              </a:extLst>
            </p:cNvPr>
            <p:cNvSpPr txBox="1"/>
            <p:nvPr/>
          </p:nvSpPr>
          <p:spPr>
            <a:xfrm>
              <a:off x="1359821" y="2184400"/>
              <a:ext cx="1066801" cy="6223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500" b="0" i="0" u="none" strike="noStrike" dirty="0">
                  <a:solidFill>
                    <a:srgbClr val="414141"/>
                  </a:solidFill>
                  <a:latin typeface="Jalnan 2"/>
                </a:rPr>
                <a:t>0</a:t>
              </a:r>
              <a:r>
                <a:rPr lang="en-US" sz="3500" dirty="0">
                  <a:solidFill>
                    <a:srgbClr val="414141"/>
                  </a:solidFill>
                  <a:latin typeface="Jalnan 2"/>
                </a:rPr>
                <a:t>4</a:t>
              </a:r>
              <a:endParaRPr lang="en-US" sz="3500" b="0" i="0" u="none" strike="noStrike" dirty="0">
                <a:solidFill>
                  <a:srgbClr val="414141"/>
                </a:solidFill>
                <a:latin typeface="Jalnan 2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F4E88F3-D7DD-943B-2B3F-D6F7C833AD2E}"/>
              </a:ext>
            </a:extLst>
          </p:cNvPr>
          <p:cNvSpPr txBox="1"/>
          <p:nvPr/>
        </p:nvSpPr>
        <p:spPr>
          <a:xfrm>
            <a:off x="2462330" y="885772"/>
            <a:ext cx="3431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err="1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수어로</a:t>
            </a:r>
            <a:r>
              <a:rPr lang="ko-KR" altLang="en-US" sz="48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표현한 노래와 동작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7E75F-752A-839F-3E79-E02BA06E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DA38E8-2EBE-D2A7-66D6-19416933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AAE5EE6-214B-B928-6228-44B5A348C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47800"/>
            <a:ext cx="16090900" cy="8318500"/>
          </a:xfrm>
          <a:prstGeom prst="rect">
            <a:avLst/>
          </a:prstGeom>
        </p:spPr>
      </p:pic>
      <p:grpSp>
        <p:nvGrpSpPr>
          <p:cNvPr id="18" name="Group 18">
            <a:extLst>
              <a:ext uri="{FF2B5EF4-FFF2-40B4-BE49-F238E27FC236}">
                <a16:creationId xmlns:a16="http://schemas.microsoft.com/office/drawing/2014/main" id="{4AE2C797-C348-9E04-D9FD-B3C17DD4505D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B8B420D4-C0CC-8239-C832-EAB41F2981BB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D8434C0B-3566-44EC-ADD0-0EDDAD41C6A0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29C4185-8528-E65E-4D81-902C06B8C989}"/>
              </a:ext>
            </a:extLst>
          </p:cNvPr>
          <p:cNvSpPr txBox="1"/>
          <p:nvPr/>
        </p:nvSpPr>
        <p:spPr>
          <a:xfrm>
            <a:off x="7225863" y="2322096"/>
            <a:ext cx="759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8871C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조사한 동작과 느낀 점을 함께 발표해 봅시다</a:t>
            </a:r>
            <a:r>
              <a:rPr lang="en-US" altLang="ko-KR" sz="2400" b="1" dirty="0">
                <a:solidFill>
                  <a:srgbClr val="8871C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2400" b="1" dirty="0">
              <a:solidFill>
                <a:srgbClr val="8871C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FE5CCEF-F941-EFFC-38AD-0767443D83F1}"/>
              </a:ext>
            </a:extLst>
          </p:cNvPr>
          <p:cNvGrpSpPr/>
          <p:nvPr/>
        </p:nvGrpSpPr>
        <p:grpSpPr>
          <a:xfrm>
            <a:off x="1816100" y="3145734"/>
            <a:ext cx="7188200" cy="6004615"/>
            <a:chOff x="1816100" y="3145734"/>
            <a:chExt cx="7188200" cy="6004615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97E22097-91FC-8488-E5D6-F644BE4B6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6100" y="3145734"/>
              <a:ext cx="7188200" cy="6004615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370E139D-FF8C-B9AF-F3A5-6EB4B5BBF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0412" y="3848100"/>
              <a:ext cx="4979576" cy="308328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F2B2EA0-ACEB-03D0-F774-F8AD257A320D}"/>
                </a:ext>
              </a:extLst>
            </p:cNvPr>
            <p:cNvSpPr txBox="1"/>
            <p:nvPr/>
          </p:nvSpPr>
          <p:spPr>
            <a:xfrm>
              <a:off x="2920412" y="3238500"/>
              <a:ext cx="4979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영화 「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CODA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」 중 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‘Both sides now’</a:t>
              </a:r>
              <a:endPara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0400775-B5D1-8252-AEA0-6EE5609BD4F2}"/>
                </a:ext>
              </a:extLst>
            </p:cNvPr>
            <p:cNvSpPr txBox="1"/>
            <p:nvPr/>
          </p:nvSpPr>
          <p:spPr>
            <a:xfrm>
              <a:off x="1847849" y="7201025"/>
              <a:ext cx="71247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주인공이 노래로만 했을 때보다 </a:t>
              </a:r>
              <a:endPara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  <a:p>
              <a:pPr algn="ctr"/>
              <a:r>
                <a:rPr lang="ko-KR" altLang="en-US" sz="2400" dirty="0" err="1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수어로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같이 노래할 때 농인 부모와 </a:t>
              </a:r>
              <a:endPara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함께 음악을 공유할 수 있었기에 다양한 음악의 표현 방식을 찾았다고 생각한다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.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  <a:endPara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D01BA48-70CE-9031-D260-0B9A5A08BEE6}"/>
              </a:ext>
            </a:extLst>
          </p:cNvPr>
          <p:cNvGrpSpPr/>
          <p:nvPr/>
        </p:nvGrpSpPr>
        <p:grpSpPr>
          <a:xfrm>
            <a:off x="9347200" y="3145735"/>
            <a:ext cx="7251700" cy="6004614"/>
            <a:chOff x="9347200" y="3145735"/>
            <a:chExt cx="7251700" cy="6004614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80F9D8ED-4FEB-BB13-1233-9B9B2171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7200" y="3145735"/>
              <a:ext cx="7188200" cy="6004614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91E868B5-5EF5-A17E-E61F-48015172C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35925" y="3848100"/>
              <a:ext cx="5210749" cy="308328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200E54-D30C-B5E7-9017-69F44F4D47EB}"/>
                </a:ext>
              </a:extLst>
            </p:cNvPr>
            <p:cNvSpPr txBox="1"/>
            <p:nvPr/>
          </p:nvSpPr>
          <p:spPr>
            <a:xfrm>
              <a:off x="9803812" y="3238500"/>
              <a:ext cx="6426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드라마 「반짝이는 </a:t>
              </a:r>
              <a:r>
                <a:rPr lang="ko-KR" altLang="en-US" sz="2400" dirty="0" err="1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워터멜론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」 중 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‘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마법의 성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’</a:t>
              </a:r>
              <a:endPara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F7ACF1-B922-FC86-9919-D5290F311277}"/>
                </a:ext>
              </a:extLst>
            </p:cNvPr>
            <p:cNvSpPr txBox="1"/>
            <p:nvPr/>
          </p:nvSpPr>
          <p:spPr>
            <a:xfrm>
              <a:off x="9410700" y="7293358"/>
              <a:ext cx="718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듣지 못하는 친구를 위해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  <a:r>
                <a:rPr lang="ko-KR" altLang="en-US" sz="2400" dirty="0" err="1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수어를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배우고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,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  <a:endPara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  <a:p>
              <a:pPr algn="ctr"/>
              <a:r>
                <a:rPr lang="ko-KR" altLang="en-US" sz="2400" dirty="0" err="1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수어와</a:t>
              </a:r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함께 노래 부르는 장면에서 </a:t>
              </a:r>
              <a:endPara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  <a:p>
              <a:pPr algn="ctr"/>
              <a:r>
                <a:rPr lang="ko-KR" altLang="en-US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친구에 대한 배려심이 느껴진다</a:t>
              </a:r>
              <a:r>
                <a:rPr lang="en-US" altLang="ko-KR" sz="24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.</a:t>
              </a:r>
              <a:endPara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A81C370-4C7B-F197-3938-29A027C5B143}"/>
              </a:ext>
            </a:extLst>
          </p:cNvPr>
          <p:cNvGrpSpPr/>
          <p:nvPr/>
        </p:nvGrpSpPr>
        <p:grpSpPr>
          <a:xfrm>
            <a:off x="698500" y="723900"/>
            <a:ext cx="5778500" cy="1905000"/>
            <a:chOff x="698500" y="723900"/>
            <a:chExt cx="7785100" cy="3505200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215748FC-2A18-7BFB-A6A3-87C212C8D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8500" y="723900"/>
              <a:ext cx="7785100" cy="3505200"/>
            </a:xfrm>
            <a:prstGeom prst="rect">
              <a:avLst/>
            </a:prstGeom>
          </p:spPr>
        </p:pic>
        <p:pic>
          <p:nvPicPr>
            <p:cNvPr id="12" name="Picture 23">
              <a:extLst>
                <a:ext uri="{FF2B5EF4-FFF2-40B4-BE49-F238E27FC236}">
                  <a16:creationId xmlns:a16="http://schemas.microsoft.com/office/drawing/2014/main" id="{80EB1D29-7834-F90D-5BEA-672C2C079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5500" y="1231900"/>
              <a:ext cx="7531100" cy="2616200"/>
            </a:xfrm>
            <a:prstGeom prst="rect">
              <a:avLst/>
            </a:prstGeom>
          </p:spPr>
        </p:pic>
        <p:pic>
          <p:nvPicPr>
            <p:cNvPr id="13" name="Picture 27">
              <a:extLst>
                <a:ext uri="{FF2B5EF4-FFF2-40B4-BE49-F238E27FC236}">
                  <a16:creationId xmlns:a16="http://schemas.microsoft.com/office/drawing/2014/main" id="{11127C1B-CD39-7E53-731B-81EBD08E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86764" y="1845564"/>
              <a:ext cx="1240537" cy="1240537"/>
            </a:xfrm>
            <a:prstGeom prst="rect">
              <a:avLst/>
            </a:prstGeom>
          </p:spPr>
        </p:pic>
        <p:sp>
          <p:nvSpPr>
            <p:cNvPr id="14" name="TextBox 30">
              <a:extLst>
                <a:ext uri="{FF2B5EF4-FFF2-40B4-BE49-F238E27FC236}">
                  <a16:creationId xmlns:a16="http://schemas.microsoft.com/office/drawing/2014/main" id="{A261C833-9E4D-5544-B9CE-647E6A98307E}"/>
                </a:ext>
              </a:extLst>
            </p:cNvPr>
            <p:cNvSpPr txBox="1"/>
            <p:nvPr/>
          </p:nvSpPr>
          <p:spPr>
            <a:xfrm>
              <a:off x="1359821" y="2184400"/>
              <a:ext cx="1066801" cy="6223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500" b="0" i="0" u="none" strike="noStrike" dirty="0">
                  <a:solidFill>
                    <a:srgbClr val="414141"/>
                  </a:solidFill>
                  <a:latin typeface="Jalnan 2"/>
                </a:rPr>
                <a:t>0</a:t>
              </a:r>
              <a:r>
                <a:rPr lang="en-US" sz="3500" dirty="0">
                  <a:solidFill>
                    <a:srgbClr val="414141"/>
                  </a:solidFill>
                  <a:latin typeface="Jalnan 2"/>
                </a:rPr>
                <a:t>4</a:t>
              </a:r>
              <a:endParaRPr lang="en-US" sz="3500" b="0" i="0" u="none" strike="noStrike" dirty="0">
                <a:solidFill>
                  <a:srgbClr val="414141"/>
                </a:solidFill>
                <a:latin typeface="Jalnan 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E93E2E3-4B0B-61C7-D1F4-6E8510DC0DBE}"/>
              </a:ext>
            </a:extLst>
          </p:cNvPr>
          <p:cNvSpPr txBox="1"/>
          <p:nvPr/>
        </p:nvSpPr>
        <p:spPr>
          <a:xfrm>
            <a:off x="2462330" y="885772"/>
            <a:ext cx="3431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err="1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수어로</a:t>
            </a:r>
            <a:r>
              <a:rPr lang="ko-KR" altLang="en-US" sz="4800" b="1" dirty="0">
                <a:ln>
                  <a:solidFill>
                    <a:schemeClr val="bg1"/>
                  </a:solidFill>
                </a:ln>
                <a:solidFill>
                  <a:srgbClr val="FF53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표현한 노래와 동작</a:t>
            </a:r>
          </a:p>
        </p:txBody>
      </p:sp>
    </p:spTree>
    <p:extLst>
      <p:ext uri="{BB962C8B-B14F-4D97-AF65-F5344CB8AC3E}">
        <p14:creationId xmlns:p14="http://schemas.microsoft.com/office/powerpoint/2010/main" val="14623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490</Words>
  <Application>Microsoft Office PowerPoint</Application>
  <PresentationFormat>사용자 지정</PresentationFormat>
  <Paragraphs>82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한컴 말랑말랑 Regular</vt:lpstr>
      <vt:lpstr>Calibri</vt:lpstr>
      <vt:lpstr>Arial</vt:lpstr>
      <vt:lpstr>Jalnan 2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Ryan Han</dc:creator>
  <cp:lastModifiedBy>Ryan Han</cp:lastModifiedBy>
  <cp:revision>12</cp:revision>
  <dcterms:created xsi:type="dcterms:W3CDTF">2006-08-16T00:00:00Z</dcterms:created>
  <dcterms:modified xsi:type="dcterms:W3CDTF">2024-11-06T03:34:37Z</dcterms:modified>
</cp:coreProperties>
</file>