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73" r:id="rId9"/>
    <p:sldId id="374" r:id="rId10"/>
    <p:sldId id="368" r:id="rId11"/>
    <p:sldId id="309" r:id="rId12"/>
    <p:sldId id="375" r:id="rId13"/>
    <p:sldId id="372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77" d="100"/>
          <a:sy n="77" d="100"/>
        </p:scale>
        <p:origin x="126" y="14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2025-06-24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음이름과 계이름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7C-C810-5A7C-B149-9EDD1B95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B05A8C-75AE-7B1F-495D-687CD18D16F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052B6D-DCF0-8151-48E1-DE0FA7BD4D3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건반을 보며 계이름으로 시작하는 노랫말을 넣어 재미있게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592EDC5-A25B-0F84-D9C2-EDD49D670EFA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계이름으로 시작하는 다양한 단어를 넣어 노랫말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8241B72-8688-CB48-799F-ACDFD4A1237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DBAA278-99CC-ECDE-1405-AAE013EB63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55A58-688B-D7CE-173E-912C81F8DD43}"/>
              </a:ext>
            </a:extLst>
          </p:cNvPr>
          <p:cNvSpPr txBox="1"/>
          <p:nvPr/>
        </p:nvSpPr>
        <p:spPr>
          <a:xfrm>
            <a:off x="1077150" y="15410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계이름으로 시작하는 다양한 단어를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떠올려 봅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1891E99-AE1C-6624-B107-31EFEB534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10" y="1985139"/>
            <a:ext cx="5839640" cy="314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A9D8F2-BB2E-D295-787D-0FFA84358551}"/>
              </a:ext>
            </a:extLst>
          </p:cNvPr>
          <p:cNvSpPr txBox="1"/>
          <p:nvPr/>
        </p:nvSpPr>
        <p:spPr>
          <a:xfrm>
            <a:off x="1077149" y="2736819"/>
            <a:ext cx="87944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교과서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쪽 빈칸에 리듬과 어울리는 글자 수의 노랫말을 만들어 적어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C0E5F410-DE6B-EC1C-A1C7-607C12981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949" y="3180886"/>
            <a:ext cx="4582164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8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9D98D7D-F3A0-6B73-0CE7-52A9828CE82D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95E0F3-7FC0-A98B-D0B4-A3EBD9EAC13C}"/>
              </a:ext>
            </a:extLst>
          </p:cNvPr>
          <p:cNvSpPr txBox="1"/>
          <p:nvPr/>
        </p:nvSpPr>
        <p:spPr>
          <a:xfrm>
            <a:off x="2059793" y="2662426"/>
            <a:ext cx="7030676" cy="113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음이름과 계이름을 이해했나요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다장조의 음계를 이해하며 노래를 부를 수 있나요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717646-B108-F04A-7A20-BD7CCBD6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11629" y="3396789"/>
            <a:ext cx="1041739" cy="4071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13E809A-FFAA-90EF-36C0-2A9A19AE7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11629" y="2865803"/>
            <a:ext cx="1041739" cy="40712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E1F475D-C542-76E7-51D3-2E7A966E213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6E661DF-91CA-7A6C-8827-1D00DB0C481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F3782EC-86B4-7272-194F-38DFB87C9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/>
              <a:t>계절 따라 이름 따라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감상하고 이야기를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2237066" y="3057879"/>
            <a:ext cx="7065083" cy="49003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금강산은 계절마다 불리는 이름이 달라</a:t>
            </a:r>
            <a:r>
              <a:rPr kumimoji="1" lang="en-US" altLang="ko-KR" sz="1800" dirty="0">
                <a:solidFill>
                  <a:schemeClr val="tx1"/>
                </a:solidFill>
              </a:rPr>
              <a:t>. </a:t>
            </a:r>
            <a:r>
              <a:rPr kumimoji="1" lang="ko-KR" altLang="en-US" sz="1800" dirty="0">
                <a:solidFill>
                  <a:schemeClr val="tx1"/>
                </a:solidFill>
              </a:rPr>
              <a:t>봄에는 금강산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여름에는 봉래산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가을에는 풍악산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겨울에는 개골산으로 불려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652" y="3072297"/>
            <a:ext cx="268672" cy="2790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225CBC-9269-AA9E-B89A-29FC313FA9CA}"/>
              </a:ext>
            </a:extLst>
          </p:cNvPr>
          <p:cNvSpPr txBox="1"/>
          <p:nvPr/>
        </p:nvSpPr>
        <p:spPr>
          <a:xfrm>
            <a:off x="1511286" y="2245802"/>
            <a:ext cx="8379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디지털 기기를 활용하여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계절 따라 이름 따라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검색하고 감상해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계절마다 이름이 달라지는 금강산에 관해 이야기 나누어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8A77774-C57F-C756-F0D4-E808705C3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음이름과 계이름을 이해하며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4FA0AC1-DD77-A30B-D45C-702E647CC49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2F402AF-1A38-E808-DD72-62C326B953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6D7C2B9-BC20-0F9D-875F-CECD04F0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음이름과 계이름을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음이름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EBFB41B-C59B-5D36-D0DC-7E464305BF6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FF491AA-7D7E-C76C-DF78-C8C378D910A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E54C281-1A5F-5414-AB01-A06717950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640" y="1780311"/>
            <a:ext cx="7215404" cy="201142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4D30950-BFF8-0C13-B6E2-E7CCB86FB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036" y="3955573"/>
            <a:ext cx="4366960" cy="1399667"/>
          </a:xfrm>
          <a:prstGeom prst="rect">
            <a:avLst/>
          </a:prstGeom>
        </p:spPr>
      </p:pic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4108B9EA-7EC1-9770-9DAC-93D9D68552ED}"/>
              </a:ext>
            </a:extLst>
          </p:cNvPr>
          <p:cNvCxnSpPr>
            <a:cxnSpLocks/>
          </p:cNvCxnSpPr>
          <p:nvPr/>
        </p:nvCxnSpPr>
        <p:spPr>
          <a:xfrm flipH="1">
            <a:off x="3539613" y="4866967"/>
            <a:ext cx="42134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2D631F42-25EF-59FE-1DD9-41AC8656A336}"/>
              </a:ext>
            </a:extLst>
          </p:cNvPr>
          <p:cNvCxnSpPr>
            <a:cxnSpLocks/>
          </p:cNvCxnSpPr>
          <p:nvPr/>
        </p:nvCxnSpPr>
        <p:spPr>
          <a:xfrm flipH="1" flipV="1">
            <a:off x="3539613" y="5078528"/>
            <a:ext cx="431180" cy="96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1804411-D8E6-9761-61F8-007493469E9A}"/>
              </a:ext>
            </a:extLst>
          </p:cNvPr>
          <p:cNvSpPr/>
          <p:nvPr/>
        </p:nvSpPr>
        <p:spPr>
          <a:xfrm>
            <a:off x="2437300" y="4655406"/>
            <a:ext cx="1100984" cy="319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영어 </a:t>
            </a:r>
            <a:r>
              <a:rPr lang="ko-KR" altLang="en-US" sz="1400" dirty="0" err="1"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음이름</a:t>
            </a:r>
            <a:endParaRPr lang="ko-KR" altLang="en-US" sz="1400" dirty="0">
              <a:solidFill>
                <a:schemeClr val="accent2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721FE0B-3FFE-FAC1-8C0A-8416D697CE3B}"/>
              </a:ext>
            </a:extLst>
          </p:cNvPr>
          <p:cNvSpPr/>
          <p:nvPr/>
        </p:nvSpPr>
        <p:spPr>
          <a:xfrm>
            <a:off x="2084438" y="4918755"/>
            <a:ext cx="1483345" cy="319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2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</a:t>
            </a:r>
            <a:r>
              <a:rPr lang="ko-KR" altLang="en-US" sz="14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음이름</a:t>
            </a:r>
            <a:endParaRPr lang="ko-KR" altLang="en-US" sz="1400" dirty="0">
              <a:solidFill>
                <a:schemeClr val="tx2">
                  <a:lumMod val="50000"/>
                  <a:lumOff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B4C02-7BB8-BBF1-DAA6-3C50C4571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CF88A46-A280-6396-CA8A-E261A61DF3F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C138AA2-786A-4240-E002-45ECC0807B9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음이름과 계이름을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A3B49B4-477A-ADA8-2903-4DD944702C5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DDBB735-DDDB-235F-5388-1EFFD139D612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계이름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2F3721D-1246-3DAD-EE50-89B0106518A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5A004AA-DA01-B422-79D2-309A41F64C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05F475-96FB-A1D0-F88B-FA31BD1FF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298" y="1883619"/>
            <a:ext cx="7215404" cy="161381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1186FA0-0F57-3F8D-00E4-ADEFB6EC7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617" y="3951378"/>
            <a:ext cx="6188765" cy="153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1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D74E0-2AE3-FE3B-5EF5-98032AACF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8BDDB89-761A-284C-8669-AC9926E0DD70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2B8836A-7346-8762-1CAE-CFE1EA22F77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음이름과 계이름을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F7A2E74-1C8F-D062-611F-F66F8163C6A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2CFA069-94AA-50A3-C56A-2D60ACEE74E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음이름과 계이름의 차이점과 공통점을 생각하고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EF8DEED-5E52-1AD3-6BC4-BB5D46991EC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772ADB0-42BB-8328-B16B-AFAFA38AE4D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8E8E4AA-6FDD-6C99-2261-E6DEC14ED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908" y="1680372"/>
            <a:ext cx="8882280" cy="189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05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F929D6A9-2F95-A692-0870-8BEA8BF4B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1913" y="1328403"/>
            <a:ext cx="6185777" cy="5218805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노랫말에 계이름이 있는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도레미 노래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도레미 노래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898D45B-1579-D2A6-13FE-1C3F614E669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DE214C9-E529-F10A-EAF5-1EB1490E9DD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4F7ACE6D-2172-07EF-8194-58A31364525D}"/>
              </a:ext>
            </a:extLst>
          </p:cNvPr>
          <p:cNvSpPr txBox="1">
            <a:spLocks/>
          </p:cNvSpPr>
          <p:nvPr/>
        </p:nvSpPr>
        <p:spPr>
          <a:xfrm>
            <a:off x="2184397" y="255550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79C100BC-9D51-C96B-03D4-A1BED99B0110}"/>
              </a:ext>
            </a:extLst>
          </p:cNvPr>
          <p:cNvSpPr txBox="1">
            <a:spLocks/>
          </p:cNvSpPr>
          <p:nvPr/>
        </p:nvSpPr>
        <p:spPr>
          <a:xfrm>
            <a:off x="2192822" y="335887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5-1-3-01 [도레미 노래] 노래">
            <a:hlinkClick r:id="" action="ppaction://media"/>
            <a:extLst>
              <a:ext uri="{FF2B5EF4-FFF2-40B4-BE49-F238E27FC236}">
                <a16:creationId xmlns:a16="http://schemas.microsoft.com/office/drawing/2014/main" id="{E9F56B9E-0CF2-11F5-DC18-9AA1932BD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01531" y="2034397"/>
            <a:ext cx="506764" cy="506764"/>
          </a:xfrm>
          <a:prstGeom prst="rect">
            <a:avLst/>
          </a:prstGeom>
        </p:spPr>
      </p:pic>
      <p:pic>
        <p:nvPicPr>
          <p:cNvPr id="19" name="5-1-3-02 [도레미 노래] 반주">
            <a:hlinkClick r:id="" action="ppaction://media"/>
            <a:extLst>
              <a:ext uri="{FF2B5EF4-FFF2-40B4-BE49-F238E27FC236}">
                <a16:creationId xmlns:a16="http://schemas.microsoft.com/office/drawing/2014/main" id="{F8FC94EC-C3E5-E473-0192-59B9E0D11A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01531" y="2852116"/>
            <a:ext cx="506764" cy="50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4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9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190285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다장조의 음계를 이해하고     부분을 손 기호로 표현하며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다장조의 음계 알아보기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8966E4D-DCB8-96D7-FF35-98D51972759F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98CE1BE-5C4B-DB42-AC9B-BF487818BB30}"/>
              </a:ext>
            </a:extLst>
          </p:cNvPr>
          <p:cNvSpPr txBox="1">
            <a:spLocks/>
          </p:cNvSpPr>
          <p:nvPr/>
        </p:nvSpPr>
        <p:spPr>
          <a:xfrm>
            <a:off x="1653538" y="60393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6C808F7-E713-ABBC-A13C-7113C77B3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959" y="199994"/>
            <a:ext cx="266737" cy="23815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5DF370B-C321-E8A5-2E99-7C7DECC1A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0268" y="1733703"/>
            <a:ext cx="6901882" cy="2572825"/>
          </a:xfrm>
          <a:prstGeom prst="rect">
            <a:avLst/>
          </a:prstGeom>
        </p:spPr>
      </p:pic>
      <p:pic>
        <p:nvPicPr>
          <p:cNvPr id="4" name="5-1-3-03 [도레미 노래] 다장조 음계">
            <a:hlinkClick r:id="" action="ppaction://media"/>
            <a:extLst>
              <a:ext uri="{FF2B5EF4-FFF2-40B4-BE49-F238E27FC236}">
                <a16:creationId xmlns:a16="http://schemas.microsoft.com/office/drawing/2014/main" id="{86B3107B-710B-B962-08A2-749595FCC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3364" y="1733703"/>
            <a:ext cx="528609" cy="528609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E0E74A5F-3D5C-7913-7A06-67E1D7EF6C20}"/>
              </a:ext>
            </a:extLst>
          </p:cNvPr>
          <p:cNvSpPr txBox="1">
            <a:spLocks/>
          </p:cNvSpPr>
          <p:nvPr/>
        </p:nvSpPr>
        <p:spPr>
          <a:xfrm>
            <a:off x="1723119" y="232683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음계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5BA79-47AA-8C04-D459-17C85FA4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1D0934C-1600-19BA-40B5-BA2A3E5F899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AB23901-5A28-AEE4-06CE-7E89A30E84FC}"/>
              </a:ext>
            </a:extLst>
          </p:cNvPr>
          <p:cNvSpPr txBox="1">
            <a:spLocks/>
          </p:cNvSpPr>
          <p:nvPr/>
        </p:nvSpPr>
        <p:spPr>
          <a:xfrm>
            <a:off x="792000" y="190285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다장조의 음계를 이해하고     부분을 손 기호로 표현하며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D4E3513-3058-CCC5-1FBB-F37D33C0C487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  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부분을 손 기호로 표현하며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7348838-A78B-D75D-E1D3-6AF6148031D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음이름과 계이름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AF2D626-FADA-32A0-9D42-1E764C078F04}"/>
              </a:ext>
            </a:extLst>
          </p:cNvPr>
          <p:cNvSpPr txBox="1">
            <a:spLocks/>
          </p:cNvSpPr>
          <p:nvPr/>
        </p:nvSpPr>
        <p:spPr>
          <a:xfrm>
            <a:off x="1653538" y="60393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7EDC97C-D096-714B-41BF-CDA88063E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959" y="199994"/>
            <a:ext cx="266737" cy="23815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74549D1-B7DF-158B-6014-1BDC3B70D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62" y="2146447"/>
            <a:ext cx="4947520" cy="28347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FB46F8B-8432-6A6F-ABC7-5E4A08915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580" y="2710215"/>
            <a:ext cx="5277587" cy="20862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47BF7F-5ACE-F2E1-CBFE-A1C4867823A7}"/>
              </a:ext>
            </a:extLst>
          </p:cNvPr>
          <p:cNvSpPr txBox="1"/>
          <p:nvPr/>
        </p:nvSpPr>
        <p:spPr>
          <a:xfrm>
            <a:off x="6369698" y="2180131"/>
            <a:ext cx="2078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코다이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손 기호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711C8D9-7C98-3569-9EEF-B6EE7C478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862" y="1082953"/>
            <a:ext cx="266737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4911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3701</TotalTime>
  <Words>420</Words>
  <Application>Microsoft Office PowerPoint</Application>
  <PresentationFormat>와이드스크린</PresentationFormat>
  <Paragraphs>74</Paragraphs>
  <Slides>12</Slides>
  <Notes>1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NanumGothicExtraBold</vt:lpstr>
      <vt:lpstr>Arial</vt:lpstr>
      <vt:lpstr>나눔고딕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196</cp:revision>
  <dcterms:created xsi:type="dcterms:W3CDTF">2024-07-03T01:17:18Z</dcterms:created>
  <dcterms:modified xsi:type="dcterms:W3CDTF">2025-06-24T05:39:08Z</dcterms:modified>
</cp:coreProperties>
</file>