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92" r:id="rId5"/>
    <p:sldId id="259" r:id="rId6"/>
    <p:sldId id="293" r:id="rId7"/>
    <p:sldId id="260" r:id="rId8"/>
    <p:sldId id="294" r:id="rId9"/>
    <p:sldId id="261" r:id="rId10"/>
    <p:sldId id="296" r:id="rId11"/>
    <p:sldId id="297" r:id="rId12"/>
    <p:sldId id="299" r:id="rId13"/>
    <p:sldId id="303" r:id="rId14"/>
    <p:sldId id="300" r:id="rId15"/>
    <p:sldId id="301" r:id="rId16"/>
    <p:sldId id="302" r:id="rId17"/>
    <p:sldId id="304" r:id="rId18"/>
  </p:sldIdLst>
  <p:sldSz cx="18288000" cy="10287000"/>
  <p:notesSz cx="6858000" cy="9144000"/>
  <p:embeddedFontLst>
    <p:embeddedFont>
      <p:font typeface="조선일보명조" panose="02030304000000000000" pitchFamily="18" charset="-127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맑은 고딕" panose="020B0503020000020004" pitchFamily="50" charset="-127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고예진" initials="고" lastIdx="1" clrIdx="0">
    <p:extLst>
      <p:ext uri="{19B8F6BF-5375-455C-9EA6-DF929625EA0E}">
        <p15:presenceInfo xmlns:p15="http://schemas.microsoft.com/office/powerpoint/2012/main" userId="고예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F47"/>
    <a:srgbClr val="FFCC66"/>
    <a:srgbClr val="F9D1B2"/>
    <a:srgbClr val="396095"/>
    <a:srgbClr val="536D67"/>
    <a:srgbClr val="CBBFB1"/>
    <a:srgbClr val="041442"/>
    <a:srgbClr val="060507"/>
    <a:srgbClr val="3E6EFD"/>
    <a:srgbClr val="B57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7" autoAdjust="0"/>
    <p:restoredTop sz="94271" autoAdjust="0"/>
  </p:normalViewPr>
  <p:slideViewPr>
    <p:cSldViewPr>
      <p:cViewPr varScale="1">
        <p:scale>
          <a:sx n="45" d="100"/>
          <a:sy n="45" d="100"/>
        </p:scale>
        <p:origin x="72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01888-6EC9-4E64-A562-B5544A4C9BFB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DEEB4-6E7F-4589-9045-BE9497873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63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6.wdp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l="1" r="-2370" b="56408"/>
          <a:stretch/>
        </p:blipFill>
        <p:spPr>
          <a:xfrm rot="-21600000">
            <a:off x="5003801" y="3616658"/>
            <a:ext cx="7878984" cy="66703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t="22481"/>
          <a:stretch/>
        </p:blipFill>
        <p:spPr>
          <a:xfrm>
            <a:off x="7073900" y="0"/>
            <a:ext cx="4140200" cy="8890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937500" y="1041400"/>
            <a:ext cx="1270000" cy="5854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ko-KR" altLang="en-US" sz="8200" b="1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</a:t>
            </a:r>
            <a:endParaRPr lang="ko-KR" sz="8200" b="1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31300" y="2171700"/>
            <a:ext cx="1244600" cy="5854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ko-KR" altLang="en-US" sz="8200" b="1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수궁가</a:t>
            </a:r>
            <a:endParaRPr lang="ko-KR" sz="8200" b="1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800" y="2705100"/>
            <a:ext cx="2908300" cy="241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0">
            <a:off x="12382500" y="1790700"/>
            <a:ext cx="1384300" cy="1447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700000">
            <a:off x="4889500" y="6489700"/>
            <a:ext cx="1130300" cy="1130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17BA8D-8307-9F05-2D7F-9549B9F0ABC4}"/>
              </a:ext>
            </a:extLst>
          </p:cNvPr>
          <p:cNvSpPr txBox="1"/>
          <p:nvPr/>
        </p:nvSpPr>
        <p:spPr>
          <a:xfrm>
            <a:off x="359548" y="3423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CBBFB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고등학교 음악 감상과 비평</a:t>
            </a:r>
            <a:endParaRPr lang="ko-KR" altLang="en-US" sz="3200" b="1" dirty="0">
              <a:solidFill>
                <a:srgbClr val="CBBFB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18" y="8081925"/>
            <a:ext cx="979164" cy="421928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2710231" y="6561646"/>
            <a:ext cx="533872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 latinLnBrk="0"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유의 사항</a:t>
            </a:r>
            <a:endParaRPr lang="en-US" altLang="ko-KR" sz="2000" b="1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본 저작물은  교사와 학생의 수업 목적으로만 활용이 가능합니다</a:t>
            </a:r>
            <a:r>
              <a:rPr lang="en-US" altLang="ko-KR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본 수업 자료는 저작권법 제</a:t>
            </a:r>
            <a:r>
              <a:rPr lang="en-US" altLang="ko-KR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25</a:t>
            </a:r>
            <a:r>
              <a:rPr lang="ko-KR" altLang="en-US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조에 따라 학교 수업을 목적으로 </a:t>
            </a:r>
            <a:r>
              <a:rPr lang="ko-KR" altLang="en-US" dirty="0" err="1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이용되었으므로</a:t>
            </a:r>
            <a:r>
              <a:rPr lang="en-US" altLang="ko-KR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본 수업 자료를 외부에 공개</a:t>
            </a:r>
            <a:r>
              <a:rPr lang="en-US" altLang="ko-KR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·</a:t>
            </a:r>
            <a:r>
              <a:rPr lang="ko-KR" altLang="en-US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게시하는 것을 금지하며</a:t>
            </a:r>
            <a:r>
              <a:rPr lang="en-US" altLang="ko-KR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이를 위반하는 경우 저작권 침해로서 관련법에 따라 처벌될 수 있습니다</a:t>
            </a:r>
            <a:r>
              <a:rPr lang="en-US" altLang="ko-KR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A06FA-7861-3067-9BD7-C8E01AD1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2130ED-9B07-4BD3-E1F8-BD11C3F8D9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CB60D7A-20F1-6B18-73FE-D17F65011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50900"/>
            <a:ext cx="7239000" cy="124460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11BFED0-F5FF-6798-A54C-DCDCE028D204}"/>
              </a:ext>
            </a:extLst>
          </p:cNvPr>
          <p:cNvSpPr txBox="1"/>
          <p:nvPr/>
        </p:nvSpPr>
        <p:spPr>
          <a:xfrm>
            <a:off x="6146800" y="1028700"/>
            <a:ext cx="6197600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04. 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 </a:t>
            </a:r>
            <a:r>
              <a:rPr lang="en-US" altLang="ko-KR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수궁가</a:t>
            </a:r>
            <a:r>
              <a:rPr lang="en-US" altLang="ko-KR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100AEB9-1B65-91FD-CBFB-C837B8E10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01700" y="2336800"/>
            <a:ext cx="8140700" cy="66929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3359D89-4361-8909-B69C-DEE1DDAD4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182100" y="2336798"/>
            <a:ext cx="8140700" cy="663434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767BA8D8-CF8B-2CD7-372C-6283A0E43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3721100"/>
            <a:ext cx="7366000" cy="101600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035386FF-34E2-6B25-0D8F-7C1EA4DC69F2}"/>
              </a:ext>
            </a:extLst>
          </p:cNvPr>
          <p:cNvSpPr txBox="1"/>
          <p:nvPr/>
        </p:nvSpPr>
        <p:spPr>
          <a:xfrm>
            <a:off x="9306238" y="2773538"/>
            <a:ext cx="7864161" cy="549416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0000"/>
              </a:lnSpc>
            </a:pPr>
            <a:r>
              <a:rPr lang="ko-KR" altLang="en-US" sz="3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별주부가 토끼를 용왕 앞에 대령하기 위해 수궁에 들어간 토끼를 나졸들이 에워싸고</a:t>
            </a:r>
            <a:endParaRPr lang="en-US" altLang="ko-KR" sz="3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3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잡아들이는 장면으로 우조를 사용하고</a:t>
            </a:r>
            <a:endParaRPr lang="en-US" altLang="ko-KR" sz="3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3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긴박한 장면 표현을 위해 </a:t>
            </a:r>
            <a:endParaRPr lang="en-US" altLang="ko-KR" sz="3200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3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자진모리 장단으로 연주한다</a:t>
            </a:r>
            <a:r>
              <a:rPr lang="en-US" altLang="ko-KR" sz="3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</a:p>
        </p:txBody>
      </p:sp>
      <p:pic>
        <p:nvPicPr>
          <p:cNvPr id="30" name="Picture 30">
            <a:extLst>
              <a:ext uri="{FF2B5EF4-FFF2-40B4-BE49-F238E27FC236}">
                <a16:creationId xmlns:a16="http://schemas.microsoft.com/office/drawing/2014/main" id="{3C35393E-53B6-7CF6-6472-2174F8D6F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00000">
            <a:off x="16027400" y="1689100"/>
            <a:ext cx="1689100" cy="1549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773F7BC-9F08-2788-AC99-494F9E5426AB}"/>
              </a:ext>
            </a:extLst>
          </p:cNvPr>
          <p:cNvSpPr txBox="1"/>
          <p:nvPr/>
        </p:nvSpPr>
        <p:spPr>
          <a:xfrm>
            <a:off x="1522079" y="2876508"/>
            <a:ext cx="688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6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토끼 잡아들이는 대목</a:t>
            </a:r>
            <a:r>
              <a:rPr lang="en-US" altLang="ko-KR" sz="36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endParaRPr lang="ko-KR" altLang="en-US" sz="36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021C2E5-7C17-134A-B91E-B971559637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733" y="3932302"/>
            <a:ext cx="5727429" cy="46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08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A5595-A6F5-1702-C959-8A3F7F4D0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221965A-4D1D-67BF-2492-29320A3AF3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47E0170-12A2-DD88-427F-F5112205C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50900"/>
            <a:ext cx="7239000" cy="124460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822BBDB8-8846-EB8A-3CA4-CD2D7C10B909}"/>
              </a:ext>
            </a:extLst>
          </p:cNvPr>
          <p:cNvSpPr txBox="1"/>
          <p:nvPr/>
        </p:nvSpPr>
        <p:spPr>
          <a:xfrm>
            <a:off x="6146800" y="1028700"/>
            <a:ext cx="6197600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04. 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 </a:t>
            </a:r>
            <a:r>
              <a:rPr lang="en-US" altLang="ko-KR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수궁가</a:t>
            </a:r>
            <a:r>
              <a:rPr lang="en-US" altLang="ko-KR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41BAD7D-A0F5-B85B-5EAB-3F3341BDA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0" y="2463800"/>
            <a:ext cx="3962400" cy="4572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A7289CE-A761-2712-5BF7-48C985F30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01700" y="2336800"/>
            <a:ext cx="16395700" cy="669290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BC8DF556-F466-2D1D-2ABD-D86A51B3E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578600" y="3787928"/>
            <a:ext cx="5041900" cy="69543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972C1B35-E7FE-7C45-1F12-23584EF75E27}"/>
              </a:ext>
            </a:extLst>
          </p:cNvPr>
          <p:cNvGrpSpPr/>
          <p:nvPr/>
        </p:nvGrpSpPr>
        <p:grpSpPr>
          <a:xfrm>
            <a:off x="1358899" y="2832962"/>
            <a:ext cx="15481301" cy="5952675"/>
            <a:chOff x="1318955" y="2832962"/>
            <a:chExt cx="7366001" cy="595267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CD086D-B44E-8098-AE6E-E5CEDC968A59}"/>
                </a:ext>
              </a:extLst>
            </p:cNvPr>
            <p:cNvSpPr txBox="1"/>
            <p:nvPr/>
          </p:nvSpPr>
          <p:spPr>
            <a:xfrm>
              <a:off x="1597612" y="2832962"/>
              <a:ext cx="6887242" cy="76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자진모리장단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797469B0-2745-1498-8812-E2AD6F1462A3}"/>
                </a:ext>
              </a:extLst>
            </p:cNvPr>
            <p:cNvSpPr txBox="1"/>
            <p:nvPr/>
          </p:nvSpPr>
          <p:spPr>
            <a:xfrm>
              <a:off x="1318955" y="3291475"/>
              <a:ext cx="7366001" cy="54941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en-US" altLang="ko-KR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4</a:t>
              </a:r>
              <a:r>
                <a:rPr lang="ko-KR" altLang="en-US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박 장단으로 바쁜 </a:t>
              </a:r>
              <a:r>
                <a:rPr lang="ko-KR" altLang="en-US" sz="2800" b="0" i="0" u="none" strike="noStrike" dirty="0" smtClean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느낌이나</a:t>
              </a:r>
              <a:r>
                <a:rPr lang="en-US" altLang="ko-KR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</a:t>
              </a:r>
              <a:r>
                <a:rPr lang="ko-KR" altLang="en-US" sz="2800" dirty="0" smtClean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많은 </a:t>
              </a:r>
              <a:r>
                <a:rPr lang="ko-KR" altLang="en-US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가사를 나열할 때 사용되는 장단이다</a:t>
              </a:r>
              <a:r>
                <a:rPr lang="en-US" altLang="ko-KR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. </a:t>
              </a:r>
              <a:endParaRPr lang="en-US" altLang="ko-KR" sz="28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en-US" altLang="ko-KR" sz="2800" dirty="0" smtClean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‘</a:t>
              </a:r>
              <a:r>
                <a:rPr lang="ko-KR" altLang="en-US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토끼 잡아들이는 대목</a:t>
              </a:r>
              <a:r>
                <a:rPr lang="en-US" altLang="ko-KR" sz="2800" dirty="0" smtClean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’</a:t>
              </a:r>
              <a:r>
                <a:rPr lang="ko-KR" altLang="en-US" sz="2800" b="0" i="0" u="none" strike="noStrike" dirty="0" smtClean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에서는 </a:t>
              </a:r>
              <a:endParaRPr lang="en-US" altLang="ko-KR" sz="2800" b="0" i="0" u="none" strike="noStrike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ko-KR" altLang="en-US" sz="2800" b="0" i="0" u="none" strike="noStrike" dirty="0" smtClean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자진모리장단의 속도감과</a:t>
              </a:r>
              <a:r>
                <a:rPr lang="en-US" altLang="ko-KR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</a:t>
              </a:r>
              <a:r>
                <a:rPr lang="ko-KR" altLang="en-US" sz="2800" dirty="0" smtClean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함께 </a:t>
              </a:r>
              <a:r>
                <a:rPr lang="ko-KR" altLang="en-US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긴장감과 토끼의 위태로움이</a:t>
              </a:r>
              <a:endPara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극대화되는 효과를 준다</a:t>
              </a:r>
              <a:r>
                <a:rPr lang="en-US" altLang="ko-KR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.</a:t>
              </a:r>
              <a:endParaRPr lang="en-US" altLang="ko-KR" sz="28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687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D778E-900B-A383-AAA0-65131701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3F8851-E83C-0A71-9902-EA07775B76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648200" y="0"/>
            <a:ext cx="13411200" cy="10287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6056B7D-24DD-4D36-759F-FBDE0BC10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850900"/>
            <a:ext cx="9372600" cy="124460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3E125EC-5339-50B5-08F9-D575DAB6D227}"/>
              </a:ext>
            </a:extLst>
          </p:cNvPr>
          <p:cNvSpPr txBox="1"/>
          <p:nvPr/>
        </p:nvSpPr>
        <p:spPr>
          <a:xfrm>
            <a:off x="5181600" y="1028700"/>
            <a:ext cx="7848600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05. ‘</a:t>
            </a:r>
            <a:r>
              <a:rPr lang="ko-KR" alt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내려오는 대목</a:t>
            </a: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452304A-AF63-CD0D-E5FE-F0177CE8D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01700" y="2336800"/>
            <a:ext cx="16167100" cy="66929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63EECE3-3119-A4D1-663E-2C01F0477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810" y="2923068"/>
            <a:ext cx="8900180" cy="55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00A464-F4E6-36F4-1B4B-2F928BF7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619826-3543-9EB3-F1F4-20BE9904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96ED3BC-5569-27FD-3781-83DFA3D19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850900"/>
            <a:ext cx="9372600" cy="124460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2C6C2B1-A61F-9105-DDEF-740DBA262F19}"/>
              </a:ext>
            </a:extLst>
          </p:cNvPr>
          <p:cNvSpPr txBox="1"/>
          <p:nvPr/>
        </p:nvSpPr>
        <p:spPr>
          <a:xfrm>
            <a:off x="5181600" y="1028700"/>
            <a:ext cx="7848600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05. ‘</a:t>
            </a:r>
            <a:r>
              <a:rPr lang="ko-KR" alt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내려오는 대목</a:t>
            </a: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2E58685-45E5-32A8-E5F8-EAD89C9FE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0" y="2463800"/>
            <a:ext cx="3962400" cy="4572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98B7BA4-4196-5F5D-519A-1534E6E4A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01700" y="2336800"/>
            <a:ext cx="16471900" cy="66929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0492A52-7A6F-EBAD-F891-BA2EFCFA1003}"/>
              </a:ext>
            </a:extLst>
          </p:cNvPr>
          <p:cNvSpPr txBox="1"/>
          <p:nvPr/>
        </p:nvSpPr>
        <p:spPr>
          <a:xfrm>
            <a:off x="5700379" y="2882318"/>
            <a:ext cx="6887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4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내려오는 대목</a:t>
            </a:r>
            <a:r>
              <a:rPr lang="en-US" altLang="ko-KR" sz="4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 </a:t>
            </a:r>
            <a:r>
              <a:rPr lang="ko-KR" altLang="en-US" sz="4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6AB20-3CCB-6CEC-BBA1-9FFC047A52FC}"/>
              </a:ext>
            </a:extLst>
          </p:cNvPr>
          <p:cNvSpPr txBox="1"/>
          <p:nvPr/>
        </p:nvSpPr>
        <p:spPr>
          <a:xfrm>
            <a:off x="2383597" y="4279900"/>
            <a:ext cx="13508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[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아니리</a:t>
            </a: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]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첩첩산중에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호랑이가 생원 말 듣기는 처음이라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반겨 듣고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내려오는디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[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소리</a:t>
            </a: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] 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장단 </a:t>
            </a: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–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엇모리장단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내려온다 범이 내려온다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송림 깊은 골로 한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짐생이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내려온다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누에머리를 흔들며 양 귀 쭉 찢어져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몸은 얼쑹덜쑹 꼬리는 잔뜩 한 발이 넘고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전동 같은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앞다리며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송낙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같은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뒷다리며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쇠낫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같은 발톱으로 잔디뿌리 왕모래를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엄동설한 백설 격으로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좌르르르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흩으며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주홍입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쩍 벌리고 자라 앞에 가 우뚝 서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흥앵앵앵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허는 소리 산천이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뒤높고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땅이 툭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꺼지난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듯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자라가 깜짝 놀래 몸을 움치고 가만히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엎졌을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때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8DF556-F466-2D1D-2ABD-D86A51B3E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060573" y="3785199"/>
            <a:ext cx="6131427" cy="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4A297F-9931-167B-2A54-CFEEFC4F6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5449CAB-CB3C-6D30-59B4-EFD1946002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1334FB3-8957-6F53-939F-88AF6E62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01700" y="2336800"/>
            <a:ext cx="16471900" cy="6692900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CB2DDA27-E337-8803-3DB0-36E2E4620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850900"/>
            <a:ext cx="9372600" cy="1244600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id="{DD39A0E5-35CA-4884-34B1-42D02384C731}"/>
              </a:ext>
            </a:extLst>
          </p:cNvPr>
          <p:cNvSpPr txBox="1"/>
          <p:nvPr/>
        </p:nvSpPr>
        <p:spPr>
          <a:xfrm>
            <a:off x="5181600" y="1028700"/>
            <a:ext cx="7848600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05. ‘</a:t>
            </a:r>
            <a:r>
              <a:rPr lang="ko-KR" alt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내려오는 대목</a:t>
            </a: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781300" y="4990752"/>
            <a:ext cx="1272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내려오는 대목</a:t>
            </a: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은 용왕의 병을 고치러 </a:t>
            </a:r>
            <a:endParaRPr lang="en-US" altLang="ko-KR" sz="2800" dirty="0" smtClean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토끼의 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간을 찾아 뭍으로 </a:t>
            </a:r>
            <a:r>
              <a:rPr lang="ko-KR" altLang="en-US" sz="28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올라온</a:t>
            </a: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dirty="0" err="1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별주부가</a:t>
            </a:r>
            <a:r>
              <a:rPr lang="ko-KR" altLang="en-US" sz="28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호랑이를 만나 </a:t>
            </a:r>
            <a:r>
              <a:rPr lang="ko-KR" altLang="en-US" sz="28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위기에 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빠지는 대목이다</a:t>
            </a: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1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B363B-F21A-B7CF-3F00-7357342B7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626D22-0CFA-0B98-84CC-E6EDCC86D1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72E624A-ACD1-E1D8-657D-E3D4116D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01700" y="2336800"/>
            <a:ext cx="16471900" cy="66929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4C5C3E-996C-53D0-386A-B5E5B1004443}"/>
              </a:ext>
            </a:extLst>
          </p:cNvPr>
          <p:cNvSpPr txBox="1"/>
          <p:nvPr/>
        </p:nvSpPr>
        <p:spPr>
          <a:xfrm>
            <a:off x="4747879" y="2863138"/>
            <a:ext cx="8716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4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내려오는 대목</a:t>
            </a:r>
            <a:r>
              <a:rPr lang="en-US" altLang="ko-KR" sz="4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4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의</a:t>
            </a:r>
            <a:r>
              <a:rPr lang="en-US" altLang="ko-KR" sz="4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44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엇모리장단</a:t>
            </a:r>
            <a:endParaRPr lang="ko-KR" altLang="en-US" sz="44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B6E9131A-D2E0-C935-4EF1-9231002E1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850900"/>
            <a:ext cx="9372600" cy="1244600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E9C405E3-6570-0594-7FBF-AC5350640888}"/>
              </a:ext>
            </a:extLst>
          </p:cNvPr>
          <p:cNvSpPr txBox="1"/>
          <p:nvPr/>
        </p:nvSpPr>
        <p:spPr>
          <a:xfrm>
            <a:off x="5181600" y="1028700"/>
            <a:ext cx="7848600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05. ‘</a:t>
            </a:r>
            <a:r>
              <a:rPr lang="ko-KR" alt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내려오는 대목</a:t>
            </a: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00300" y="3983995"/>
            <a:ext cx="13411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2800" dirty="0" err="1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엇은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어긋나는 것을 뜻하며</a:t>
            </a: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장단의 일정한 흐름을 깨는 형태의 </a:t>
            </a:r>
            <a:endParaRPr lang="en-US" altLang="ko-KR" sz="2800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악곡을 가리킬 때 </a:t>
            </a:r>
            <a:r>
              <a:rPr lang="ko-KR" altLang="en-US" sz="2800" dirty="0" err="1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엇이라는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접사를 사용한다</a:t>
            </a: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 장단이 </a:t>
            </a: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10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박으로 구성된 </a:t>
            </a:r>
            <a:r>
              <a:rPr lang="ko-KR" altLang="en-US" sz="2800" dirty="0" err="1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엇모리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장단은 </a:t>
            </a:r>
            <a:endParaRPr lang="en-US" altLang="ko-KR" sz="2800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5</a:t>
            </a:r>
            <a:r>
              <a:rPr lang="ko-KR" altLang="en-US" sz="2800" dirty="0" err="1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박씩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둘로 나누어 빠른 </a:t>
            </a: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박과 </a:t>
            </a: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박이 혼합 </a:t>
            </a: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(3+2+3+2) 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되는 생동감 있는 리듬이 특징이다</a:t>
            </a: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판소리에서 상황을 낯설게 만들기 위해 사용되는 장단으로 범</a:t>
            </a:r>
            <a:r>
              <a: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도사 등 </a:t>
            </a:r>
            <a:endParaRPr lang="en-US" altLang="ko-KR" sz="2800" dirty="0" smtClean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범상치 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않은 인물이 </a:t>
            </a:r>
            <a:r>
              <a:rPr lang="ko-KR" altLang="en-US" sz="28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나오는 </a:t>
            </a:r>
            <a:r>
              <a:rPr lang="ko-KR" altLang="en-US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대목에서 사용된다</a:t>
            </a:r>
            <a:r>
              <a:rPr lang="en-US" altLang="ko-KR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BC8DF556-F466-2D1D-2ABD-D86A51B3E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348036" y="3760162"/>
            <a:ext cx="7579227" cy="1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BED4C5-0457-B07E-7E5E-2647BE47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32808C-4D93-C12A-84B2-0773FF892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6839360F-9585-1CB1-C22F-5C73553A064A}"/>
              </a:ext>
            </a:extLst>
          </p:cNvPr>
          <p:cNvGrpSpPr/>
          <p:nvPr/>
        </p:nvGrpSpPr>
        <p:grpSpPr>
          <a:xfrm>
            <a:off x="901700" y="2336800"/>
            <a:ext cx="16471900" cy="6692901"/>
            <a:chOff x="901700" y="2336800"/>
            <a:chExt cx="8140700" cy="7099300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D10B49C2-60E1-E72D-F3AB-1E4C3BE00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901700" y="2336800"/>
              <a:ext cx="8140700" cy="70993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2BE971-9641-512C-AB19-8B556F5E4803}"/>
                </a:ext>
              </a:extLst>
            </p:cNvPr>
            <p:cNvSpPr txBox="1"/>
            <p:nvPr/>
          </p:nvSpPr>
          <p:spPr>
            <a:xfrm>
              <a:off x="1528428" y="2902452"/>
              <a:ext cx="6887242" cy="816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dirty="0" err="1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이날치</a:t>
              </a:r>
              <a:r>
                <a:rPr lang="ko-KR" altLang="en-US" sz="44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</a:t>
              </a:r>
              <a:r>
                <a:rPr lang="ko-KR" altLang="en-US" sz="4400" dirty="0" smtClean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밴드</a:t>
              </a:r>
              <a:r>
                <a:rPr lang="en-US" altLang="ko-KR" sz="4400" dirty="0" smtClean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‘</a:t>
              </a:r>
              <a:r>
                <a:rPr lang="ko-KR" altLang="en-US" sz="4400" dirty="0" smtClean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범 내려온다</a:t>
              </a:r>
              <a:r>
                <a:rPr lang="en-US" altLang="ko-KR" sz="4400" dirty="0" smtClean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’</a:t>
              </a:r>
              <a:endParaRPr lang="ko-KR" altLang="en-US" sz="4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D912C72D-81EE-9DB9-48DF-1ABDE34B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850900"/>
            <a:ext cx="9372600" cy="1244600"/>
          </a:xfrm>
          <a:prstGeom prst="rect">
            <a:avLst/>
          </a:prstGeom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04FD7B99-8177-4CF7-7401-4251C73B1C98}"/>
              </a:ext>
            </a:extLst>
          </p:cNvPr>
          <p:cNvSpPr txBox="1"/>
          <p:nvPr/>
        </p:nvSpPr>
        <p:spPr>
          <a:xfrm>
            <a:off x="5181600" y="1028700"/>
            <a:ext cx="7848600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05. ‘</a:t>
            </a:r>
            <a:r>
              <a:rPr lang="ko-KR" alt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내려오는 대목</a:t>
            </a: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36994" y="4647231"/>
            <a:ext cx="133378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 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수궁가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중 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내려오는 대목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을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현대적으로 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해석하여 판소리를 록 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음악과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접목해 </a:t>
            </a:r>
            <a:endParaRPr lang="en-US" altLang="ko-KR" sz="28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판소리의 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북 장단 대신 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베이스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 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대와 드럼을 사용하고 </a:t>
            </a:r>
            <a:endParaRPr lang="en-US" altLang="ko-KR" sz="28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판소리의 </a:t>
            </a:r>
            <a:r>
              <a:rPr lang="ko-KR" altLang="en-US" sz="28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엇모리장단을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4/4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박자로 편곡한 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곡이다</a:t>
            </a:r>
            <a:r>
              <a:rPr lang="en-US" altLang="ko-KR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pPr algn="ctr"/>
            <a:endParaRPr lang="en-US" altLang="ko-KR" sz="28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8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이날치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밴드의 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내려온다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는 음악 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감독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장영규가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28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소리꾼들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연주자들과 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뜻을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모아 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만든 </a:t>
            </a:r>
            <a:endParaRPr lang="en-US" altLang="ko-KR" sz="28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8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이날치의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정규앨범 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집 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수궁가</a:t>
            </a:r>
            <a:r>
              <a:rPr lang="en-US" altLang="ko-KR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&gt; </a:t>
            </a:r>
            <a:r>
              <a:rPr lang="ko-KR" altLang="en-US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타이틀곡으로 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수록되어있다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</a:t>
            </a: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BC8DF556-F466-2D1D-2ABD-D86A51B3E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348036" y="3760162"/>
            <a:ext cx="7579227" cy="1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l="1" r="-2370" b="56408"/>
          <a:stretch/>
        </p:blipFill>
        <p:spPr>
          <a:xfrm rot="-21600000">
            <a:off x="5003801" y="3616658"/>
            <a:ext cx="7878984" cy="66703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t="22481"/>
          <a:stretch/>
        </p:blipFill>
        <p:spPr>
          <a:xfrm>
            <a:off x="7073900" y="0"/>
            <a:ext cx="4140200" cy="8890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937500" y="1041400"/>
            <a:ext cx="1270000" cy="5854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endParaRPr lang="ko-KR" sz="8200" b="1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37400" y="3907750"/>
            <a:ext cx="4140200" cy="14707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ko-KR" altLang="en-US" sz="5400" b="1" i="0" u="none" strike="noStrike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감사합니다</a:t>
            </a:r>
            <a:r>
              <a:rPr lang="en-US" altLang="ko-KR" sz="5400" b="1" i="0" u="none" strike="noStrike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ko-KR" sz="5400" b="1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800" y="2705100"/>
            <a:ext cx="2908300" cy="241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0">
            <a:off x="12382500" y="1790700"/>
            <a:ext cx="1384300" cy="1447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700000">
            <a:off x="4889500" y="6489700"/>
            <a:ext cx="1130300" cy="1130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17BA8D-8307-9F05-2D7F-9549B9F0ABC4}"/>
              </a:ext>
            </a:extLst>
          </p:cNvPr>
          <p:cNvSpPr txBox="1"/>
          <p:nvPr/>
        </p:nvSpPr>
        <p:spPr>
          <a:xfrm>
            <a:off x="359548" y="3423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CBBFB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고등학교 음악 감상과 비평</a:t>
            </a:r>
            <a:endParaRPr lang="ko-KR" altLang="en-US" sz="3200" b="1" dirty="0">
              <a:solidFill>
                <a:srgbClr val="CBBFB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18" y="8081925"/>
            <a:ext cx="979164" cy="4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889000"/>
            <a:ext cx="14439900" cy="8521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4"/>
          <a:srcRect r="33708" b="28378"/>
          <a:stretch/>
        </p:blipFill>
        <p:spPr>
          <a:xfrm>
            <a:off x="14541500" y="7607300"/>
            <a:ext cx="3746500" cy="26924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30502" y="2463800"/>
            <a:ext cx="5105400" cy="685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7980"/>
              </a:lnSpc>
            </a:pPr>
            <a:r>
              <a:rPr lang="en-US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01. </a:t>
            </a:r>
            <a:r>
              <a:rPr lang="ko-KR" altLang="en-US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판소리란</a:t>
            </a:r>
            <a:r>
              <a:rPr lang="en-US" altLang="ko-KR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</a:t>
            </a:r>
            <a:endParaRPr lang="ko-KR" sz="39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26700" y="2463800"/>
            <a:ext cx="5105400" cy="685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7980"/>
              </a:lnSpc>
            </a:pPr>
            <a:r>
              <a:rPr lang="en-US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02. </a:t>
            </a:r>
            <a:r>
              <a:rPr lang="ko-KR" altLang="en-US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 다섯 마당</a:t>
            </a:r>
            <a:endParaRPr lang="ko-KR" sz="39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30502" y="4780516"/>
            <a:ext cx="5105400" cy="685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7980"/>
              </a:lnSpc>
            </a:pPr>
            <a:r>
              <a:rPr lang="en-US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03. </a:t>
            </a:r>
            <a:r>
              <a:rPr lang="ko-KR" altLang="en-US" sz="39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 </a:t>
            </a:r>
            <a:r>
              <a:rPr lang="ko-KR" altLang="en-US" sz="39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가치 토의</a:t>
            </a:r>
            <a:endParaRPr lang="ko-KR" sz="39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26700" y="4780516"/>
            <a:ext cx="5105400" cy="685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7980"/>
              </a:lnSpc>
            </a:pPr>
            <a:r>
              <a:rPr lang="en-US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04. </a:t>
            </a:r>
            <a:r>
              <a:rPr lang="ko-KR" altLang="en-US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 </a:t>
            </a:r>
            <a:r>
              <a:rPr lang="en-US" altLang="ko-KR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수궁가</a:t>
            </a:r>
            <a:r>
              <a:rPr lang="en-US" altLang="ko-KR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endParaRPr lang="ko-KR" sz="39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62400" y="7282268"/>
            <a:ext cx="5689600" cy="609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7980"/>
              </a:lnSpc>
            </a:pPr>
            <a:r>
              <a:rPr lang="en-US" sz="39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05. ‘</a:t>
            </a:r>
            <a:r>
              <a:rPr lang="ko-KR" altLang="en-US" sz="39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 내려오는 대목</a:t>
            </a:r>
            <a:r>
              <a:rPr lang="en-US" altLang="ko-KR" sz="39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endParaRPr lang="ko-KR" sz="39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3835400"/>
            <a:ext cx="12344400" cy="101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6388100"/>
            <a:ext cx="12344400" cy="101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13347700" y="7073900"/>
            <a:ext cx="1625600" cy="1308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1371600" y="4533900"/>
            <a:ext cx="6235700" cy="12446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397000" y="3644900"/>
            <a:ext cx="685800" cy="294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ko-KR" altLang="en-US" sz="41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목차</a:t>
            </a:r>
            <a:endParaRPr lang="ko-KR" sz="41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00" y="1244600"/>
            <a:ext cx="952500" cy="558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00" y="8521700"/>
            <a:ext cx="952500" cy="5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l="2454" r="2055"/>
          <a:stretch/>
        </p:blipFill>
        <p:spPr>
          <a:xfrm>
            <a:off x="0" y="3429000"/>
            <a:ext cx="18288000" cy="3441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79400"/>
            <a:ext cx="4318000" cy="641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5"/>
          <a:srcRect r="27706" b="26625"/>
          <a:stretch/>
        </p:blipFill>
        <p:spPr>
          <a:xfrm>
            <a:off x="14725650" y="2533926"/>
            <a:ext cx="3562350" cy="7753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00" y="1066800"/>
            <a:ext cx="16433800" cy="839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00" y="3822700"/>
            <a:ext cx="13970000" cy="101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3900" y="1231900"/>
            <a:ext cx="723900" cy="26670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143250" y="2584450"/>
            <a:ext cx="12001500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ko-KR" altLang="en-US" sz="4400" b="0" i="0" u="none" strike="noStrike" spc="-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판소리의 정의</a:t>
            </a:r>
            <a:endParaRPr lang="en-US" sz="4400" b="0" i="0" u="none" strike="noStrike" spc="-200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1100" y="850900"/>
            <a:ext cx="5765800" cy="12446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578600" y="1028700"/>
            <a:ext cx="5143500" cy="927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01. 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판소리란</a:t>
            </a:r>
            <a:r>
              <a:rPr lang="en-US" altLang="ko-KR" sz="5200" dirty="0">
                <a:solidFill>
                  <a:srgbClr val="272423"/>
                </a:solidFill>
                <a:latin typeface="+mj-ea"/>
                <a:ea typeface="+mj-ea"/>
              </a:rPr>
              <a:t>?</a:t>
            </a:r>
            <a:endParaRPr lang="ko-KR" sz="5200" b="0" i="0" u="none" strike="noStrike" dirty="0">
              <a:solidFill>
                <a:srgbClr val="272423"/>
              </a:solidFill>
              <a:latin typeface="+mj-ea"/>
              <a:ea typeface="+mj-ea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D720139-0645-D538-6780-428A9CE29582}"/>
              </a:ext>
            </a:extLst>
          </p:cNvPr>
          <p:cNvGrpSpPr/>
          <p:nvPr/>
        </p:nvGrpSpPr>
        <p:grpSpPr>
          <a:xfrm>
            <a:off x="2286000" y="3099858"/>
            <a:ext cx="14306447" cy="5891742"/>
            <a:chOff x="2286000" y="3099858"/>
            <a:chExt cx="14306447" cy="5891742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0C097EAF-F304-6A19-68F2-B8818D3B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8712" l="0" r="9904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00" y="3099858"/>
              <a:ext cx="3905353" cy="5777442"/>
            </a:xfrm>
            <a:prstGeom prst="rect">
              <a:avLst/>
            </a:prstGeom>
          </p:spPr>
        </p:pic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EF2579AA-890B-D4D7-496A-80639989F4D8}"/>
                </a:ext>
              </a:extLst>
            </p:cNvPr>
            <p:cNvSpPr txBox="1"/>
            <p:nvPr/>
          </p:nvSpPr>
          <p:spPr>
            <a:xfrm>
              <a:off x="5943600" y="3848100"/>
              <a:ext cx="10648847" cy="5143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/>
              <a:r>
                <a:rPr lang="ko-KR" altLang="en-US" sz="2800" spc="-200" dirty="0" smtClean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판소리는 </a:t>
              </a:r>
              <a:r>
                <a:rPr lang="ko-KR" altLang="en-US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한 사람의 소리꾼이</a:t>
              </a:r>
              <a:endParaRPr lang="en-US" altLang="ko-KR" sz="2800" spc="-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/>
              <a:r>
                <a:rPr lang="ko-KR" altLang="en-US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고수의 북장단에 맞추어 </a:t>
              </a:r>
              <a:endParaRPr lang="en-US" altLang="ko-KR" sz="2800" spc="-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/>
              <a:r>
                <a:rPr lang="ko-KR" altLang="en-US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몸짓을 하며 </a:t>
              </a:r>
              <a:endParaRPr lang="en-US" altLang="ko-KR" sz="2800" spc="-2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/>
              <a:r>
                <a:rPr lang="ko-KR" altLang="en-US" sz="2800" spc="-200" dirty="0" smtClean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노래와 </a:t>
              </a:r>
              <a:r>
                <a:rPr lang="ko-KR" altLang="en-US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말로 </a:t>
              </a:r>
              <a:endParaRPr lang="en-US" altLang="ko-KR" sz="2800" spc="-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/>
              <a:r>
                <a:rPr lang="ko-KR" altLang="en-US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극적이고 서사적인 긴 이야기를 </a:t>
              </a:r>
              <a:endParaRPr lang="en-US" altLang="ko-KR" sz="2800" spc="-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/>
              <a:r>
                <a:rPr lang="ko-KR" altLang="en-US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엮어가는 것이다</a:t>
              </a:r>
              <a:r>
                <a:rPr lang="en-US" altLang="ko-KR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.</a:t>
              </a:r>
              <a:endParaRPr lang="en-US" sz="2800" b="0" i="0" u="none" strike="noStrike" spc="-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C1214-550B-3EAC-F6E6-32F55177F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ACF8BE-3321-F10C-31C2-507DC144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893113C-1188-2347-1885-6BB8AEDD3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" r="2055"/>
          <a:stretch/>
        </p:blipFill>
        <p:spPr>
          <a:xfrm>
            <a:off x="0" y="3429000"/>
            <a:ext cx="18288000" cy="34417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05A7E8-FF15-892A-062E-765EE9D02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79400"/>
            <a:ext cx="4318000" cy="64135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F8F5536-B701-D661-AC06-7CDACA5AC8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706" b="26625"/>
          <a:stretch/>
        </p:blipFill>
        <p:spPr>
          <a:xfrm>
            <a:off x="14725650" y="2533926"/>
            <a:ext cx="3562350" cy="775307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7EECD89-B423-67BD-901E-529808E90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00" y="1066800"/>
            <a:ext cx="16433800" cy="83947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C7F3BC1-8566-F8C7-0684-D621B4B89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00" y="3822700"/>
            <a:ext cx="13970000" cy="1016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0F74B07-4511-F8B5-F009-1727494748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3900" y="1231900"/>
            <a:ext cx="723900" cy="2667000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0BCD22F7-F56C-B5EB-F3EF-25ACB39DEDE9}"/>
              </a:ext>
            </a:extLst>
          </p:cNvPr>
          <p:cNvSpPr txBox="1"/>
          <p:nvPr/>
        </p:nvSpPr>
        <p:spPr>
          <a:xfrm>
            <a:off x="3149600" y="2574365"/>
            <a:ext cx="12001500" cy="95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ko-KR" altLang="en-US" sz="4400" b="0" i="0" u="none" strike="noStrike" spc="-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판소리의 </a:t>
            </a:r>
            <a:r>
              <a:rPr lang="ko-KR" altLang="en-US" sz="4400" spc="-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요소</a:t>
            </a:r>
            <a:endParaRPr lang="en-US" sz="4400" b="0" i="0" u="none" strike="noStrike" spc="-200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5DE337C-EBB2-0E8B-332B-E7E7BB708D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1100" y="850900"/>
            <a:ext cx="5765800" cy="1244600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281628C5-192C-F93E-6CDF-555063CDFDBE}"/>
              </a:ext>
            </a:extLst>
          </p:cNvPr>
          <p:cNvSpPr txBox="1"/>
          <p:nvPr/>
        </p:nvSpPr>
        <p:spPr>
          <a:xfrm>
            <a:off x="6578600" y="1028700"/>
            <a:ext cx="5143500" cy="927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01. 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판소리란</a:t>
            </a:r>
            <a:r>
              <a:rPr lang="en-US" altLang="ko-KR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C7B262A-3BF0-4B8B-55A4-37F2073311BA}"/>
              </a:ext>
            </a:extLst>
          </p:cNvPr>
          <p:cNvGrpSpPr/>
          <p:nvPr/>
        </p:nvGrpSpPr>
        <p:grpSpPr>
          <a:xfrm>
            <a:off x="1981200" y="3099858"/>
            <a:ext cx="15074900" cy="5891742"/>
            <a:chOff x="1981200" y="3099858"/>
            <a:chExt cx="15074900" cy="5891742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32D29D67-2876-1F33-2838-3412A59FA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8712" l="0" r="9904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1200" y="3099858"/>
              <a:ext cx="3905353" cy="5777442"/>
            </a:xfrm>
            <a:prstGeom prst="rect">
              <a:avLst/>
            </a:prstGeom>
          </p:spPr>
        </p:pic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3DA2E272-0315-5B49-ADCC-B23A04DD40C3}"/>
                </a:ext>
              </a:extLst>
            </p:cNvPr>
            <p:cNvSpPr txBox="1"/>
            <p:nvPr/>
          </p:nvSpPr>
          <p:spPr>
            <a:xfrm>
              <a:off x="5689600" y="3848100"/>
              <a:ext cx="11366500" cy="5143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/>
              <a:r>
                <a:rPr lang="ko-KR" altLang="en-US" sz="2800" spc="-200" dirty="0" smtClean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소리</a:t>
              </a:r>
              <a:r>
                <a:rPr lang="en-US" altLang="ko-KR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(</a:t>
              </a:r>
              <a:r>
                <a:rPr lang="ko-KR" altLang="en-US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노래</a:t>
              </a:r>
              <a:r>
                <a:rPr lang="en-US" altLang="ko-KR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)</a:t>
              </a:r>
              <a:r>
                <a:rPr lang="ko-KR" altLang="en-US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와 </a:t>
              </a:r>
              <a:endParaRPr lang="en-US" altLang="ko-KR" sz="2800" spc="-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/>
              <a:r>
                <a:rPr lang="ko-KR" altLang="en-US" sz="2800" spc="-200" dirty="0" err="1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아니리</a:t>
              </a:r>
              <a:r>
                <a:rPr lang="en-US" altLang="ko-KR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(</a:t>
              </a:r>
              <a:r>
                <a:rPr lang="ko-KR" altLang="en-US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판소리 내용을 말로 전달</a:t>
              </a:r>
              <a:r>
                <a:rPr lang="en-US" altLang="ko-KR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),</a:t>
              </a:r>
            </a:p>
            <a:p>
              <a:pPr lvl="0" algn="ctr"/>
              <a:r>
                <a:rPr lang="ko-KR" altLang="en-US" sz="2800" b="0" i="0" u="none" strike="noStrike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발림</a:t>
              </a:r>
              <a:r>
                <a:rPr lang="en-US" altLang="ko-KR" sz="2800" b="0" i="0" u="none" strike="noStrike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(</a:t>
              </a:r>
              <a:r>
                <a:rPr lang="ko-KR" altLang="en-US" sz="2800" b="0" i="0" u="none" strike="noStrike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부채를 들고 몸짓으로 표현</a:t>
              </a:r>
              <a:r>
                <a:rPr lang="en-US" altLang="ko-KR" sz="2800" b="0" i="0" u="none" strike="noStrike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)</a:t>
              </a:r>
              <a:r>
                <a:rPr lang="ko-KR" altLang="en-US" sz="2800" b="0" i="0" u="none" strike="noStrike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으로</a:t>
              </a:r>
              <a:endParaRPr lang="en-US" altLang="ko-KR" sz="2800" b="0" i="0" u="none" strike="noStrike" spc="-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/>
              <a:r>
                <a:rPr lang="ko-KR" altLang="en-US" sz="2800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이야기를 진행하는 </a:t>
              </a:r>
              <a:r>
                <a:rPr lang="ko-KR" altLang="en-US" sz="2800" spc="-200" dirty="0" smtClean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소리꾼과</a:t>
              </a:r>
              <a:endParaRPr lang="en-US" altLang="ko-KR" sz="2800" spc="-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/>
              <a:r>
                <a:rPr lang="ko-KR" altLang="en-US" sz="2800" b="0" i="0" u="none" strike="noStrike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북으로 장단을 반주하고 추임새로 흥을 돋우는 고수</a:t>
              </a:r>
              <a:r>
                <a:rPr lang="en-US" altLang="ko-KR" sz="2800" b="0" i="0" u="none" strike="noStrike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, </a:t>
              </a:r>
              <a:r>
                <a:rPr lang="ko-KR" altLang="en-US" sz="2800" b="0" i="0" u="none" strike="noStrike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그리고 청중으로 이루어진다</a:t>
              </a:r>
              <a:r>
                <a:rPr lang="en-US" altLang="ko-KR" sz="2800" b="0" i="0" u="none" strike="noStrike" spc="-2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652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31092"/>
          <a:stretch/>
        </p:blipFill>
        <p:spPr>
          <a:xfrm>
            <a:off x="15163800" y="4876800"/>
            <a:ext cx="3124200" cy="4432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l="16308"/>
          <a:stretch/>
        </p:blipFill>
        <p:spPr>
          <a:xfrm>
            <a:off x="0" y="2235200"/>
            <a:ext cx="3454400" cy="702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066800"/>
            <a:ext cx="15544800" cy="8394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850900"/>
            <a:ext cx="7620000" cy="1244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43600" y="1028700"/>
            <a:ext cx="6477000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02. 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 다섯 마당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3D75490-C5A2-0175-0F82-295CFFB06CB5}"/>
              </a:ext>
            </a:extLst>
          </p:cNvPr>
          <p:cNvGrpSpPr/>
          <p:nvPr/>
        </p:nvGrpSpPr>
        <p:grpSpPr>
          <a:xfrm>
            <a:off x="2298430" y="2889251"/>
            <a:ext cx="4333039" cy="6104024"/>
            <a:chOff x="2298430" y="2889251"/>
            <a:chExt cx="4333039" cy="6104024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24100" y="2889251"/>
              <a:ext cx="4089400" cy="11557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941F8D-F40E-6105-A2D0-31DEEA3476E3}"/>
                </a:ext>
              </a:extLst>
            </p:cNvPr>
            <p:cNvSpPr txBox="1"/>
            <p:nvPr/>
          </p:nvSpPr>
          <p:spPr>
            <a:xfrm>
              <a:off x="2772611" y="3045252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&lt;</a:t>
              </a:r>
              <a:r>
                <a:rPr lang="ko-KR" altLang="en-US" sz="4800" dirty="0" err="1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흥보가</a:t>
              </a:r>
              <a:r>
                <a:rPr lang="en-US" altLang="ko-KR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&gt;</a:t>
              </a:r>
              <a:endParaRPr lang="ko-KR" altLang="en-US" sz="4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292230E4-B9FC-3414-AB98-158B84780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43" b="100000" l="0" r="9439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8430" y="5449903"/>
              <a:ext cx="4333039" cy="354337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022C8E-7AB6-9077-BFE0-D7D6313CCD47}"/>
                </a:ext>
              </a:extLst>
            </p:cNvPr>
            <p:cNvSpPr txBox="1"/>
            <p:nvPr/>
          </p:nvSpPr>
          <p:spPr>
            <a:xfrm>
              <a:off x="2324100" y="4230772"/>
              <a:ext cx="4089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화초장</a:t>
              </a:r>
              <a:endPara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800" dirty="0" err="1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흥보</a:t>
              </a:r>
              <a:r>
                <a:rPr lang="ko-KR" altLang="en-US" sz="2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</a:t>
              </a:r>
              <a:r>
                <a:rPr lang="ko-KR" altLang="en-US" sz="2800" dirty="0" err="1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박타는</a:t>
              </a:r>
              <a:r>
                <a:rPr lang="ko-KR" altLang="en-US" sz="2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대목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70BD661-90D9-5AA9-6457-DB0843AE62BE}"/>
              </a:ext>
            </a:extLst>
          </p:cNvPr>
          <p:cNvGrpSpPr/>
          <p:nvPr/>
        </p:nvGrpSpPr>
        <p:grpSpPr>
          <a:xfrm>
            <a:off x="7105650" y="2857501"/>
            <a:ext cx="4146550" cy="6012660"/>
            <a:chOff x="7105650" y="2857501"/>
            <a:chExt cx="4146550" cy="601266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-16200000">
              <a:off x="8534400" y="1428751"/>
              <a:ext cx="1219200" cy="40767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BA893C-F54A-4742-5158-267D4BAFE0BA}"/>
                </a:ext>
              </a:extLst>
            </p:cNvPr>
            <p:cNvSpPr txBox="1"/>
            <p:nvPr/>
          </p:nvSpPr>
          <p:spPr>
            <a:xfrm>
              <a:off x="7639090" y="3020823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&lt;</a:t>
              </a:r>
              <a:r>
                <a:rPr lang="ko-KR" altLang="en-US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춘향가</a:t>
              </a:r>
              <a:r>
                <a:rPr lang="en-US" altLang="ko-KR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&gt;</a:t>
              </a:r>
              <a:endParaRPr lang="ko-KR" altLang="en-US" sz="4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B307CB-6411-9713-782D-998FC7D8C2AF}"/>
                </a:ext>
              </a:extLst>
            </p:cNvPr>
            <p:cNvSpPr txBox="1"/>
            <p:nvPr/>
          </p:nvSpPr>
          <p:spPr>
            <a:xfrm>
              <a:off x="7162800" y="4224692"/>
              <a:ext cx="4089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err="1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사랑가</a:t>
              </a:r>
              <a:endPara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800" dirty="0" err="1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어사출도</a:t>
              </a:r>
              <a:r>
                <a:rPr lang="ko-KR" altLang="en-US" sz="2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대목</a:t>
              </a:r>
            </a:p>
          </p:txBody>
        </p: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21B53E4F-33B7-59B3-549D-87B7CF500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892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62800" y="5326790"/>
              <a:ext cx="4076781" cy="3543371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C150413-E4D3-0F63-EE70-83A1EE392D92}"/>
              </a:ext>
            </a:extLst>
          </p:cNvPr>
          <p:cNvGrpSpPr/>
          <p:nvPr/>
        </p:nvGrpSpPr>
        <p:grpSpPr>
          <a:xfrm>
            <a:off x="11938000" y="2863851"/>
            <a:ext cx="4140200" cy="5956976"/>
            <a:chOff x="11938000" y="2863851"/>
            <a:chExt cx="4140200" cy="595697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938000" y="2863851"/>
              <a:ext cx="4051300" cy="114494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EB3440-2372-2935-2D3A-915D0A1037FF}"/>
                </a:ext>
              </a:extLst>
            </p:cNvPr>
            <p:cNvSpPr txBox="1"/>
            <p:nvPr/>
          </p:nvSpPr>
          <p:spPr>
            <a:xfrm>
              <a:off x="12420600" y="2992248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&lt;</a:t>
              </a:r>
              <a:r>
                <a:rPr lang="ko-KR" altLang="en-US" sz="4800" dirty="0" err="1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심청가</a:t>
              </a:r>
              <a:r>
                <a:rPr lang="en-US" altLang="ko-KR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&gt;</a:t>
              </a:r>
              <a:endParaRPr lang="ko-KR" altLang="en-US" sz="4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ABBCCC-2482-F7BC-A9D8-10DBA99B3032}"/>
                </a:ext>
              </a:extLst>
            </p:cNvPr>
            <p:cNvSpPr txBox="1"/>
            <p:nvPr/>
          </p:nvSpPr>
          <p:spPr>
            <a:xfrm>
              <a:off x="11988800" y="4224693"/>
              <a:ext cx="4089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심청이 물에 빠지는 대목</a:t>
              </a:r>
              <a:endPara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800" dirty="0" err="1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심봉사</a:t>
              </a:r>
              <a:r>
                <a:rPr lang="ko-KR" altLang="en-US" sz="2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눈 뜨는 대목</a:t>
              </a:r>
            </a:p>
          </p:txBody>
        </p: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345E1004-0CED-DBBD-F2C6-3A5D81481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57713" y="5394700"/>
              <a:ext cx="3831587" cy="342612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42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8DAAC3-B461-7B73-F3D8-70B0DCCAB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947210-ED7A-8E0F-B809-BF5159274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92"/>
          <a:stretch/>
        </p:blipFill>
        <p:spPr>
          <a:xfrm>
            <a:off x="15163800" y="4876800"/>
            <a:ext cx="3124200" cy="44323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6A4FA1E-09BD-3200-EFDE-1BC1673ED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8"/>
          <a:stretch/>
        </p:blipFill>
        <p:spPr>
          <a:xfrm>
            <a:off x="0" y="2235200"/>
            <a:ext cx="3454400" cy="70231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0924080-AE2B-FF28-1CDA-75D10C1D3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066800"/>
            <a:ext cx="15544800" cy="83947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E828E1D-8AF1-229B-5606-72900608F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850900"/>
            <a:ext cx="7620000" cy="124460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8906111C-9496-8048-6A37-4C974533D766}"/>
              </a:ext>
            </a:extLst>
          </p:cNvPr>
          <p:cNvSpPr txBox="1"/>
          <p:nvPr/>
        </p:nvSpPr>
        <p:spPr>
          <a:xfrm>
            <a:off x="5943600" y="1028700"/>
            <a:ext cx="6477000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02. 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 다섯 마당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4D5CEED-0A36-7179-1413-6F21F5D98940}"/>
              </a:ext>
            </a:extLst>
          </p:cNvPr>
          <p:cNvGrpSpPr/>
          <p:nvPr/>
        </p:nvGrpSpPr>
        <p:grpSpPr>
          <a:xfrm>
            <a:off x="4216670" y="2889251"/>
            <a:ext cx="4251375" cy="5985515"/>
            <a:chOff x="4216670" y="2889251"/>
            <a:chExt cx="4251375" cy="5985515"/>
          </a:xfrm>
        </p:grpSpPr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A3B7F1A3-89FF-238C-EB23-F80E9614C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6670" y="2889251"/>
              <a:ext cx="4089400" cy="11557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86FE6B-40CB-ABDE-7AB5-6872DFEDD5F0}"/>
                </a:ext>
              </a:extLst>
            </p:cNvPr>
            <p:cNvSpPr txBox="1"/>
            <p:nvPr/>
          </p:nvSpPr>
          <p:spPr>
            <a:xfrm>
              <a:off x="4665181" y="3045252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&lt;</a:t>
              </a:r>
              <a:r>
                <a:rPr lang="ko-KR" altLang="en-US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수궁가</a:t>
              </a:r>
              <a:r>
                <a:rPr lang="en-US" altLang="ko-KR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&gt;</a:t>
              </a:r>
              <a:endParaRPr lang="ko-KR" altLang="en-US" sz="4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DD9830-7A43-95ED-73C4-831E8659D296}"/>
                </a:ext>
              </a:extLst>
            </p:cNvPr>
            <p:cNvSpPr txBox="1"/>
            <p:nvPr/>
          </p:nvSpPr>
          <p:spPr>
            <a:xfrm>
              <a:off x="4216670" y="4230772"/>
              <a:ext cx="4089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err="1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약성가</a:t>
              </a:r>
              <a:endPara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토끼 화상 그리는 대목</a:t>
              </a:r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A4431B4-519B-8E51-F2BF-98ABEFB55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16670" y="5412733"/>
              <a:ext cx="4251375" cy="3462033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8CD05B8-58DC-7564-F8A8-333CB437222F}"/>
              </a:ext>
            </a:extLst>
          </p:cNvPr>
          <p:cNvGrpSpPr/>
          <p:nvPr/>
        </p:nvGrpSpPr>
        <p:grpSpPr>
          <a:xfrm>
            <a:off x="9601200" y="2863851"/>
            <a:ext cx="4140200" cy="5982194"/>
            <a:chOff x="9601200" y="2863851"/>
            <a:chExt cx="4140200" cy="5982194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C271560-CD42-F30A-B7E4-F91853754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01200" y="2863851"/>
              <a:ext cx="4051300" cy="11938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6BDDBA-3F76-3962-F4B7-0EC510C2E55C}"/>
                </a:ext>
              </a:extLst>
            </p:cNvPr>
            <p:cNvSpPr txBox="1"/>
            <p:nvPr/>
          </p:nvSpPr>
          <p:spPr>
            <a:xfrm>
              <a:off x="10038681" y="3051601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&lt;</a:t>
              </a:r>
              <a:r>
                <a:rPr lang="ko-KR" altLang="en-US" sz="4800" dirty="0" err="1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심청가</a:t>
              </a:r>
              <a:r>
                <a:rPr lang="en-US" altLang="ko-KR" sz="4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&gt;</a:t>
              </a:r>
              <a:endParaRPr lang="ko-KR" altLang="en-US" sz="4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1DBA8F-C114-EC2A-FF25-6CA88C778EEA}"/>
                </a:ext>
              </a:extLst>
            </p:cNvPr>
            <p:cNvSpPr txBox="1"/>
            <p:nvPr/>
          </p:nvSpPr>
          <p:spPr>
            <a:xfrm>
              <a:off x="9652000" y="4224693"/>
              <a:ext cx="4089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군사 설움 타령</a:t>
              </a:r>
              <a:endPara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8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공명이 동남풍 비는 대목</a:t>
              </a:r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774CC791-C1D5-1412-5384-A5BD1774E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98382" y="5442678"/>
              <a:ext cx="3954118" cy="3403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40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t="23457" r="29214"/>
          <a:stretch/>
        </p:blipFill>
        <p:spPr>
          <a:xfrm>
            <a:off x="15913100" y="0"/>
            <a:ext cx="2400300" cy="472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0" y="98499"/>
            <a:ext cx="3340100" cy="6172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00" y="1066800"/>
            <a:ext cx="16433800" cy="8191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850900"/>
            <a:ext cx="7924800" cy="12446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820365" y="1028700"/>
            <a:ext cx="6676435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03. </a:t>
            </a:r>
            <a:r>
              <a:rPr lang="ko-KR" alt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 가치 토의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FDFD1DE-2EA4-B3A9-1125-AAAE8A48A980}"/>
              </a:ext>
            </a:extLst>
          </p:cNvPr>
          <p:cNvGrpSpPr/>
          <p:nvPr/>
        </p:nvGrpSpPr>
        <p:grpSpPr>
          <a:xfrm>
            <a:off x="1162050" y="2511951"/>
            <a:ext cx="16078200" cy="4124537"/>
            <a:chOff x="1162050" y="2511951"/>
            <a:chExt cx="16078200" cy="4124537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18FBF71D-7026-B719-127F-FD5B956F1559}"/>
                </a:ext>
              </a:extLst>
            </p:cNvPr>
            <p:cNvGrpSpPr/>
            <p:nvPr/>
          </p:nvGrpSpPr>
          <p:grpSpPr>
            <a:xfrm>
              <a:off x="7410450" y="2511951"/>
              <a:ext cx="3581400" cy="995897"/>
              <a:chOff x="1530350" y="3593062"/>
              <a:chExt cx="3581400" cy="995897"/>
            </a:xfrm>
          </p:grpSpPr>
          <p:pic>
            <p:nvPicPr>
              <p:cNvPr id="22" name="Picture 2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0350" y="3593062"/>
                <a:ext cx="3581400" cy="995897"/>
              </a:xfrm>
              <a:prstGeom prst="rect">
                <a:avLst/>
              </a:prstGeom>
            </p:spPr>
          </p:pic>
          <p:sp>
            <p:nvSpPr>
              <p:cNvPr id="23" name="TextBox 23"/>
              <p:cNvSpPr txBox="1"/>
              <p:nvPr/>
            </p:nvSpPr>
            <p:spPr>
              <a:xfrm>
                <a:off x="2133600" y="3859310"/>
                <a:ext cx="2374900" cy="4064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lvl="0" algn="ctr">
                  <a:lnSpc>
                    <a:spcPct val="149400"/>
                  </a:lnSpc>
                </a:pPr>
                <a:r>
                  <a:rPr lang="ko-KR" altLang="en-US" sz="2800" dirty="0">
                    <a:solidFill>
                      <a:srgbClr val="272423"/>
                    </a:solidFill>
                    <a:latin typeface="조선일보명조" panose="02030304000000000000" pitchFamily="18" charset="-127"/>
                    <a:ea typeface="조선일보명조" panose="02030304000000000000" pitchFamily="18" charset="-127"/>
                    <a:cs typeface="조선일보명조" panose="02030304000000000000" pitchFamily="18" charset="-127"/>
                  </a:rPr>
                  <a:t>판소리의 가치</a:t>
                </a:r>
                <a:endParaRPr lang="en-US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endParaR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162050" y="4058388"/>
              <a:ext cx="16078200" cy="25781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32800"/>
                </a:lnSpc>
              </a:pPr>
              <a:r>
                <a:rPr lang="ko-KR" altLang="en-US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판소리는 음악성</a:t>
              </a:r>
              <a:r>
                <a:rPr lang="en-US" altLang="ko-KR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, </a:t>
              </a:r>
              <a:r>
                <a:rPr lang="ko-KR" altLang="en-US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문학성의 높은 평가로 조선 시대에서도 향유했던 전통 음악이다</a:t>
              </a:r>
              <a:r>
                <a:rPr lang="en-US" altLang="ko-KR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.</a:t>
              </a:r>
            </a:p>
            <a:p>
              <a:pPr lvl="0" algn="ctr">
                <a:lnSpc>
                  <a:spcPct val="132800"/>
                </a:lnSpc>
              </a:pPr>
              <a:r>
                <a:rPr lang="ko-KR" altLang="en-US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판소리는 우리나라 국가무형유산으로 지정되어 보존되고 있으며</a:t>
              </a:r>
              <a:r>
                <a:rPr lang="en-US" altLang="ko-KR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, </a:t>
              </a:r>
              <a:endParaRPr lang="en-US" sz="28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>
                <a:lnSpc>
                  <a:spcPct val="132800"/>
                </a:lnSpc>
              </a:pPr>
              <a:r>
                <a:rPr lang="en-US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2008</a:t>
              </a:r>
              <a:r>
                <a:rPr lang="ko-KR" altLang="en-US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년 유네스코 인류무형문화유산 대표 목록으로 등재됨으로써</a:t>
              </a:r>
              <a:r>
                <a:rPr lang="en-US" altLang="ko-KR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</a:t>
              </a:r>
              <a:r>
                <a:rPr lang="ko-KR" altLang="en-US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세계적 문화유산이 되기도 했다</a:t>
              </a:r>
              <a:r>
                <a:rPr lang="en-US" altLang="ko-KR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.</a:t>
              </a:r>
              <a:endParaRPr lang="en-US" sz="28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841E0-C503-1120-8077-06F941008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" y="98499"/>
            <a:ext cx="3340100" cy="61722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AC67BAC-8722-AE5C-6913-DDADBA4ED6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876A1C1-8258-B042-9B89-237B0618E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57" r="29214"/>
          <a:stretch/>
        </p:blipFill>
        <p:spPr>
          <a:xfrm>
            <a:off x="15913100" y="0"/>
            <a:ext cx="2400300" cy="47244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B9138B67-004B-11EB-B049-F5C1DFAAD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00" y="1066800"/>
            <a:ext cx="16433800" cy="81915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FB9C532-2371-E621-E6F6-2DBF77101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850900"/>
            <a:ext cx="7924800" cy="1244600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97E75497-7764-33CC-7E94-4BBA36D17C04}"/>
              </a:ext>
            </a:extLst>
          </p:cNvPr>
          <p:cNvSpPr txBox="1"/>
          <p:nvPr/>
        </p:nvSpPr>
        <p:spPr>
          <a:xfrm>
            <a:off x="5820365" y="1028700"/>
            <a:ext cx="6676435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altLang="ko-KR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03. </a:t>
            </a:r>
            <a:r>
              <a:rPr lang="ko-KR" alt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 가치 토의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8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450" y="2511951"/>
            <a:ext cx="3581400" cy="995897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A7426F38-320D-C233-A542-BB83B27258A2}"/>
              </a:ext>
            </a:extLst>
          </p:cNvPr>
          <p:cNvGrpSpPr/>
          <p:nvPr/>
        </p:nvGrpSpPr>
        <p:grpSpPr>
          <a:xfrm>
            <a:off x="1162050" y="2794000"/>
            <a:ext cx="16078200" cy="3748747"/>
            <a:chOff x="1162050" y="2794000"/>
            <a:chExt cx="16078200" cy="3748747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F8916315-E9A6-7A5D-A3D2-3BCF2F757928}"/>
                </a:ext>
              </a:extLst>
            </p:cNvPr>
            <p:cNvSpPr txBox="1"/>
            <p:nvPr/>
          </p:nvSpPr>
          <p:spPr>
            <a:xfrm>
              <a:off x="1162050" y="3964647"/>
              <a:ext cx="16078200" cy="25781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32800"/>
                </a:lnSpc>
              </a:pPr>
              <a:r>
                <a:rPr lang="ko-KR" altLang="en-US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판소리 토론 영상을 시청한 후</a:t>
              </a:r>
              <a:r>
                <a:rPr lang="en-US" altLang="ko-KR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,</a:t>
              </a:r>
            </a:p>
            <a:p>
              <a:pPr lvl="0" algn="ctr">
                <a:lnSpc>
                  <a:spcPct val="132800"/>
                </a:lnSpc>
              </a:pPr>
              <a:r>
                <a:rPr lang="ko-KR" altLang="en-US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판소리의 현대화와 전통 판소리 그대로 보존</a:t>
              </a:r>
              <a:r>
                <a:rPr lang="en-US" altLang="ko-KR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, </a:t>
              </a:r>
              <a:r>
                <a:rPr lang="ko-KR" altLang="en-US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전승 중 찬성하는 입장을 밝히고</a:t>
              </a:r>
              <a:endParaRPr lang="en-US" altLang="ko-KR" sz="28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pPr lvl="0" algn="ctr">
                <a:lnSpc>
                  <a:spcPct val="132800"/>
                </a:lnSpc>
              </a:pPr>
              <a:r>
                <a:rPr lang="ko-KR" altLang="en-US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의견을 뒷받침 하는 이유 </a:t>
              </a:r>
              <a:r>
                <a:rPr lang="en-US" altLang="ko-KR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2</a:t>
              </a:r>
              <a:r>
                <a:rPr lang="ko-KR" altLang="en-US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가지를 서술해봅시다</a:t>
              </a:r>
              <a:r>
                <a:rPr lang="en-US" altLang="ko-KR" sz="2800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. </a:t>
              </a: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19A10E7F-99E8-1069-A988-7E023FF1A929}"/>
                </a:ext>
              </a:extLst>
            </p:cNvPr>
            <p:cNvSpPr txBox="1"/>
            <p:nvPr/>
          </p:nvSpPr>
          <p:spPr>
            <a:xfrm>
              <a:off x="8013700" y="2794000"/>
              <a:ext cx="2374900" cy="406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49400"/>
                </a:lnSpc>
              </a:pPr>
              <a:r>
                <a:rPr lang="ko-KR" altLang="en-US" sz="2800" b="0" i="0" u="none" strike="noStrike" dirty="0">
                  <a:solidFill>
                    <a:srgbClr val="272423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토론</a:t>
              </a:r>
              <a:endParaRPr lang="en-US" sz="28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50900"/>
            <a:ext cx="7239000" cy="1244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46800" y="1028700"/>
            <a:ext cx="6197600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7980"/>
              </a:lnSpc>
            </a:pPr>
            <a:r>
              <a:rPr lang="en-US" sz="5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04. 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판소리 </a:t>
            </a:r>
            <a:r>
              <a:rPr lang="en-US" altLang="ko-KR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수궁가</a:t>
            </a:r>
            <a:r>
              <a:rPr lang="en-US" altLang="ko-KR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5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ko-KR" sz="5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01700" y="2336800"/>
            <a:ext cx="8140700" cy="6692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182100" y="2336798"/>
            <a:ext cx="8140700" cy="66929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3721100"/>
            <a:ext cx="7366000" cy="1016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588499" y="2773538"/>
            <a:ext cx="7313399" cy="549416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0000"/>
              </a:lnSpc>
            </a:pPr>
            <a:r>
              <a:rPr lang="ko-KR" altLang="en-US" sz="3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별주부에서 </a:t>
            </a:r>
            <a:endParaRPr lang="en-US" altLang="ko-KR" sz="3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3200" b="0" i="0" u="none" strike="noStrike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200" b="0" i="0" u="none" strike="noStrike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별</a:t>
            </a:r>
            <a:r>
              <a:rPr lang="en-US" altLang="ko-KR" sz="3200" b="0" i="0" u="none" strike="noStrike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3200" b="0" i="0" u="none" strike="noStrike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은 </a:t>
            </a:r>
            <a:r>
              <a:rPr lang="en-US" altLang="ko-KR" sz="3200" b="0" i="0" u="none" strike="noStrike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200" b="0" i="0" u="none" strike="noStrike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자라</a:t>
            </a:r>
            <a:r>
              <a:rPr lang="en-US" altLang="ko-KR" sz="3200" b="0" i="0" u="none" strike="noStrike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3200" b="0" i="0" u="none" strike="noStrike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를 </a:t>
            </a:r>
            <a:r>
              <a:rPr lang="ko-KR" altLang="en-US" sz="3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뜻하는 한자이고</a:t>
            </a:r>
            <a:r>
              <a:rPr lang="en-US" altLang="ko-KR" sz="3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2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주부</a:t>
            </a:r>
            <a:r>
              <a:rPr lang="en-US" altLang="ko-KR" sz="32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3200" dirty="0" smtClean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는 </a:t>
            </a:r>
            <a:r>
              <a:rPr lang="ko-KR" altLang="en-US" sz="3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조선 시대의 관직 이름으로서</a:t>
            </a:r>
            <a:endParaRPr lang="en-US" altLang="ko-KR" sz="3200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3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종육품의 관직에서 </a:t>
            </a:r>
            <a:endParaRPr lang="en-US" altLang="ko-KR" sz="3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3200" b="0" i="0" u="none" strike="noStrike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벼슬을 하고</a:t>
            </a:r>
            <a:r>
              <a:rPr lang="en-US" altLang="ko-KR" sz="3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있는 사람을 통틀어 주부라고 하였다고 한다</a:t>
            </a:r>
            <a:r>
              <a:rPr lang="en-US" altLang="ko-KR" sz="3200" dirty="0">
                <a:solidFill>
                  <a:srgbClr val="272423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en-US" altLang="ko-KR" sz="3200" b="0" i="0" u="none" strike="noStrike" dirty="0">
              <a:solidFill>
                <a:srgbClr val="272423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00000">
            <a:off x="16027400" y="1689100"/>
            <a:ext cx="1689100" cy="1549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6AAF527-AF41-6CEB-E77E-B7F86875CFC0}"/>
              </a:ext>
            </a:extLst>
          </p:cNvPr>
          <p:cNvSpPr txBox="1"/>
          <p:nvPr/>
        </p:nvSpPr>
        <p:spPr>
          <a:xfrm>
            <a:off x="3048000" y="2906587"/>
            <a:ext cx="382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별주부</a:t>
            </a:r>
            <a:endParaRPr lang="ko-KR" altLang="en-US" sz="36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701144D4-139B-75D8-AAA9-D8945E708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0" b="90000" l="5316" r="963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1303" y="4610100"/>
            <a:ext cx="5713199" cy="303691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616</Words>
  <Application>Microsoft Office PowerPoint</Application>
  <PresentationFormat>사용자 지정</PresentationFormat>
  <Paragraphs>113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조선일보명조</vt:lpstr>
      <vt:lpstr>Arial</vt:lpstr>
      <vt:lpstr>Calibri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한현숙</dc:creator>
  <cp:lastModifiedBy>bootcamp</cp:lastModifiedBy>
  <cp:revision>40</cp:revision>
  <dcterms:created xsi:type="dcterms:W3CDTF">2006-08-16T00:00:00Z</dcterms:created>
  <dcterms:modified xsi:type="dcterms:W3CDTF">2024-10-30T05:01:51Z</dcterms:modified>
</cp:coreProperties>
</file>