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05" r:id="rId6"/>
    <p:sldId id="304" r:id="rId7"/>
    <p:sldId id="371" r:id="rId8"/>
    <p:sldId id="309" r:id="rId9"/>
    <p:sldId id="367" r:id="rId10"/>
    <p:sldId id="322" r:id="rId11"/>
    <p:sldId id="368" r:id="rId12"/>
    <p:sldId id="369" r:id="rId13"/>
    <p:sldId id="316" r:id="rId14"/>
    <p:sldId id="295" r:id="rId15"/>
  </p:sldIdLst>
  <p:sldSz cx="12192000" cy="6858000"/>
  <p:notesSz cx="6858000" cy="9144000"/>
  <p:embeddedFontLst>
    <p:embeddedFont>
      <p:font typeface="NanumGothic" panose="020D0604000000000000" pitchFamily="50" charset="-127"/>
      <p:regular r:id="rId18"/>
      <p:bold r:id="rId19"/>
    </p:embeddedFont>
    <p:embeddedFont>
      <p:font typeface="NanumGothicExtraBold" panose="020D0904000000000000" pitchFamily="50" charset="-127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5251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0B184-B100-B843-9F1A-B990C8F7F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9BA4CAF-E680-4B5A-065D-548AE2DF1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98380B3-DDD8-C5CB-0131-3A690718C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81536F4-3BB6-DAB7-C329-309EAF8DE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58590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0DA48-AB42-9B7A-E61D-A95009882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55BBD25-A619-A8A6-880E-64AB73660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39B1557-C427-3BE8-C9E1-851CF49FC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FE23A9B-5FF5-C8D2-F2FB-5E8F4B74A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24947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율명과</a:t>
            </a:r>
            <a:r>
              <a:rPr lang="ko-KR" altLang="en-US" dirty="0"/>
              <a:t> </a:t>
            </a:r>
            <a:r>
              <a:rPr lang="ko-KR" altLang="en-US" dirty="0" err="1"/>
              <a:t>정간보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EFE1B1BB-E5A2-D87D-5472-D565DEA6C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9DD685B-B6E1-9DA7-586B-CD43F2C2C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20" y="802436"/>
            <a:ext cx="4192273" cy="199424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04F1206-E1B6-D223-4B78-0FE1AD890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864" y="802436"/>
            <a:ext cx="4651516" cy="1906439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391BB2C-BF6C-4800-64B8-618CDC050348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E354349-5CA8-BEAF-C744-ADB90CDDCB6E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B7041F3-B335-4C65-ECD2-82D4620276B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41FEF3B-5A0B-946D-DDDD-A313D908C962}"/>
              </a:ext>
            </a:extLst>
          </p:cNvPr>
          <p:cNvSpPr/>
          <p:nvPr/>
        </p:nvSpPr>
        <p:spPr>
          <a:xfrm>
            <a:off x="2472813" y="3017650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BF21E9-0122-FEF1-743D-EC7CC1FB260F}"/>
              </a:ext>
            </a:extLst>
          </p:cNvPr>
          <p:cNvSpPr txBox="1"/>
          <p:nvPr/>
        </p:nvSpPr>
        <p:spPr>
          <a:xfrm>
            <a:off x="2674374" y="3354562"/>
            <a:ext cx="5896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>
                <a:solidFill>
                  <a:srgbClr val="211D1E"/>
                </a:solidFill>
                <a:latin typeface="JNZOFL+SDGothicNeoa-cLt"/>
              </a:rPr>
              <a:t>율명을</a:t>
            </a:r>
            <a:r>
              <a:rPr lang="ko-KR" altLang="en-US" sz="2800" dirty="0">
                <a:solidFill>
                  <a:srgbClr val="211D1E"/>
                </a:solidFill>
                <a:latin typeface="JNZOFL+SDGothicNeoa-cLt"/>
              </a:rPr>
              <a:t> 이해하고 </a:t>
            </a:r>
            <a:endParaRPr lang="en-US" altLang="ko-KR" sz="2800" dirty="0">
              <a:solidFill>
                <a:srgbClr val="211D1E"/>
              </a:solidFill>
              <a:latin typeface="JNZOFL+SDGothicNeoa-cLt"/>
            </a:endParaRPr>
          </a:p>
          <a:p>
            <a:r>
              <a:rPr lang="ko-KR" altLang="en-US" sz="2800" dirty="0">
                <a:solidFill>
                  <a:srgbClr val="211D1E"/>
                </a:solidFill>
                <a:latin typeface="JNZOFL+SDGothicNeoa-cLt"/>
              </a:rPr>
              <a:t>정간보를 읽을 수 있나요</a:t>
            </a:r>
            <a:r>
              <a:rPr lang="en-US" altLang="ko-KR" sz="2800" dirty="0">
                <a:solidFill>
                  <a:srgbClr val="211D1E"/>
                </a:solidFill>
                <a:latin typeface="JNZOFL+SDGothicNeoa-cLt"/>
              </a:rPr>
              <a:t>? </a:t>
            </a:r>
            <a:endParaRPr lang="ko-KR" altLang="en-US" sz="2800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5DBC86EC-06C3-76F4-90A2-D79490037FB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0917" t="-1147"/>
          <a:stretch/>
        </p:blipFill>
        <p:spPr>
          <a:xfrm>
            <a:off x="8553293" y="3831615"/>
            <a:ext cx="1075811" cy="4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1F2B62A-B561-C294-F194-19F525A83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975702" y="1639077"/>
            <a:ext cx="988737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음계의 의미를 떠올려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856E7A1C-8501-7FE2-85F9-A74C5E6058B9}"/>
              </a:ext>
            </a:extLst>
          </p:cNvPr>
          <p:cNvSpPr txBox="1">
            <a:spLocks/>
          </p:cNvSpPr>
          <p:nvPr/>
        </p:nvSpPr>
        <p:spPr>
          <a:xfrm>
            <a:off x="1855056" y="4559757"/>
            <a:ext cx="3856643" cy="28270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음계는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낮은음부터</a:t>
            </a:r>
            <a:r>
              <a:rPr kumimoji="1" lang="ko-KR" altLang="en-US" sz="1800" dirty="0">
                <a:solidFill>
                  <a:schemeClr val="tx1"/>
                </a:solidFill>
              </a:rPr>
              <a:t>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높은음</a:t>
            </a:r>
            <a:r>
              <a:rPr kumimoji="1" lang="ko-KR" altLang="en-US" sz="1800" dirty="0">
                <a:solidFill>
                  <a:schemeClr val="tx1"/>
                </a:solidFill>
              </a:rPr>
              <a:t> 순서로 읽어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18A3131E-CE1D-C66F-EC1F-D93227996D69}"/>
              </a:ext>
            </a:extLst>
          </p:cNvPr>
          <p:cNvSpPr txBox="1">
            <a:spLocks/>
          </p:cNvSpPr>
          <p:nvPr/>
        </p:nvSpPr>
        <p:spPr>
          <a:xfrm>
            <a:off x="6947828" y="4559757"/>
            <a:ext cx="3224837" cy="36761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다른 나라에도 음계가 있을까</a:t>
            </a:r>
            <a:r>
              <a:rPr kumimoji="1" lang="en-US" altLang="ko-KR" sz="18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7CA45BA-D6E1-4469-76BD-D8C0BA912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218" y="3000611"/>
            <a:ext cx="1562318" cy="157184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D47E492-1BB7-CBA0-981F-5B3AD3CDF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128" y="2876002"/>
            <a:ext cx="1688312" cy="146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69FAAE90-DAF4-3584-0401-4D69CC91D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32227" y="2652812"/>
            <a:ext cx="7927545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 err="1"/>
              <a:t>율명과</a:t>
            </a:r>
            <a:r>
              <a:rPr kumimoji="1" lang="ko-KR" altLang="en-US" sz="4400" dirty="0"/>
              <a:t> </a:t>
            </a:r>
            <a:r>
              <a:rPr kumimoji="1" lang="ko-KR" altLang="en-US" sz="4400" dirty="0" err="1"/>
              <a:t>정간보</a:t>
            </a:r>
            <a:r>
              <a:rPr kumimoji="1" lang="ko-KR" altLang="en-US" sz="4400" dirty="0"/>
              <a:t> 읽는 방법을 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이해할 수 있어요</a:t>
            </a:r>
            <a:r>
              <a:rPr kumimoji="1" lang="en-US" altLang="ko-KR" sz="4400" dirty="0"/>
              <a:t>.</a:t>
            </a:r>
            <a:endParaRPr kumimoji="1" lang="ko-KR" altLang="en-US" sz="4400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97A88AB-0638-00E5-5300-9AA9D31C4215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8984491-BA5B-05C0-88BF-ED3DF8CDA3B7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20B4EF2-EBFD-9801-3134-8D8879711AC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26E88-91EA-F427-C02E-67B31986A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21FFB3F-8628-C7E3-7505-1C25B9A1B0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6"/>
          <a:stretch>
            <a:fillRect/>
          </a:stretch>
        </p:blipFill>
        <p:spPr>
          <a:xfrm>
            <a:off x="3470787" y="759016"/>
            <a:ext cx="5417574" cy="6098984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435F488-CF5A-B04D-69DB-B6861FF789D5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우리나라 음악의 </a:t>
            </a:r>
            <a:r>
              <a:rPr kumimoji="1" lang="ko-KR" altLang="en-US" dirty="0" err="1"/>
              <a:t>율명을</a:t>
            </a:r>
            <a:r>
              <a:rPr kumimoji="1" lang="ko-KR" altLang="en-US" dirty="0"/>
              <a:t>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C729435-4EDF-B6FD-4187-D5A4025D53F2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BAEC54C-7A99-D832-41D9-10EBFE0F0686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05DD495-5735-B6A1-13B7-DCE07C12765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E564DFF3-5F6B-1A47-8B5A-A3D5C241E46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275744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율명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5-2-1-01 [율명과 정간보] 중성 음역대">
            <a:hlinkClick r:id="" action="ppaction://media"/>
            <a:extLst>
              <a:ext uri="{FF2B5EF4-FFF2-40B4-BE49-F238E27FC236}">
                <a16:creationId xmlns:a16="http://schemas.microsoft.com/office/drawing/2014/main" id="{41980798-DC3F-DEE8-274C-587912CA94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8365" y="3739126"/>
            <a:ext cx="470783" cy="47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1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2EFE345-EF2C-1EDD-4BAB-BACE6FA90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우리나라 음악의 </a:t>
            </a:r>
            <a:r>
              <a:rPr kumimoji="1" lang="ko-KR" altLang="en-US" dirty="0" err="1"/>
              <a:t>율명을</a:t>
            </a:r>
            <a:r>
              <a:rPr kumimoji="1" lang="ko-KR" altLang="en-US" dirty="0"/>
              <a:t>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DEF79F1-E94A-E29D-B406-BC51FB9DF5D1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A52374E2-0704-19E1-E874-A6E65B9D9F9D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DFDC274-5A9D-D52D-1C2D-E6374E2FB58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0EEAA222-58C8-FD11-3829-7727508619F1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율명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CB8E635-009D-D298-DFC6-D64EF04C6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065" y="1725112"/>
            <a:ext cx="7714267" cy="267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B65CF-7A1E-3ACD-F76D-252A8B7E0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634B59D-AE2E-0162-9822-C38B7DA23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E73F86E1-5D1B-24EA-F24A-3C85401CFF3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우리나라 음악의 </a:t>
            </a:r>
            <a:r>
              <a:rPr kumimoji="1" lang="ko-KR" altLang="en-US" dirty="0" err="1"/>
              <a:t>율명을</a:t>
            </a:r>
            <a:r>
              <a:rPr kumimoji="1" lang="ko-KR" altLang="en-US" dirty="0"/>
              <a:t>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230102F-BD39-FCF9-F25B-415FEB89B99A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77548B5-571C-D80D-1BA5-0B5591CF23C2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29ED93C-356A-497D-D5B1-E7118F5A654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C80CC3E6-8094-3461-B8E3-DA49214143D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음역에 따른 표기 방법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4BA86F0-09BE-14E7-3E9A-586D2E732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208" y="1620376"/>
            <a:ext cx="8850503" cy="254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24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3131AD20-FEB2-3AE3-7974-084DA0E93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친구와 함께 </a:t>
            </a:r>
            <a:r>
              <a:rPr kumimoji="1" lang="ko-KR" altLang="en-US" dirty="0" err="1"/>
              <a:t>율명</a:t>
            </a:r>
            <a:r>
              <a:rPr kumimoji="1" lang="ko-KR" altLang="en-US" dirty="0"/>
              <a:t> 카드 놀이를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C83D278-CDF3-4014-D469-49AA85BDA251}"/>
              </a:ext>
            </a:extLst>
          </p:cNvPr>
          <p:cNvSpPr txBox="1">
            <a:spLocks/>
          </p:cNvSpPr>
          <p:nvPr/>
        </p:nvSpPr>
        <p:spPr>
          <a:xfrm>
            <a:off x="792001" y="971663"/>
            <a:ext cx="372548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율명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카드 놀이하기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98EF53F-0717-E19D-412A-D63AB82E3AB7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A30A140-724B-C5BF-1A3E-3E77072E2201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1CAB1AB6-C7AC-679C-62B6-9984339FD7B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1A4AEF8-5CCE-0DEE-CE32-3F43F5B23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745" y="3500623"/>
            <a:ext cx="6179483" cy="195747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28D3ADA-052F-E0C2-E39F-7018A96004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5657"/>
          <a:stretch>
            <a:fillRect/>
          </a:stretch>
        </p:blipFill>
        <p:spPr>
          <a:xfrm>
            <a:off x="1481789" y="1922969"/>
            <a:ext cx="8008850" cy="149490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A3816DF-A9F9-342F-A98C-43551C3602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5041" r="95383" b="29718"/>
          <a:stretch>
            <a:fillRect/>
          </a:stretch>
        </p:blipFill>
        <p:spPr>
          <a:xfrm>
            <a:off x="2321800" y="1627769"/>
            <a:ext cx="303448" cy="34411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95F2ED06-5BAD-3E4A-CFA8-1014A705DD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14" t="54475" r="70796" b="31589"/>
          <a:stretch>
            <a:fillRect/>
          </a:stretch>
        </p:blipFill>
        <p:spPr>
          <a:xfrm>
            <a:off x="4370005" y="1608337"/>
            <a:ext cx="235974" cy="31463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0B07C63-5CC9-B5C9-67C6-B21B4676FC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042" t="56074" r="46219" b="31139"/>
          <a:stretch>
            <a:fillRect/>
          </a:stretch>
        </p:blipFill>
        <p:spPr>
          <a:xfrm>
            <a:off x="6350736" y="1655480"/>
            <a:ext cx="245807" cy="28869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227D67E-2B16-9DB7-5253-116DF49052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5130" t="54918" r="21280" b="32080"/>
          <a:stretch>
            <a:fillRect/>
          </a:stretch>
        </p:blipFill>
        <p:spPr>
          <a:xfrm>
            <a:off x="8341300" y="1650620"/>
            <a:ext cx="235975" cy="29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62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5AF34-8195-B134-57F8-27D40E035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E0D61677-D864-7FA1-38FA-61EAFA2A1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33353E1-39C2-F038-F7DB-47B7E77EF0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7CE5F50F-AAFD-6ADB-AECB-35802E12F4C6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lang="ko-KR" altLang="en-US" b="0" dirty="0"/>
              <a:t>정간보를 읽는 방법을 익혀 악곡을 살펴봅시다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6DB8399B-BD4C-1224-CDCF-3EB6A7F04288}"/>
              </a:ext>
            </a:extLst>
          </p:cNvPr>
          <p:cNvSpPr txBox="1">
            <a:spLocks/>
          </p:cNvSpPr>
          <p:nvPr/>
        </p:nvSpPr>
        <p:spPr>
          <a:xfrm>
            <a:off x="792001" y="971663"/>
            <a:ext cx="372548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정간보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8B798A0-37F9-FCB2-04F2-BE70721182EC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D6F44EC-6D04-96A3-55D2-D8BB3069F096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38CA68C6-97FB-2398-0493-D8D560BEBAB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16DC518-91A4-E1B5-ADAD-B983DB668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398" y="1635380"/>
            <a:ext cx="8251332" cy="189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9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106C8-A087-B35D-2F10-E00E34ECE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22079E42-01F3-2ED0-0588-203965F66C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30562C5-13EB-8F02-D660-60A2EB7BD8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20C13B70-DF72-CDC1-2923-7DD0A6CBD04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lang="ko-KR" altLang="en-US" b="0" dirty="0"/>
              <a:t>정간보를 읽는 방법을 익혀 악곡을 살펴봅시다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F446615-6645-4BF3-9C49-B929AB7C2FC2}"/>
              </a:ext>
            </a:extLst>
          </p:cNvPr>
          <p:cNvSpPr txBox="1">
            <a:spLocks/>
          </p:cNvSpPr>
          <p:nvPr/>
        </p:nvSpPr>
        <p:spPr>
          <a:xfrm>
            <a:off x="792001" y="971663"/>
            <a:ext cx="372548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정간보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5230E62-01A5-11C4-6E69-B6A0526129E3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F5267806-4B06-41B9-78A1-C284F75D26FC}"/>
              </a:ext>
            </a:extLst>
          </p:cNvPr>
          <p:cNvSpPr txBox="1">
            <a:spLocks/>
          </p:cNvSpPr>
          <p:nvPr/>
        </p:nvSpPr>
        <p:spPr>
          <a:xfrm>
            <a:off x="10829107" y="550436"/>
            <a:ext cx="10556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율명과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정간보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FC595BF8-F135-BFC5-6A19-070E68F3CCD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2B4DB6F-DBC2-4A1F-D88D-5A5562960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2327" y="1500272"/>
            <a:ext cx="3801005" cy="333421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AEF1260-4AC8-DDA0-3BAC-BDCE6E0BF4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6713" y="1998946"/>
            <a:ext cx="3600953" cy="1771897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5D64C175-F8C6-A1F3-84C3-F703120F7240}"/>
              </a:ext>
            </a:extLst>
          </p:cNvPr>
          <p:cNvSpPr txBox="1">
            <a:spLocks/>
          </p:cNvSpPr>
          <p:nvPr/>
        </p:nvSpPr>
        <p:spPr>
          <a:xfrm>
            <a:off x="829751" y="4986638"/>
            <a:ext cx="372548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율명으로 연습곡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5-2-1-02 [연습곡] 단소">
            <a:hlinkClick r:id="" action="ppaction://media"/>
            <a:extLst>
              <a:ext uri="{FF2B5EF4-FFF2-40B4-BE49-F238E27FC236}">
                <a16:creationId xmlns:a16="http://schemas.microsoft.com/office/drawing/2014/main" id="{4BF9B80D-1EFE-4C29-66C7-F637510EF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52337" y="1790414"/>
            <a:ext cx="409882" cy="40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1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2752</TotalTime>
  <Words>290</Words>
  <Application>Microsoft Office PowerPoint</Application>
  <PresentationFormat>와이드스크린</PresentationFormat>
  <Paragraphs>63</Paragraphs>
  <Slides>11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맑은 고딕</vt:lpstr>
      <vt:lpstr>JNZOFL+SDGothicNeoa-cLt</vt:lpstr>
      <vt:lpstr>Arial</vt:lpstr>
      <vt:lpstr>NanumGothic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159</cp:revision>
  <dcterms:created xsi:type="dcterms:W3CDTF">2024-07-03T01:17:18Z</dcterms:created>
  <dcterms:modified xsi:type="dcterms:W3CDTF">2025-10-30T01:01:17Z</dcterms:modified>
</cp:coreProperties>
</file>