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8" r:id="rId6"/>
    <p:sldId id="299" r:id="rId7"/>
    <p:sldId id="314" r:id="rId8"/>
    <p:sldId id="311" r:id="rId9"/>
    <p:sldId id="309" r:id="rId10"/>
    <p:sldId id="295" r:id="rId11"/>
  </p:sldIdLst>
  <p:sldSz cx="12192000" cy="6858000"/>
  <p:notesSz cx="6858000" cy="9144000"/>
  <p:embeddedFontLst>
    <p:embeddedFont>
      <p:font typeface="NanumGothicExtraBold" panose="020D0904000000000000" pitchFamily="50" charset="-127"/>
      <p:bold r:id="rId13"/>
    </p:embeddedFont>
    <p:embeddedFont>
      <p:font typeface="Spoqa Han Sans Neo" panose="020B0600000101010101" charset="0"/>
      <p:regular r:id="rId14"/>
      <p:bold r:id="rId15"/>
      <p:italic r:id="rId16"/>
      <p:boldItalic r:id="rId17"/>
    </p:embeddedFont>
    <p:embeddedFont>
      <p:font typeface="나눔고딕" panose="020D0604000000000000" pitchFamily="50" charset="-127"/>
      <p:regular r:id="rId18"/>
      <p:bold r:id="rId19"/>
    </p:embeddedFont>
    <p:embeddedFont>
      <p:font typeface="맑은 고딕" panose="020B0503020000020004" pitchFamily="50" charset="-127"/>
      <p:regular r:id="rId20"/>
      <p:bold r:id="rId2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9"/>
            <p14:sldId id="314"/>
            <p14:sldId id="311"/>
            <p14:sldId id="309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AFC5"/>
    <a:srgbClr val="6F6AAA"/>
    <a:srgbClr val="2B3C71"/>
    <a:srgbClr val="FFFFFF"/>
    <a:srgbClr val="69B76B"/>
    <a:srgbClr val="E97D34"/>
    <a:srgbClr val="B2884C"/>
    <a:srgbClr val="588195"/>
    <a:srgbClr val="D0EBD1"/>
    <a:srgbClr val="3CC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317" autoAdjust="0"/>
    <p:restoredTop sz="94145" autoAdjust="0"/>
  </p:normalViewPr>
  <p:slideViewPr>
    <p:cSldViewPr snapToGrid="0" showGuides="1">
      <p:cViewPr varScale="1">
        <p:scale>
          <a:sx n="149" d="100"/>
          <a:sy n="149" d="100"/>
        </p:scale>
        <p:origin x="792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9.fntdata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7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2025-04-28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 err="1">
                <a:latin typeface="+mn-ea"/>
                <a:ea typeface="+mn-ea"/>
              </a:rPr>
              <a:t>오돌또기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Ⅰ.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노래로 표현하는 음악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409460" y="4894508"/>
            <a:ext cx="1486088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34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2691" y="3352720"/>
            <a:ext cx="6486618" cy="1622127"/>
          </a:xfrm>
        </p:spPr>
        <p:txBody>
          <a:bodyPr/>
          <a:lstStyle/>
          <a:p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제주 민요의 특징을 알아보고</a:t>
            </a:r>
            <a:r>
              <a:rPr kumimoji="1" lang="en-US" altLang="ko-KR" sz="320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</a:p>
          <a:p>
            <a:r>
              <a:rPr kumimoji="1" lang="ko-KR" altLang="en-US" sz="3200" dirty="0">
                <a:latin typeface="+mn-ea"/>
                <a:ea typeface="+mn-ea"/>
              </a:rPr>
              <a:t>굿거리장단에 맞추어 </a:t>
            </a:r>
            <a:endParaRPr kumimoji="1" lang="en-US" altLang="ko-KR" sz="3200" dirty="0">
              <a:latin typeface="+mn-ea"/>
              <a:ea typeface="+mn-ea"/>
            </a:endParaRPr>
          </a:p>
          <a:p>
            <a:r>
              <a:rPr kumimoji="1" lang="ko-KR" altLang="en-US" sz="3200" dirty="0">
                <a:latin typeface="+mn-ea"/>
                <a:ea typeface="+mn-ea"/>
              </a:rPr>
              <a:t>노래 부를 수 있다</a:t>
            </a:r>
            <a:r>
              <a:rPr kumimoji="1" lang="en-US" altLang="ko-KR" sz="3200" dirty="0">
                <a:latin typeface="+mn-ea"/>
                <a:ea typeface="+mn-ea"/>
              </a:rPr>
              <a:t>.</a:t>
            </a:r>
            <a:endParaRPr kumimoji="1" lang="en-US" altLang="ko-KR" sz="32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1F8D5-4715-09E0-8D75-ABB6B1DD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4CC9AE-A465-0222-48E8-89EB2529D8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특징 이해하기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6650511-00BA-4D18-5419-58CAAEAEE6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3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43843EBD-8597-4337-C871-B0B14FA16C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708908" y="874202"/>
            <a:ext cx="7200000" cy="1194296"/>
          </a:xfrm>
          <a:prstGeom prst="rect">
            <a:avLst/>
          </a:prstGeom>
        </p:spPr>
        <p:txBody>
          <a:bodyPr/>
          <a:lstStyle/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굿거리장단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제주 민요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B74326E6-EE12-3F2D-B83E-B92D276C62DC}"/>
              </a:ext>
            </a:extLst>
          </p:cNvPr>
          <p:cNvSpPr txBox="1">
            <a:spLocks/>
          </p:cNvSpPr>
          <p:nvPr/>
        </p:nvSpPr>
        <p:spPr>
          <a:xfrm>
            <a:off x="900000" y="875951"/>
            <a:ext cx="1388809" cy="3024997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장단</a:t>
            </a:r>
            <a:r>
              <a:rPr kumimoji="1" lang="en-US" altLang="ko-KR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영역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F4A07362-4146-80CF-F9D6-0ED3949D8642}"/>
              </a:ext>
            </a:extLst>
          </p:cNvPr>
          <p:cNvSpPr txBox="1">
            <a:spLocks/>
          </p:cNvSpPr>
          <p:nvPr/>
        </p:nvSpPr>
        <p:spPr>
          <a:xfrm>
            <a:off x="2708909" y="2253368"/>
            <a:ext cx="8416292" cy="1894561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이 노래는 제주 지역의 대표적인 민요로 장단과 가락의 구성은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경토리인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경기 민요와 유사하나 제주의 독특한 언어를 구사하여 소박하고 정갈한 느낌을 주는 곡이다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46931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4AF57-46A8-B21A-8544-6DEBA9AFB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6D13432-E50F-8716-75E3-BA57A62E91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부르기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A9AD634-8B46-58D0-3926-1E1350A3BA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4</a:t>
            </a:fld>
            <a:endParaRPr kumimoji="1" lang="ko-KR" altLang="en-US" dirty="0">
              <a:latin typeface="+mn-ea"/>
              <a:ea typeface="+mn-ea"/>
            </a:endParaRPr>
          </a:p>
        </p:txBody>
      </p:sp>
      <p:grpSp>
        <p:nvGrpSpPr>
          <p:cNvPr id="13" name="그룹 3">
            <a:extLst>
              <a:ext uri="{FF2B5EF4-FFF2-40B4-BE49-F238E27FC236}">
                <a16:creationId xmlns:a16="http://schemas.microsoft.com/office/drawing/2014/main" id="{1CA912C9-0F2A-7655-35CA-469EC7947DCA}"/>
              </a:ext>
            </a:extLst>
          </p:cNvPr>
          <p:cNvGrpSpPr>
            <a:grpSpLocks/>
          </p:cNvGrpSpPr>
          <p:nvPr/>
        </p:nvGrpSpPr>
        <p:grpSpPr bwMode="auto">
          <a:xfrm>
            <a:off x="11137218" y="775353"/>
            <a:ext cx="603474" cy="377219"/>
            <a:chOff x="4665259" y="556012"/>
            <a:chExt cx="618853" cy="363546"/>
          </a:xfrm>
        </p:grpSpPr>
        <p:sp>
          <p:nvSpPr>
            <p:cNvPr id="14" name="사각형: 둥근 모서리 13">
              <a:extLst>
                <a:ext uri="{FF2B5EF4-FFF2-40B4-BE49-F238E27FC236}">
                  <a16:creationId xmlns:a16="http://schemas.microsoft.com/office/drawing/2014/main" id="{0517176D-A9BD-81C0-7B19-6CB8C2CB9451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DCAE9D66-8B57-070B-5FDD-D7334C440C9B}"/>
                </a:ext>
              </a:extLst>
            </p:cNvPr>
            <p:cNvSpPr/>
            <p:nvPr/>
          </p:nvSpPr>
          <p:spPr bwMode="auto">
            <a:xfrm>
              <a:off x="4665259" y="5560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감상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16" name="그룹 31">
            <a:extLst>
              <a:ext uri="{FF2B5EF4-FFF2-40B4-BE49-F238E27FC236}">
                <a16:creationId xmlns:a16="http://schemas.microsoft.com/office/drawing/2014/main" id="{05388E4D-8123-0F4F-4019-2EE1BC117642}"/>
              </a:ext>
            </a:extLst>
          </p:cNvPr>
          <p:cNvGrpSpPr>
            <a:grpSpLocks/>
          </p:cNvGrpSpPr>
          <p:nvPr/>
        </p:nvGrpSpPr>
        <p:grpSpPr bwMode="auto">
          <a:xfrm>
            <a:off x="11137219" y="1691249"/>
            <a:ext cx="605025" cy="377219"/>
            <a:chOff x="4487479" y="556042"/>
            <a:chExt cx="618853" cy="363546"/>
          </a:xfrm>
        </p:grpSpPr>
        <p:sp>
          <p:nvSpPr>
            <p:cNvPr id="17" name="사각형: 둥근 모서리 16">
              <a:extLst>
                <a:ext uri="{FF2B5EF4-FFF2-40B4-BE49-F238E27FC236}">
                  <a16:creationId xmlns:a16="http://schemas.microsoft.com/office/drawing/2014/main" id="{B7CD22AE-D4B0-DC6C-AACF-09383089C18C}"/>
                </a:ext>
              </a:extLst>
            </p:cNvPr>
            <p:cNvSpPr/>
            <p:nvPr/>
          </p:nvSpPr>
          <p:spPr>
            <a:xfrm>
              <a:off x="4538270" y="693831"/>
              <a:ext cx="360205" cy="22512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55DC32EE-790E-94F5-6CDF-906669CFF603}"/>
                </a:ext>
              </a:extLst>
            </p:cNvPr>
            <p:cNvSpPr/>
            <p:nvPr/>
          </p:nvSpPr>
          <p:spPr bwMode="auto">
            <a:xfrm>
              <a:off x="4487479" y="55604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반주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20" name="1단원_교과서_34쪽_QR18_1.오돌또기(노래)">
            <a:hlinkClick r:id="" action="ppaction://media"/>
            <a:extLst>
              <a:ext uri="{FF2B5EF4-FFF2-40B4-BE49-F238E27FC236}">
                <a16:creationId xmlns:a16="http://schemas.microsoft.com/office/drawing/2014/main" id="{0667130B-6E0E-DA20-98ED-21F5A29C64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58202" y="444308"/>
            <a:ext cx="406400" cy="406400"/>
          </a:xfrm>
          <a:prstGeom prst="rect">
            <a:avLst/>
          </a:prstGeom>
        </p:spPr>
      </p:pic>
      <p:pic>
        <p:nvPicPr>
          <p:cNvPr id="24" name="1단원_교과서_34쪽_QR18_2.오돌또기(반주)">
            <a:hlinkClick r:id="" action="ppaction://media"/>
            <a:extLst>
              <a:ext uri="{FF2B5EF4-FFF2-40B4-BE49-F238E27FC236}">
                <a16:creationId xmlns:a16="http://schemas.microsoft.com/office/drawing/2014/main" id="{39325860-E61F-EEB5-F1EB-049A1E4D305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58202" y="1389385"/>
            <a:ext cx="406400" cy="40640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E397F79F-E8F7-37D4-A20E-73B657195F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96264" y="1034246"/>
            <a:ext cx="6252356" cy="4611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72046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281F4B8-BD3F-5782-85A3-BEF4414C180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제주 민요 알아보기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646AF39E-1B3E-CE87-1AC9-50BCEF3C5E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B316D1EE-B8B7-4DB7-7860-0ABDFEB75E9D}"/>
              </a:ext>
            </a:extLst>
          </p:cNvPr>
          <p:cNvSpPr txBox="1">
            <a:spLocks/>
          </p:cNvSpPr>
          <p:nvPr/>
        </p:nvSpPr>
        <p:spPr>
          <a:xfrm>
            <a:off x="2708908" y="874201"/>
            <a:ext cx="8532457" cy="315891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b="0">
                <a:solidFill>
                  <a:schemeClr val="tx1"/>
                </a:solidFill>
              </a:rPr>
              <a:t>제주도</a:t>
            </a:r>
            <a:endParaRPr kumimoji="1" lang="en-US" altLang="ko-KR" sz="2000" b="0">
              <a:solidFill>
                <a:schemeClr val="tx1"/>
              </a:solidFill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b="0">
                <a:solidFill>
                  <a:schemeClr val="tx1"/>
                </a:solidFill>
              </a:rPr>
              <a:t>제주도 특유의 사투리가 많고</a:t>
            </a:r>
            <a:r>
              <a:rPr kumimoji="1" lang="en-US" altLang="ko-KR" sz="2000" b="0">
                <a:solidFill>
                  <a:schemeClr val="tx1"/>
                </a:solidFill>
              </a:rPr>
              <a:t>, </a:t>
            </a:r>
            <a:r>
              <a:rPr kumimoji="1" lang="ko-KR" altLang="en-US" sz="2000" b="0">
                <a:solidFill>
                  <a:schemeClr val="tx1"/>
                </a:solidFill>
              </a:rPr>
              <a:t>대규모 관현악 악기 반주가 불가능해 간단한 리듬악기나 생활 속에서 쉽게 구할 수 있는 도구를 사용한 가락 위주의 노래가 발달하였다</a:t>
            </a:r>
            <a:r>
              <a:rPr kumimoji="1" lang="en-US" altLang="ko-KR" sz="2000" b="0">
                <a:solidFill>
                  <a:schemeClr val="tx1"/>
                </a:solidFill>
              </a:rPr>
              <a:t>.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b="0">
                <a:solidFill>
                  <a:schemeClr val="tx1"/>
                </a:solidFill>
              </a:rPr>
              <a:t>오돌또기</a:t>
            </a:r>
            <a:r>
              <a:rPr kumimoji="1" lang="en-US" altLang="ko-KR" sz="2000" b="0">
                <a:solidFill>
                  <a:schemeClr val="tx1"/>
                </a:solidFill>
              </a:rPr>
              <a:t>, </a:t>
            </a:r>
            <a:r>
              <a:rPr kumimoji="1" lang="ko-KR" altLang="en-US" sz="2000" b="0">
                <a:solidFill>
                  <a:schemeClr val="tx1"/>
                </a:solidFill>
              </a:rPr>
              <a:t>너영나영</a:t>
            </a:r>
            <a:r>
              <a:rPr kumimoji="1" lang="en-US" altLang="ko-KR" sz="2000" b="0">
                <a:solidFill>
                  <a:schemeClr val="tx1"/>
                </a:solidFill>
              </a:rPr>
              <a:t>, </a:t>
            </a:r>
            <a:r>
              <a:rPr kumimoji="1" lang="ko-KR" altLang="en-US" sz="2000" b="0">
                <a:solidFill>
                  <a:schemeClr val="tx1"/>
                </a:solidFill>
              </a:rPr>
              <a:t>이야홍타령 등</a:t>
            </a:r>
            <a:endParaRPr kumimoji="1" lang="en-US" altLang="ko-KR" sz="2000" b="0" dirty="0">
              <a:solidFill>
                <a:schemeClr val="tx1"/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5B5DA2BA-6AEE-94BD-CFD1-1BE2912F9B0D}"/>
              </a:ext>
            </a:extLst>
          </p:cNvPr>
          <p:cNvSpPr txBox="1">
            <a:spLocks/>
          </p:cNvSpPr>
          <p:nvPr/>
        </p:nvSpPr>
        <p:spPr>
          <a:xfrm>
            <a:off x="900000" y="875951"/>
            <a:ext cx="1388809" cy="315891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지역</a:t>
            </a:r>
            <a:r>
              <a:rPr kumimoji="1" lang="en-US" altLang="ko-KR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특징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대표곡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4DF68156-7E24-05BA-3BA5-5558EEC14322}"/>
              </a:ext>
            </a:extLst>
          </p:cNvPr>
          <p:cNvSpPr/>
          <p:nvPr/>
        </p:nvSpPr>
        <p:spPr>
          <a:xfrm>
            <a:off x="940486" y="4295322"/>
            <a:ext cx="1994546" cy="345297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제주도의 지형적 특징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B56175-55CC-329B-D6C0-530A22C175F0}"/>
              </a:ext>
            </a:extLst>
          </p:cNvPr>
          <p:cNvSpPr txBox="1"/>
          <p:nvPr/>
        </p:nvSpPr>
        <p:spPr>
          <a:xfrm>
            <a:off x="3427911" y="4256956"/>
            <a:ext cx="7276324" cy="1343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/>
              <a:t>- </a:t>
            </a:r>
            <a:r>
              <a:rPr lang="ko-KR" altLang="en-US" sz="1400" dirty="0"/>
              <a:t>제주도는 화산에 의해 형성된 섬으로 해안선이 비교적 단순하다</a:t>
            </a:r>
            <a:r>
              <a:rPr lang="en-US" altLang="ko-KR" sz="1400" dirty="0"/>
              <a:t>. </a:t>
            </a:r>
          </a:p>
          <a:p>
            <a:pPr>
              <a:lnSpc>
                <a:spcPct val="150000"/>
              </a:lnSpc>
            </a:pPr>
            <a:r>
              <a:rPr lang="en-US" altLang="ko-KR" sz="1400" dirty="0"/>
              <a:t>- </a:t>
            </a:r>
            <a:r>
              <a:rPr lang="ko-KR" altLang="en-US" sz="1400" dirty="0" err="1"/>
              <a:t>최다우지이지만</a:t>
            </a:r>
            <a:r>
              <a:rPr lang="ko-KR" altLang="en-US" sz="1400" dirty="0"/>
              <a:t> 하천의 발달이 미약하여 밭농사가 주로 이뤄진다</a:t>
            </a:r>
            <a:r>
              <a:rPr lang="en-US" altLang="ko-KR" sz="1400" dirty="0"/>
              <a:t>. </a:t>
            </a:r>
          </a:p>
          <a:p>
            <a:pPr>
              <a:lnSpc>
                <a:spcPct val="150000"/>
              </a:lnSpc>
            </a:pPr>
            <a:r>
              <a:rPr lang="en-US" altLang="ko-KR" sz="1400" dirty="0"/>
              <a:t>- </a:t>
            </a:r>
            <a:r>
              <a:rPr lang="ko-KR" altLang="en-US" sz="1400" dirty="0"/>
              <a:t>사면이 바다로 이루어져 온난하고 습윤하여 겨울철 원예작물의 월동 재배가 가능하다</a:t>
            </a:r>
            <a:r>
              <a:rPr lang="en-US" altLang="ko-KR" sz="1400" dirty="0"/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400" dirty="0"/>
              <a:t>-</a:t>
            </a:r>
            <a:r>
              <a:rPr lang="ko-KR" altLang="en-US" sz="1400" dirty="0"/>
              <a:t> 한반도 내륙과 비교하여 기온이 높고 강수량이 많으며 강한 바람이 자주 분다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783974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텍스트 개체 틀 9">
            <a:extLst>
              <a:ext uri="{FF2B5EF4-FFF2-40B4-BE49-F238E27FC236}">
                <a16:creationId xmlns:a16="http://schemas.microsoft.com/office/drawing/2014/main" id="{C213463B-C3AC-E2BA-1369-4F16E27DBD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굿거리장단 알아보기</a:t>
            </a: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287C2034-F565-1AAD-25DC-5AFF143078FB}"/>
              </a:ext>
            </a:extLst>
          </p:cNvPr>
          <p:cNvSpPr/>
          <p:nvPr/>
        </p:nvSpPr>
        <p:spPr>
          <a:xfrm>
            <a:off x="1490091" y="1730745"/>
            <a:ext cx="1475253" cy="325774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+mn-ea"/>
              </a:rPr>
              <a:t>굿거리장단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8728FAA0-4905-4026-36EE-6ABF837597A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754328" y="2449972"/>
            <a:ext cx="7566242" cy="1958055"/>
          </a:xfrm>
          <a:prstGeom prst="rect">
            <a:avLst/>
          </a:prstGeom>
        </p:spPr>
      </p:pic>
      <p:pic>
        <p:nvPicPr>
          <p:cNvPr id="3" name="Q32.우리 장단을 배워보자-반주">
            <a:hlinkClick r:id="" action="ppaction://media"/>
            <a:extLst>
              <a:ext uri="{FF2B5EF4-FFF2-40B4-BE49-F238E27FC236}">
                <a16:creationId xmlns:a16="http://schemas.microsoft.com/office/drawing/2014/main" id="{3667B09B-E37F-5382-259B-92F2128A930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3500" end="62164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68533" y="2852647"/>
            <a:ext cx="400183" cy="400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760439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3872</TotalTime>
  <Words>162</Words>
  <Application>Microsoft Office PowerPoint</Application>
  <PresentationFormat>와이드스크린</PresentationFormat>
  <Paragraphs>41</Paragraphs>
  <Slides>7</Slides>
  <Notes>2</Notes>
  <HiddenSlides>0</HiddenSlides>
  <MMClips>3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6" baseType="lpstr">
      <vt:lpstr>맑은 고딕</vt:lpstr>
      <vt:lpstr>나눔고딕</vt:lpstr>
      <vt:lpstr>Arial</vt:lpstr>
      <vt:lpstr>Spoqa Han Sans Neo</vt:lpstr>
      <vt:lpstr>NanumGothicExtraBold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배예담</dc:creator>
  <cp:lastModifiedBy>황근식</cp:lastModifiedBy>
  <cp:revision>166</cp:revision>
  <dcterms:created xsi:type="dcterms:W3CDTF">2024-07-03T01:17:18Z</dcterms:created>
  <dcterms:modified xsi:type="dcterms:W3CDTF">2025-04-28T07:54:54Z</dcterms:modified>
</cp:coreProperties>
</file>