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0"/>
  </p:notesMasterIdLst>
  <p:sldIdLst>
    <p:sldId id="264" r:id="rId2"/>
    <p:sldId id="265" r:id="rId3"/>
    <p:sldId id="266" r:id="rId4"/>
    <p:sldId id="270" r:id="rId5"/>
    <p:sldId id="291" r:id="rId6"/>
    <p:sldId id="273" r:id="rId7"/>
    <p:sldId id="276" r:id="rId8"/>
    <p:sldId id="275" r:id="rId9"/>
    <p:sldId id="277" r:id="rId10"/>
    <p:sldId id="268" r:id="rId11"/>
    <p:sldId id="278" r:id="rId12"/>
    <p:sldId id="279" r:id="rId13"/>
    <p:sldId id="281" r:id="rId14"/>
    <p:sldId id="280" r:id="rId15"/>
    <p:sldId id="282" r:id="rId16"/>
    <p:sldId id="283" r:id="rId17"/>
    <p:sldId id="290" r:id="rId18"/>
    <p:sldId id="292" r:id="rId19"/>
  </p:sldIdLst>
  <p:sldSz cx="18288000" cy="10287000"/>
  <p:notesSz cx="6858000" cy="9144000"/>
  <p:embeddedFontLst>
    <p:embeddedFont>
      <p:font typeface="경기천년제목 Light" panose="02020403020101020101" pitchFamily="18" charset="-127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국립공원 꼬미" panose="02000500000000000000" pitchFamily="2" charset="-127"/>
      <p:regular r:id="rId26"/>
    </p:embeddedFont>
    <p:embeddedFont>
      <p:font typeface="맑은 고딕" panose="020B0503020000020004" pitchFamily="50" charset="-127"/>
      <p:regular r:id="rId27"/>
      <p:bold r:id="rId2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고예진" initials="고" lastIdx="1" clrIdx="0">
    <p:extLst>
      <p:ext uri="{19B8F6BF-5375-455C-9EA6-DF929625EA0E}">
        <p15:presenceInfo xmlns:p15="http://schemas.microsoft.com/office/powerpoint/2012/main" userId="고예진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97F47"/>
    <a:srgbClr val="FFCC66"/>
    <a:srgbClr val="F9D1B2"/>
    <a:srgbClr val="396095"/>
    <a:srgbClr val="536D67"/>
    <a:srgbClr val="CBBFB1"/>
    <a:srgbClr val="041442"/>
    <a:srgbClr val="060507"/>
    <a:srgbClr val="3E6EFD"/>
    <a:srgbClr val="B57CE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47" autoAdjust="0"/>
    <p:restoredTop sz="94271" autoAdjust="0"/>
  </p:normalViewPr>
  <p:slideViewPr>
    <p:cSldViewPr>
      <p:cViewPr varScale="1">
        <p:scale>
          <a:sx n="106" d="100"/>
          <a:sy n="106" d="100"/>
        </p:scale>
        <p:origin x="264" y="1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font" Target="fonts/font6.fntdata"/><Relationship Id="rId3" Type="http://schemas.openxmlformats.org/officeDocument/2006/relationships/slide" Target="slides/slide2.xml"/><Relationship Id="rId21" Type="http://schemas.openxmlformats.org/officeDocument/2006/relationships/font" Target="fonts/font1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5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4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3.fntdata"/><Relationship Id="rId28" Type="http://schemas.openxmlformats.org/officeDocument/2006/relationships/font" Target="fonts/font8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2.fntdata"/><Relationship Id="rId27" Type="http://schemas.openxmlformats.org/officeDocument/2006/relationships/font" Target="fonts/font7.fntdata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머리글 개체 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7E01888-6EC9-4E64-A562-B5544A4C9BFB}" type="datetimeFigureOut">
              <a:rPr lang="ko-KR" altLang="en-US" smtClean="0"/>
              <a:t>2024-10-24</a:t>
            </a:fld>
            <a:endParaRPr lang="ko-KR" altLang="en-US"/>
          </a:p>
        </p:txBody>
      </p:sp>
      <p:sp>
        <p:nvSpPr>
          <p:cNvPr id="4" name="슬라이드 이미지 개체 틀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ko-KR" altLang="en-US"/>
          </a:p>
        </p:txBody>
      </p:sp>
      <p:sp>
        <p:nvSpPr>
          <p:cNvPr id="5" name="슬라이드 노트 개체 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ko-KR" altLang="en-US"/>
              <a:t>마스터 텍스트 스타일을 편집하려면 클릭</a:t>
            </a:r>
          </a:p>
          <a:p>
            <a:pPr lvl="1"/>
            <a:r>
              <a:rPr lang="ko-KR" altLang="en-US"/>
              <a:t>두 번째 수준</a:t>
            </a:r>
          </a:p>
          <a:p>
            <a:pPr lvl="2"/>
            <a:r>
              <a:rPr lang="ko-KR" altLang="en-US"/>
              <a:t>세 번째 수준</a:t>
            </a:r>
          </a:p>
          <a:p>
            <a:pPr lvl="3"/>
            <a:r>
              <a:rPr lang="ko-KR" altLang="en-US"/>
              <a:t>네 번째 수준</a:t>
            </a:r>
          </a:p>
          <a:p>
            <a:pPr lvl="4"/>
            <a:r>
              <a:rPr lang="ko-KR" altLang="en-US"/>
              <a:t>다섯 번째 수준</a:t>
            </a:r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7DEEB4-6E7F-4589-9045-BE9497873433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3686300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10/24/2024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7.png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8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microsoft.com/office/2007/relationships/hdphoto" Target="../media/hdphoto2.wdp"/><Relationship Id="rId5" Type="http://schemas.openxmlformats.org/officeDocument/2006/relationships/image" Target="../media/image10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microsoft.com/office/2007/relationships/hdphoto" Target="../media/hdphoto4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F2B288A-0F4B-A5DE-E578-BAD5089759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605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33B385C-C9FA-6E43-567B-A943B9098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6" y="0"/>
            <a:ext cx="18302591" cy="1028700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C7F713F1-8010-3528-E975-FD6E390925E5}"/>
              </a:ext>
            </a:extLst>
          </p:cNvPr>
          <p:cNvSpPr/>
          <p:nvPr/>
        </p:nvSpPr>
        <p:spPr>
          <a:xfrm>
            <a:off x="-7296" y="0"/>
            <a:ext cx="18288000" cy="10287000"/>
          </a:xfrm>
          <a:prstGeom prst="rect">
            <a:avLst/>
          </a:prstGeom>
          <a:solidFill>
            <a:srgbClr val="06050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4BDA72DF-C86F-58F6-2F21-3924F38AC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11989" t="6052" r="7802" b="28580"/>
          <a:stretch/>
        </p:blipFill>
        <p:spPr>
          <a:xfrm>
            <a:off x="7296" y="-2"/>
            <a:ext cx="18302591" cy="10287000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46530916-8ECC-E2DE-18B6-2CC3A7F570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</a:blip>
          <a:srcRect t="12889" b="11621"/>
          <a:stretch/>
        </p:blipFill>
        <p:spPr>
          <a:xfrm>
            <a:off x="5638800" y="-1"/>
            <a:ext cx="6375400" cy="102870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F612CCB2-2113-B17A-7171-5B76DFB14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l="8181" b="3561"/>
          <a:stretch/>
        </p:blipFill>
        <p:spPr>
          <a:xfrm>
            <a:off x="7296" y="1921819"/>
            <a:ext cx="7659720" cy="8365181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8833BD45-F2C0-E5E6-C28A-A26DA914F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l="8181" b="3561"/>
          <a:stretch/>
        </p:blipFill>
        <p:spPr>
          <a:xfrm rot="10800000">
            <a:off x="10495740" y="0"/>
            <a:ext cx="7659720" cy="8365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360745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고등학교 음악 감상과 비평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5783003" y="1638300"/>
            <a:ext cx="675117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학습 지원 자료 </a:t>
            </a:r>
            <a:r>
              <a:rPr lang="en-US" altLang="ko-KR" sz="6000" b="1" dirty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PPT</a:t>
            </a:r>
          </a:p>
          <a:p>
            <a:pPr algn="ctr">
              <a:lnSpc>
                <a:spcPct val="150000"/>
              </a:lnSpc>
            </a:pPr>
            <a:r>
              <a:rPr lang="en-US" altLang="ko-KR" sz="6000" b="1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b="1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뮤지컬과 오페라</a:t>
            </a:r>
            <a:r>
              <a:rPr lang="en-US" altLang="ko-KR" sz="6000" b="1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b="1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sp>
        <p:nvSpPr>
          <p:cNvPr id="14" name="직사각형 13"/>
          <p:cNvSpPr/>
          <p:nvPr/>
        </p:nvSpPr>
        <p:spPr>
          <a:xfrm>
            <a:off x="5013310" y="4900820"/>
            <a:ext cx="8290561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fontAlgn="t" latinLnBrk="0">
              <a:lnSpc>
                <a:spcPct val="150000"/>
              </a:lnSpc>
            </a:pPr>
            <a:r>
              <a:rPr lang="en-US" altLang="ko-KR" sz="2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※ </a:t>
            </a:r>
            <a:r>
              <a:rPr lang="ko-KR" altLang="en-US" sz="2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유의 사항</a:t>
            </a:r>
            <a:endParaRPr lang="en-US" altLang="ko-KR" sz="2400" b="1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저작물은  교사와 학생의 수업 목적으로만 활용이 가능합니다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 marL="342900" indent="-342900" algn="just" fontAlgn="t" latinLnBrk="0">
              <a:lnSpc>
                <a:spcPct val="150000"/>
              </a:lnSpc>
              <a:buAutoNum type="arabicPeriod"/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자료는 저작권법 제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25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조에 따라 학교 수업을 목적으로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이용되었으므로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본 수업 자료를 외부에 공개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·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게시하는 것을 금지하며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이를 위반하는 경우 저작권 침해로서 관련법에 따라 처벌될 수 있습니다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60" y="9322469"/>
            <a:ext cx="1480460" cy="6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219521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4549B50-294E-503A-C662-5955FE6D1B7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F8D0CF81-8BA0-01D7-7F14-EE9A4B69C21D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28A916D3-BC3D-3511-2F96-8A07D6EAA04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5956301" y="-53340"/>
            <a:ext cx="6375400" cy="1028700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2919319A-ACA5-4426-F904-9ACDE776A460}"/>
              </a:ext>
            </a:extLst>
          </p:cNvPr>
          <p:cNvGrpSpPr/>
          <p:nvPr/>
        </p:nvGrpSpPr>
        <p:grpSpPr>
          <a:xfrm>
            <a:off x="1174272" y="2795098"/>
            <a:ext cx="3050311" cy="6149271"/>
            <a:chOff x="762000" y="2216149"/>
            <a:chExt cx="6850820" cy="6149271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8D9223FD-FAFF-31EB-A173-F67A4D572CE1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6149271"/>
              <a:chOff x="762000" y="2216149"/>
              <a:chExt cx="8077200" cy="6149271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8D3053EE-FA31-5311-A536-1DAFEDC8D7C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50"/>
                <a:ext cx="8077200" cy="613657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EA58BFA3-9491-4F94-A401-4AF88E62872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1479552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A9681AF2-676A-73FC-4341-EAA282FC56D3}"/>
                </a:ext>
              </a:extLst>
            </p:cNvPr>
            <p:cNvSpPr txBox="1"/>
            <p:nvPr/>
          </p:nvSpPr>
          <p:spPr>
            <a:xfrm>
              <a:off x="1619505" y="2493554"/>
              <a:ext cx="510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서곡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07A84540-567D-CA55-72A3-80D7B7212CE3}"/>
                </a:ext>
              </a:extLst>
            </p:cNvPr>
            <p:cNvSpPr txBox="1"/>
            <p:nvPr/>
          </p:nvSpPr>
          <p:spPr>
            <a:xfrm>
              <a:off x="909956" y="4882636"/>
              <a:ext cx="6554904" cy="195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극이 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시작되기 전 연주하는 음악이다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965BA5CE-5FD4-B69F-846E-741B1EBABFA7}"/>
              </a:ext>
            </a:extLst>
          </p:cNvPr>
          <p:cNvGrpSpPr/>
          <p:nvPr/>
        </p:nvGrpSpPr>
        <p:grpSpPr>
          <a:xfrm>
            <a:off x="4392434" y="2795099"/>
            <a:ext cx="7618648" cy="6149270"/>
            <a:chOff x="698855" y="2216150"/>
            <a:chExt cx="6913965" cy="6149270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B2D5580B-DA9C-622B-CC9E-0589DCDA3EBF}"/>
                </a:ext>
              </a:extLst>
            </p:cNvPr>
            <p:cNvGrpSpPr/>
            <p:nvPr/>
          </p:nvGrpSpPr>
          <p:grpSpPr>
            <a:xfrm>
              <a:off x="762000" y="2216150"/>
              <a:ext cx="6850820" cy="6149270"/>
              <a:chOff x="762000" y="2216150"/>
              <a:chExt cx="8077200" cy="6149270"/>
            </a:xfrm>
          </p:grpSpPr>
          <p:pic>
            <p:nvPicPr>
              <p:cNvPr id="24" name="Picture 4">
                <a:extLst>
                  <a:ext uri="{FF2B5EF4-FFF2-40B4-BE49-F238E27FC236}">
                    <a16:creationId xmlns:a16="http://schemas.microsoft.com/office/drawing/2014/main" id="{BC98FB5A-D13A-52DF-5B8C-80A728A951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6136571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25" name="Picture 5">
                <a:extLst>
                  <a:ext uri="{FF2B5EF4-FFF2-40B4-BE49-F238E27FC236}">
                    <a16:creationId xmlns:a16="http://schemas.microsoft.com/office/drawing/2014/main" id="{B57CF222-C12C-BE53-2B25-8AFC83A6DC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50"/>
                <a:ext cx="8077200" cy="1478138"/>
              </a:xfrm>
              <a:prstGeom prst="rect">
                <a:avLst/>
              </a:prstGeom>
            </p:spPr>
          </p:pic>
        </p:grp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759506D1-6D9E-8E07-C842-95E593108371}"/>
                </a:ext>
              </a:extLst>
            </p:cNvPr>
            <p:cNvSpPr txBox="1"/>
            <p:nvPr/>
          </p:nvSpPr>
          <p:spPr>
            <a:xfrm>
              <a:off x="698855" y="2493554"/>
              <a:ext cx="685082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오프닝 넘버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660ACCFC-4711-6C4B-5D30-B7709D1D0101}"/>
                </a:ext>
              </a:extLst>
            </p:cNvPr>
            <p:cNvSpPr txBox="1"/>
            <p:nvPr/>
          </p:nvSpPr>
          <p:spPr>
            <a:xfrm>
              <a:off x="909958" y="4198603"/>
              <a:ext cx="6554902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서곡이 끝난 후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처음으로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연주하는 곡이나 합창을 말하며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대본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내용에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맞게 제작된 음악과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노래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넘버로 존재한다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모든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요소가 총동원 되는 뮤지컬의 하이라이트이다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</a:p>
          </p:txBody>
        </p:sp>
      </p:grpSp>
      <p:grpSp>
        <p:nvGrpSpPr>
          <p:cNvPr id="26" name="그룹 25">
            <a:extLst>
              <a:ext uri="{FF2B5EF4-FFF2-40B4-BE49-F238E27FC236}">
                <a16:creationId xmlns:a16="http://schemas.microsoft.com/office/drawing/2014/main" id="{5AB64D44-76D9-4D13-80F9-14653ADF7AF8}"/>
              </a:ext>
            </a:extLst>
          </p:cNvPr>
          <p:cNvGrpSpPr/>
          <p:nvPr/>
        </p:nvGrpSpPr>
        <p:grpSpPr>
          <a:xfrm>
            <a:off x="12284728" y="974505"/>
            <a:ext cx="4860040" cy="3848258"/>
            <a:chOff x="762000" y="2228849"/>
            <a:chExt cx="6850820" cy="5404889"/>
          </a:xfrm>
        </p:grpSpPr>
        <p:grpSp>
          <p:nvGrpSpPr>
            <p:cNvPr id="27" name="그룹 26">
              <a:extLst>
                <a:ext uri="{FF2B5EF4-FFF2-40B4-BE49-F238E27FC236}">
                  <a16:creationId xmlns:a16="http://schemas.microsoft.com/office/drawing/2014/main" id="{7DDC0F93-8760-EB6A-300C-6B045E276ADA}"/>
                </a:ext>
              </a:extLst>
            </p:cNvPr>
            <p:cNvGrpSpPr/>
            <p:nvPr/>
          </p:nvGrpSpPr>
          <p:grpSpPr>
            <a:xfrm>
              <a:off x="762000" y="2228849"/>
              <a:ext cx="6850820" cy="5404889"/>
              <a:chOff x="762000" y="2228849"/>
              <a:chExt cx="8077200" cy="5404889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E646B90D-316D-4920-2EFE-7E9A67445C2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5404889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31" name="Picture 5">
                <a:extLst>
                  <a:ext uri="{FF2B5EF4-FFF2-40B4-BE49-F238E27FC236}">
                    <a16:creationId xmlns:a16="http://schemas.microsoft.com/office/drawing/2014/main" id="{C23B0E6C-5D09-9A9E-BB82-64297C3484D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28849"/>
                <a:ext cx="8077200" cy="2083199"/>
              </a:xfrm>
              <a:prstGeom prst="rect">
                <a:avLst/>
              </a:prstGeom>
            </p:spPr>
          </p:pic>
        </p:grp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FCAA2B02-50DE-4961-FB32-2D241D7C3CAC}"/>
                </a:ext>
              </a:extLst>
            </p:cNvPr>
            <p:cNvSpPr txBox="1"/>
            <p:nvPr/>
          </p:nvSpPr>
          <p:spPr>
            <a:xfrm>
              <a:off x="1634710" y="2599430"/>
              <a:ext cx="5105400" cy="16411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쇼 </a:t>
              </a:r>
              <a:r>
                <a:rPr lang="ko-KR" altLang="en-US" sz="5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스토퍼</a:t>
              </a:r>
              <a:endParaRPr lang="ko-KR" altLang="en-US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F846385-2059-6F44-FE77-7378902B8226}"/>
                </a:ext>
              </a:extLst>
            </p:cNvPr>
            <p:cNvSpPr txBox="1"/>
            <p:nvPr/>
          </p:nvSpPr>
          <p:spPr>
            <a:xfrm>
              <a:off x="909958" y="4931294"/>
              <a:ext cx="6554904" cy="23276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일종의 기분 전환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역할을 하는 코믹한 노래이다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2E09AA07-9130-7041-C328-1A6FA3B5E27F}"/>
              </a:ext>
            </a:extLst>
          </p:cNvPr>
          <p:cNvGrpSpPr/>
          <p:nvPr/>
        </p:nvGrpSpPr>
        <p:grpSpPr>
          <a:xfrm>
            <a:off x="12284728" y="5143500"/>
            <a:ext cx="4892140" cy="3803239"/>
            <a:chOff x="762000" y="2216149"/>
            <a:chExt cx="6850820" cy="6521652"/>
          </a:xfrm>
        </p:grpSpPr>
        <p:grpSp>
          <p:nvGrpSpPr>
            <p:cNvPr id="33" name="그룹 32">
              <a:extLst>
                <a:ext uri="{FF2B5EF4-FFF2-40B4-BE49-F238E27FC236}">
                  <a16:creationId xmlns:a16="http://schemas.microsoft.com/office/drawing/2014/main" id="{5F8F3BC4-F01D-3738-2FDB-03F2286297B4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6521652"/>
              <a:chOff x="762000" y="2216149"/>
              <a:chExt cx="8077200" cy="6521652"/>
            </a:xfrm>
          </p:grpSpPr>
          <p:pic>
            <p:nvPicPr>
              <p:cNvPr id="36" name="Picture 4">
                <a:extLst>
                  <a:ext uri="{FF2B5EF4-FFF2-40B4-BE49-F238E27FC236}">
                    <a16:creationId xmlns:a16="http://schemas.microsoft.com/office/drawing/2014/main" id="{069405A0-808F-197F-AE5A-75760B52E7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6508952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37" name="Picture 5">
                <a:extLst>
                  <a:ext uri="{FF2B5EF4-FFF2-40B4-BE49-F238E27FC236}">
                    <a16:creationId xmlns:a16="http://schemas.microsoft.com/office/drawing/2014/main" id="{0B322E82-E44E-8405-75BE-67FBB79AFF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2575036"/>
              </a:xfrm>
              <a:prstGeom prst="rect">
                <a:avLst/>
              </a:prstGeom>
            </p:spPr>
          </p:pic>
        </p:grp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DFF0C0BF-30D6-4B7B-DC0B-454E4D4BD090}"/>
                </a:ext>
              </a:extLst>
            </p:cNvPr>
            <p:cNvSpPr txBox="1"/>
            <p:nvPr/>
          </p:nvSpPr>
          <p:spPr>
            <a:xfrm>
              <a:off x="1612234" y="2651779"/>
              <a:ext cx="5105401" cy="16411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커튼콜</a:t>
              </a:r>
              <a:endParaRPr lang="ko-KR" altLang="en-US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9FDB4330-6FDC-F90C-AD21-911F169D2F94}"/>
                </a:ext>
              </a:extLst>
            </p:cNvPr>
            <p:cNvSpPr txBox="1"/>
            <p:nvPr/>
          </p:nvSpPr>
          <p:spPr>
            <a:xfrm>
              <a:off x="925219" y="4912503"/>
              <a:ext cx="6554903" cy="34764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공연이 끝난 후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배우들이 무대 앞으로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나와 인사하는 것이다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38" name="그룹 37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03.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뮤지컬의 </a:t>
              </a:r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구성 요소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8262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FC144F-C310-016C-BACA-3D6FEFD8A0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881275BC-4F0B-D0AA-2744-7B1463E1F80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F4BCC43-4E96-5895-469E-5A7581F198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" y="24384"/>
            <a:ext cx="6375400" cy="10287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EAC87BFA-58CC-6B13-9A78-6C010DFCE49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5956301" y="-53340"/>
            <a:ext cx="6375400" cy="10287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599E32F7-E99E-1194-0221-57644839B42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1912600" y="19812"/>
            <a:ext cx="6375400" cy="10287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69B5B187-0CEA-58A4-B4C8-B7C9ACE5349F}"/>
              </a:ext>
            </a:extLst>
          </p:cNvPr>
          <p:cNvSpPr txBox="1"/>
          <p:nvPr/>
        </p:nvSpPr>
        <p:spPr>
          <a:xfrm>
            <a:off x="1066800" y="2792242"/>
            <a:ext cx="7772400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오페라는 음악을 중심으로</a:t>
            </a:r>
            <a:endParaRPr lang="en-US" altLang="ko-KR" sz="4400" b="1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연극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문화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미술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무용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등을 </a:t>
            </a:r>
            <a:endParaRPr lang="en-US" altLang="ko-KR" sz="4400" b="1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결합한 종합예술이다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</a:p>
        </p:txBody>
      </p:sp>
      <p:pic>
        <p:nvPicPr>
          <p:cNvPr id="11" name="그림 10">
            <a:extLst>
              <a:ext uri="{FF2B5EF4-FFF2-40B4-BE49-F238E27FC236}">
                <a16:creationId xmlns:a16="http://schemas.microsoft.com/office/drawing/2014/main" id="{CE6D865F-E6B8-D54D-F4C4-50F1FABBB6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374" b="100000" l="2193" r="96272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814034" y="2101079"/>
            <a:ext cx="6828377" cy="5450722"/>
          </a:xfrm>
          <a:prstGeom prst="rect">
            <a:avLst/>
          </a:prstGeom>
        </p:spPr>
      </p:pic>
      <p:pic>
        <p:nvPicPr>
          <p:cNvPr id="9" name="그림 8">
            <a:extLst>
              <a:ext uri="{FF2B5EF4-FFF2-40B4-BE49-F238E27FC236}">
                <a16:creationId xmlns:a16="http://schemas.microsoft.com/office/drawing/2014/main" id="{02730079-1E46-FB8F-C65F-DB32A1E9A6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99" b="100000" l="9249" r="97688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430267" y="5772132"/>
            <a:ext cx="4066420" cy="4524774"/>
          </a:xfrm>
          <a:prstGeom prst="rect">
            <a:avLst/>
          </a:prstGeom>
        </p:spPr>
      </p:pic>
      <p:pic>
        <p:nvPicPr>
          <p:cNvPr id="6" name="그림 5">
            <a:extLst>
              <a:ext uri="{FF2B5EF4-FFF2-40B4-BE49-F238E27FC236}">
                <a16:creationId xmlns:a16="http://schemas.microsoft.com/office/drawing/2014/main" id="{174E8337-6A5A-5FFD-1204-B1A2511D25E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889" r="96889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751787" y="6407139"/>
            <a:ext cx="4321626" cy="3879861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04.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오페라란</a:t>
              </a:r>
              <a:r>
                <a:rPr lang="en-US" altLang="ko-KR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?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514552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2299846-CBEA-C32A-A97F-6888B2B45D3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05288E4-A923-EC48-0A0C-820449C943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B08921DF-2E5D-C245-076B-FFE2D40C11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" y="24384"/>
            <a:ext cx="6375400" cy="10287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DC663CE6-562A-4973-1338-30DC3615187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5956301" y="-53340"/>
            <a:ext cx="6375400" cy="10287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9DA0066C-E3E8-4D86-8900-E4F8710DA67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1912600" y="19812"/>
            <a:ext cx="6375400" cy="10287000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BADDCD3C-188C-2D4E-B0FB-6AE7BDCF4B49}"/>
              </a:ext>
            </a:extLst>
          </p:cNvPr>
          <p:cNvSpPr txBox="1"/>
          <p:nvPr/>
        </p:nvSpPr>
        <p:spPr>
          <a:xfrm>
            <a:off x="8199082" y="2573834"/>
            <a:ext cx="9406314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오페라 가수가 되려면 </a:t>
            </a:r>
            <a:endParaRPr lang="en-US" altLang="ko-KR" sz="4400" b="1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극장 가득 울리는 풍부한 성량과 </a:t>
            </a:r>
            <a:endParaRPr lang="en-US" altLang="ko-KR" sz="4400" b="1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공명이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되는 자연스러운 발성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4400" b="1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벨칸토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창법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여러 옥타브를 넘나들며 </a:t>
            </a:r>
            <a:endParaRPr lang="en-US" altLang="ko-KR" sz="4400" b="1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넓은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음역대의 음을 노래하는 가창력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배역에 맞는 아름다운 음색이 필요하다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732C407B-C735-CB47-807D-EEDB32ABDAFC}"/>
              </a:ext>
            </a:extLst>
          </p:cNvPr>
          <p:cNvGrpSpPr/>
          <p:nvPr/>
        </p:nvGrpSpPr>
        <p:grpSpPr>
          <a:xfrm>
            <a:off x="2360056" y="8173149"/>
            <a:ext cx="3572856" cy="854269"/>
            <a:chOff x="-461301" y="-2296906"/>
            <a:chExt cx="3572856" cy="854269"/>
          </a:xfrm>
        </p:grpSpPr>
        <p:sp>
          <p:nvSpPr>
            <p:cNvPr id="6" name="순서도: 수행의 시작/종료 5">
              <a:extLst>
                <a:ext uri="{FF2B5EF4-FFF2-40B4-BE49-F238E27FC236}">
                  <a16:creationId xmlns:a16="http://schemas.microsoft.com/office/drawing/2014/main" id="{5BD8F086-5D59-A591-5E0F-EE7ACB0F9181}"/>
                </a:ext>
              </a:extLst>
            </p:cNvPr>
            <p:cNvSpPr/>
            <p:nvPr/>
          </p:nvSpPr>
          <p:spPr>
            <a:xfrm>
              <a:off x="-364785" y="-2296906"/>
              <a:ext cx="3298020" cy="854269"/>
            </a:xfrm>
            <a:prstGeom prst="flowChartTerminator">
              <a:avLst/>
            </a:prstGeom>
            <a:gradFill flip="none" rotWithShape="1">
              <a:gsLst>
                <a:gs pos="0">
                  <a:srgbClr val="B57CE3">
                    <a:shade val="30000"/>
                    <a:satMod val="115000"/>
                  </a:srgbClr>
                </a:gs>
                <a:gs pos="50000">
                  <a:srgbClr val="B57CE3">
                    <a:shade val="67500"/>
                    <a:satMod val="115000"/>
                  </a:srgbClr>
                </a:gs>
                <a:gs pos="100000">
                  <a:srgbClr val="B57CE3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B5B60C96-22EE-0D37-42DB-3A2C9D820079}"/>
                </a:ext>
              </a:extLst>
            </p:cNvPr>
            <p:cNvSpPr txBox="1"/>
            <p:nvPr/>
          </p:nvSpPr>
          <p:spPr>
            <a:xfrm>
              <a:off x="-461301" y="-2223715"/>
              <a:ext cx="3572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 가수</a:t>
              </a:r>
              <a:endPara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pic>
        <p:nvPicPr>
          <p:cNvPr id="10" name="그림 9">
            <a:extLst>
              <a:ext uri="{FF2B5EF4-FFF2-40B4-BE49-F238E27FC236}">
                <a16:creationId xmlns:a16="http://schemas.microsoft.com/office/drawing/2014/main" id="{49EF9976-232E-C5D2-9D29-E727934B47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8980" l="0" r="1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115008" y="3386971"/>
            <a:ext cx="5969067" cy="4228689"/>
          </a:xfrm>
          <a:prstGeom prst="rect">
            <a:avLst/>
          </a:prstGeom>
        </p:spPr>
      </p:pic>
      <p:grpSp>
        <p:nvGrpSpPr>
          <p:cNvPr id="15" name="그룹 14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04.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err="1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오페라란</a:t>
              </a:r>
              <a:r>
                <a:rPr lang="en-US" altLang="ko-KR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?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8852928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227046-15B2-9422-A23E-8A9788D45D5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21D4F31-0087-55D9-7247-8DACE753179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103DE1C9-9CAB-6D35-F852-B656BB775B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8F8238B7-31E2-2131-D2F6-D163EC4E97E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ACDCC9D-1711-FEE0-323A-BEE894EAE07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88089" y="2279650"/>
            <a:ext cx="8058150" cy="7956550"/>
          </a:xfrm>
          <a:prstGeom prst="rect">
            <a:avLst/>
          </a:prstGeom>
        </p:spPr>
      </p:pic>
      <p:grpSp>
        <p:nvGrpSpPr>
          <p:cNvPr id="21" name="그룹 20">
            <a:extLst>
              <a:ext uri="{FF2B5EF4-FFF2-40B4-BE49-F238E27FC236}">
                <a16:creationId xmlns:a16="http://schemas.microsoft.com/office/drawing/2014/main" id="{9882E5FB-F55F-F767-8DE6-64E620BA9942}"/>
              </a:ext>
            </a:extLst>
          </p:cNvPr>
          <p:cNvGrpSpPr/>
          <p:nvPr/>
        </p:nvGrpSpPr>
        <p:grpSpPr>
          <a:xfrm>
            <a:off x="1175530" y="2346189"/>
            <a:ext cx="4937680" cy="7099300"/>
            <a:chOff x="762000" y="2216149"/>
            <a:chExt cx="6850820" cy="7099300"/>
          </a:xfrm>
        </p:grpSpPr>
        <p:grpSp>
          <p:nvGrpSpPr>
            <p:cNvPr id="22" name="그룹 21">
              <a:extLst>
                <a:ext uri="{FF2B5EF4-FFF2-40B4-BE49-F238E27FC236}">
                  <a16:creationId xmlns:a16="http://schemas.microsoft.com/office/drawing/2014/main" id="{536FD13F-4FE1-108B-CC86-317C265E75ED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25" name="Picture 4">
                <a:extLst>
                  <a:ext uri="{FF2B5EF4-FFF2-40B4-BE49-F238E27FC236}">
                    <a16:creationId xmlns:a16="http://schemas.microsoft.com/office/drawing/2014/main" id="{7872C666-7D73-1250-510B-BE9FBCB24B9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27" name="Picture 5">
                <a:extLst>
                  <a:ext uri="{FF2B5EF4-FFF2-40B4-BE49-F238E27FC236}">
                    <a16:creationId xmlns:a16="http://schemas.microsoft.com/office/drawing/2014/main" id="{09972D51-CEED-9C8A-0A27-F756498025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BAAA656-631D-9DE5-AAA2-78CEF607EBDF}"/>
                </a:ext>
              </a:extLst>
            </p:cNvPr>
            <p:cNvSpPr txBox="1"/>
            <p:nvPr/>
          </p:nvSpPr>
          <p:spPr>
            <a:xfrm>
              <a:off x="1676401" y="2400300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세리아</a:t>
              </a:r>
              <a:endParaRPr lang="ko-KR" altLang="en-US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C7B0A30F-C082-C6FB-ADEB-00748F94CB50}"/>
                </a:ext>
              </a:extLst>
            </p:cNvPr>
            <p:cNvSpPr txBox="1"/>
            <p:nvPr/>
          </p:nvSpPr>
          <p:spPr>
            <a:xfrm>
              <a:off x="892971" y="5341932"/>
              <a:ext cx="6660627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그리스 신화나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고대의 영웅담을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소재로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한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비극적인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내용의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5FBAB1E-7823-D142-B71B-6130B0E7B094}"/>
              </a:ext>
            </a:extLst>
          </p:cNvPr>
          <p:cNvSpPr txBox="1"/>
          <p:nvPr/>
        </p:nvSpPr>
        <p:spPr>
          <a:xfrm>
            <a:off x="7909099" y="3849112"/>
            <a:ext cx="7665411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헨델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 err="1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고드프레도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십자군 장군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알미레나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장군 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리날도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약혼자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리날도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십자군의 영웅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D6BCB08C-3AFF-0DD4-1F28-9D426964174D}"/>
              </a:ext>
            </a:extLst>
          </p:cNvPr>
          <p:cNvSpPr txBox="1"/>
          <p:nvPr/>
        </p:nvSpPr>
        <p:spPr>
          <a:xfrm>
            <a:off x="6606241" y="6721892"/>
            <a:ext cx="10271125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십자군 전쟁과 관련된 이야기로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endParaRPr lang="en-US" altLang="ko-KR" sz="2000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유명한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아리아로는 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‘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나를 울게 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하소서</a:t>
            </a:r>
            <a:r>
              <a:rPr lang="en-US" altLang="ko-KR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en-US" altLang="ko-KR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Lascia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ch’io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en-US" altLang="ko-KR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pianga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)’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가 있다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</a:t>
            </a:r>
            <a:endParaRPr lang="ko-KR" altLang="en-US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05.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오페라의 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391319" y="1952881"/>
            <a:ext cx="4700972" cy="133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오페라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err="1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리날도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58485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9BCCC18-5F25-D6D4-63E4-AF96EF8DE2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4824FF24-4F9E-D119-120E-079D66164F8F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39C19A20-388A-4FAD-A926-7FD2E8514D2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26F88C1-3D43-721E-CF61-31B974AF900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A6BC0E63-97AC-5706-A26D-3070786E49A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1E5566AD-A3FD-433F-FE21-4870369B9377}"/>
              </a:ext>
            </a:extLst>
          </p:cNvPr>
          <p:cNvGrpSpPr/>
          <p:nvPr/>
        </p:nvGrpSpPr>
        <p:grpSpPr>
          <a:xfrm>
            <a:off x="1143000" y="2400300"/>
            <a:ext cx="4937680" cy="7099300"/>
            <a:chOff x="762000" y="2216149"/>
            <a:chExt cx="6850820" cy="709930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BC490640-B0E6-3580-17AA-9622E2FEFC4D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777AFB1C-B6AF-4E9F-468F-840490518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A0AE5E33-2A69-1C1C-0D35-4DD4453EF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5CE8BE55-25DA-E3C5-A9E2-14428C5BFC7F}"/>
                </a:ext>
              </a:extLst>
            </p:cNvPr>
            <p:cNvSpPr txBox="1"/>
            <p:nvPr/>
          </p:nvSpPr>
          <p:spPr>
            <a:xfrm>
              <a:off x="1634709" y="2397186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코미크</a:t>
              </a:r>
              <a:endParaRPr lang="ko-KR" altLang="en-US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CA774925-7D7E-D8D9-B7B6-08BF1A37ECD3}"/>
                </a:ext>
              </a:extLst>
            </p:cNvPr>
            <p:cNvSpPr txBox="1"/>
            <p:nvPr/>
          </p:nvSpPr>
          <p:spPr>
            <a:xfrm>
              <a:off x="912504" y="5722088"/>
              <a:ext cx="6554903" cy="19559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연극적인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대사를 사용하는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프랑스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B647B875-317E-2CA8-DE49-30E25BFD1F26}"/>
              </a:ext>
            </a:extLst>
          </p:cNvPr>
          <p:cNvSpPr txBox="1"/>
          <p:nvPr/>
        </p:nvSpPr>
        <p:spPr>
          <a:xfrm>
            <a:off x="8237281" y="3556375"/>
            <a:ext cx="6910146" cy="3351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비제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구성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총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4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막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카르멘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집시 여인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돈 호세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기병대의 상병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에스카미요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투우사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미카엘라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호세의 고향 마을 아가씨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EC45A7A2-AB4B-8E1F-0163-E627FDB23C6B}"/>
              </a:ext>
            </a:extLst>
          </p:cNvPr>
          <p:cNvSpPr txBox="1"/>
          <p:nvPr/>
        </p:nvSpPr>
        <p:spPr>
          <a:xfrm>
            <a:off x="5612072" y="7181808"/>
            <a:ext cx="1225946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19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세기 이국적인 스페인을 배경으로 </a:t>
            </a:r>
            <a:endParaRPr lang="en-US" altLang="ko-KR" sz="2000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정열적인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집시 여인 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카르멘과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그녀를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둘러싼 남자들 사이에서 일어나는 갈등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endParaRPr lang="en-US" altLang="ko-KR" sz="2000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탐욕적인 사랑이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부른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비극을 그린 작품이다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  <a:endParaRPr lang="ko-KR" altLang="en-US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05.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오페라의 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53" name="TextBox 52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391319" y="1952881"/>
            <a:ext cx="4700972" cy="133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오페라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카르멘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99639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5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A7BFF3F-B886-594D-B5AA-E06EE41453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4A3453E-4ECF-9E01-AF98-3F83AFE58302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F7D565A-07D1-8CA5-6DC3-9A47B647A33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CA0157F3-AD3C-8CE1-5D82-2D8E39E2F5E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D2910DE-98E8-492D-7745-C56BA22309A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AAEF64DC-B3EE-CFC1-D957-B3DA6F1012B8}"/>
              </a:ext>
            </a:extLst>
          </p:cNvPr>
          <p:cNvGrpSpPr/>
          <p:nvPr/>
        </p:nvGrpSpPr>
        <p:grpSpPr>
          <a:xfrm>
            <a:off x="1142999" y="2414185"/>
            <a:ext cx="4937680" cy="7099300"/>
            <a:chOff x="762000" y="2216149"/>
            <a:chExt cx="6850820" cy="709930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1A143B2A-139D-ABBB-6532-53B7D9012810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FF92E6DF-73A8-0952-D654-B997D810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12FD8303-C4F1-CDDB-084B-06F7B0087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AD9A4B0C-8255-3B5A-9F38-25F2DFF8ECB5}"/>
                </a:ext>
              </a:extLst>
            </p:cNvPr>
            <p:cNvSpPr txBox="1"/>
            <p:nvPr/>
          </p:nvSpPr>
          <p:spPr>
            <a:xfrm>
              <a:off x="1676401" y="2400300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부파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807ED82-D287-0F27-F1B8-112A2ABA8348}"/>
                </a:ext>
              </a:extLst>
            </p:cNvPr>
            <p:cNvSpPr txBox="1"/>
            <p:nvPr/>
          </p:nvSpPr>
          <p:spPr>
            <a:xfrm>
              <a:off x="909958" y="5452370"/>
              <a:ext cx="6554903" cy="26022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보통 사람들의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일상적인 유머를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소재로 한 희극적인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내용의 오페라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B7E14B8-3DC9-B86D-6775-D63EE00315E7}"/>
              </a:ext>
            </a:extLst>
          </p:cNvPr>
          <p:cNvSpPr txBox="1"/>
          <p:nvPr/>
        </p:nvSpPr>
        <p:spPr>
          <a:xfrm>
            <a:off x="9067799" y="3585396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모차르트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구성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총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4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막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알마비바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백작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로지나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백작 부인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수잔나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백작 부인의 시종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피가로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백작의 시종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F0E99B9-AF68-1450-C129-581A8E1367CB}"/>
              </a:ext>
            </a:extLst>
          </p:cNvPr>
          <p:cNvSpPr txBox="1"/>
          <p:nvPr/>
        </p:nvSpPr>
        <p:spPr>
          <a:xfrm>
            <a:off x="5909866" y="7389650"/>
            <a:ext cx="1225946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백작과 백작 부인 사이의 애정이 식자 백작은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수잔나에게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밀회를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요구한다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이에 피가로와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수잔나는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백작 부인을 자신들의 편으로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만들고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기지를 발휘하여 백작의 바람기를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혼내준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뒤 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결혼한다는 이야기이다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 </a:t>
            </a:r>
            <a:endParaRPr lang="ko-KR" altLang="en-US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05.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오페라의 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391318" y="1952881"/>
            <a:ext cx="5620081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오페라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err="1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피가로의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 결혼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66586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23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A59B96-7A34-DC10-20F4-E119524D49D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6C19494-3245-AE1E-249C-4914531E377E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4F2A4534-C2E2-F01F-BC3D-3738264D28F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55C88EC-CA3D-3781-1D27-37FA7B1D963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E3A62AD-FD80-6DC1-DFD4-2D18CF40CC3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3285AB0-6B0D-AD56-FD52-5ABC9426ABCC}"/>
              </a:ext>
            </a:extLst>
          </p:cNvPr>
          <p:cNvSpPr txBox="1"/>
          <p:nvPr/>
        </p:nvSpPr>
        <p:spPr>
          <a:xfrm>
            <a:off x="9227251" y="3674688"/>
            <a:ext cx="5943600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푸치니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구성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총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4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막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토스카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가수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카바라도시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화가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스카르피아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로마 경찰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안젤로티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정치범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DE50B22-98BF-D37E-57C3-9822036867EF}"/>
              </a:ext>
            </a:extLst>
          </p:cNvPr>
          <p:cNvSpPr txBox="1"/>
          <p:nvPr/>
        </p:nvSpPr>
        <p:spPr>
          <a:xfrm>
            <a:off x="6898754" y="7478942"/>
            <a:ext cx="1060059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경시 총감인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스카르피아는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토스카에게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카바라도시라는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애인이 있다는 것을 알면서도 그녀를 탐하고 괴롭힌다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 algn="ctr">
              <a:lnSpc>
                <a:spcPct val="150000"/>
              </a:lnSpc>
            </a:pP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카바라도시는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친구가 가담한 정치적 사건 때문에 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체포 당하게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되고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목숨을 걸고 연인을 살리려고 하지만 끝내 비극을 맞이한다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05.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오페라의 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grpSp>
        <p:nvGrpSpPr>
          <p:cNvPr id="24" name="그룹 23">
            <a:extLst>
              <a:ext uri="{FF2B5EF4-FFF2-40B4-BE49-F238E27FC236}">
                <a16:creationId xmlns:a16="http://schemas.microsoft.com/office/drawing/2014/main" id="{AAEF64DC-B3EE-CFC1-D957-B3DA6F1012B8}"/>
              </a:ext>
            </a:extLst>
          </p:cNvPr>
          <p:cNvGrpSpPr/>
          <p:nvPr/>
        </p:nvGrpSpPr>
        <p:grpSpPr>
          <a:xfrm>
            <a:off x="1142999" y="2414185"/>
            <a:ext cx="4937680" cy="7099300"/>
            <a:chOff x="762000" y="2216149"/>
            <a:chExt cx="6850820" cy="7099300"/>
          </a:xfrm>
        </p:grpSpPr>
        <p:grpSp>
          <p:nvGrpSpPr>
            <p:cNvPr id="25" name="그룹 24">
              <a:extLst>
                <a:ext uri="{FF2B5EF4-FFF2-40B4-BE49-F238E27FC236}">
                  <a16:creationId xmlns:a16="http://schemas.microsoft.com/office/drawing/2014/main" id="{1A143B2A-139D-ABBB-6532-53B7D9012810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30" name="Picture 4">
                <a:extLst>
                  <a:ext uri="{FF2B5EF4-FFF2-40B4-BE49-F238E27FC236}">
                    <a16:creationId xmlns:a16="http://schemas.microsoft.com/office/drawing/2014/main" id="{FF92E6DF-73A8-0952-D654-B997D810EAB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34" name="Picture 5">
                <a:extLst>
                  <a:ext uri="{FF2B5EF4-FFF2-40B4-BE49-F238E27FC236}">
                    <a16:creationId xmlns:a16="http://schemas.microsoft.com/office/drawing/2014/main" id="{12FD8303-C4F1-CDDB-084B-06F7B0087D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AD9A4B0C-8255-3B5A-9F38-25F2DFF8ECB5}"/>
                </a:ext>
              </a:extLst>
            </p:cNvPr>
            <p:cNvSpPr txBox="1"/>
            <p:nvPr/>
          </p:nvSpPr>
          <p:spPr>
            <a:xfrm>
              <a:off x="1676401" y="2400300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 err="1" smtClean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베리스모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4807ED82-D287-0F27-F1B8-112A2ABA8348}"/>
                </a:ext>
              </a:extLst>
            </p:cNvPr>
            <p:cNvSpPr txBox="1"/>
            <p:nvPr/>
          </p:nvSpPr>
          <p:spPr>
            <a:xfrm>
              <a:off x="909958" y="5114850"/>
              <a:ext cx="655490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일상 생활적인 사건</a:t>
              </a:r>
              <a:r>
                <a:rPr lang="en-US" altLang="ko-KR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인간이 지닌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err="1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추악상이나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잔학성 등이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솔직하게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표현되는 오페라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391318" y="1952881"/>
            <a:ext cx="5620081" cy="133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오페라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라 </a:t>
            </a:r>
            <a:r>
              <a:rPr lang="ko-KR" altLang="en-US" sz="6000" dirty="0" err="1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토스카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6409166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00F9EC-70F4-5C2B-A562-BC8F445A97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4A4BF61-78F5-22FC-A240-D65AAC98C6B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" name="Picture 6">
            <a:extLst>
              <a:ext uri="{FF2B5EF4-FFF2-40B4-BE49-F238E27FC236}">
                <a16:creationId xmlns:a16="http://schemas.microsoft.com/office/drawing/2014/main" id="{658ED4A9-E028-58AA-0A08-70E1CBFB29A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5956301" y="-53340"/>
            <a:ext cx="6375400" cy="10287000"/>
          </a:xfrm>
          <a:prstGeom prst="rect">
            <a:avLst/>
          </a:prstGeom>
        </p:spPr>
      </p:pic>
      <p:grpSp>
        <p:nvGrpSpPr>
          <p:cNvPr id="14" name="그룹 13">
            <a:extLst>
              <a:ext uri="{FF2B5EF4-FFF2-40B4-BE49-F238E27FC236}">
                <a16:creationId xmlns:a16="http://schemas.microsoft.com/office/drawing/2014/main" id="{B6835F90-262A-A36D-9E87-0B3CCDEC54BD}"/>
              </a:ext>
            </a:extLst>
          </p:cNvPr>
          <p:cNvGrpSpPr/>
          <p:nvPr/>
        </p:nvGrpSpPr>
        <p:grpSpPr>
          <a:xfrm>
            <a:off x="609600" y="2216149"/>
            <a:ext cx="3050311" cy="7099300"/>
            <a:chOff x="762000" y="2216149"/>
            <a:chExt cx="6850820" cy="7099300"/>
          </a:xfrm>
        </p:grpSpPr>
        <p:grpSp>
          <p:nvGrpSpPr>
            <p:cNvPr id="15" name="그룹 14">
              <a:extLst>
                <a:ext uri="{FF2B5EF4-FFF2-40B4-BE49-F238E27FC236}">
                  <a16:creationId xmlns:a16="http://schemas.microsoft.com/office/drawing/2014/main" id="{51A67D01-7564-FE12-8105-C8E16C755894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8" name="Picture 4">
                <a:extLst>
                  <a:ext uri="{FF2B5EF4-FFF2-40B4-BE49-F238E27FC236}">
                    <a16:creationId xmlns:a16="http://schemas.microsoft.com/office/drawing/2014/main" id="{A131CF71-0509-5939-6945-990976DAB4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9" name="Picture 5">
                <a:extLst>
                  <a:ext uri="{FF2B5EF4-FFF2-40B4-BE49-F238E27FC236}">
                    <a16:creationId xmlns:a16="http://schemas.microsoft.com/office/drawing/2014/main" id="{0D81EAF3-B96D-F9C4-BD2C-FCFAD77134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1479552"/>
              </a:xfrm>
              <a:prstGeom prst="rect">
                <a:avLst/>
              </a:prstGeom>
            </p:spPr>
          </p:pic>
        </p:grpSp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9DDC0C91-EA0B-3B6E-379A-66DE3689D308}"/>
                </a:ext>
              </a:extLst>
            </p:cNvPr>
            <p:cNvSpPr txBox="1"/>
            <p:nvPr/>
          </p:nvSpPr>
          <p:spPr>
            <a:xfrm>
              <a:off x="1491909" y="2519660"/>
              <a:ext cx="510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서곡</a:t>
              </a: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C405EBDD-651A-CC80-451E-2B2FD76B37C9}"/>
                </a:ext>
              </a:extLst>
            </p:cNvPr>
            <p:cNvSpPr txBox="1"/>
            <p:nvPr/>
          </p:nvSpPr>
          <p:spPr>
            <a:xfrm>
              <a:off x="994123" y="4360533"/>
              <a:ext cx="6554904" cy="39703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극의 내용을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암시하며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막이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오르기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전에 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연주 하는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err="1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관현악곡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7" name="그룹 6">
            <a:extLst>
              <a:ext uri="{FF2B5EF4-FFF2-40B4-BE49-F238E27FC236}">
                <a16:creationId xmlns:a16="http://schemas.microsoft.com/office/drawing/2014/main" id="{4320E771-CEEB-DC18-B8EF-BA98536315C5}"/>
              </a:ext>
            </a:extLst>
          </p:cNvPr>
          <p:cNvGrpSpPr/>
          <p:nvPr/>
        </p:nvGrpSpPr>
        <p:grpSpPr>
          <a:xfrm>
            <a:off x="7349416" y="2228849"/>
            <a:ext cx="3063385" cy="7099300"/>
            <a:chOff x="762000" y="2216149"/>
            <a:chExt cx="6880183" cy="7099300"/>
          </a:xfrm>
        </p:grpSpPr>
        <p:grpSp>
          <p:nvGrpSpPr>
            <p:cNvPr id="8" name="그룹 7">
              <a:extLst>
                <a:ext uri="{FF2B5EF4-FFF2-40B4-BE49-F238E27FC236}">
                  <a16:creationId xmlns:a16="http://schemas.microsoft.com/office/drawing/2014/main" id="{CC261D72-71D6-E07E-D48D-4F77AE6EC2D7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1" name="Picture 4">
                <a:extLst>
                  <a:ext uri="{FF2B5EF4-FFF2-40B4-BE49-F238E27FC236}">
                    <a16:creationId xmlns:a16="http://schemas.microsoft.com/office/drawing/2014/main" id="{BE90754B-9FA9-ED88-8AB4-AC6268E34D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2" name="Picture 5">
                <a:extLst>
                  <a:ext uri="{FF2B5EF4-FFF2-40B4-BE49-F238E27FC236}">
                    <a16:creationId xmlns:a16="http://schemas.microsoft.com/office/drawing/2014/main" id="{541126B5-C601-003F-A2F6-39CBDF6DE43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1479552"/>
              </a:xfrm>
              <a:prstGeom prst="rect">
                <a:avLst/>
              </a:prstGeom>
            </p:spPr>
          </p:pic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2FAD4F2-7DF3-3D76-5D04-1CD3A234F5DC}"/>
                </a:ext>
              </a:extLst>
            </p:cNvPr>
            <p:cNvSpPr txBox="1"/>
            <p:nvPr/>
          </p:nvSpPr>
          <p:spPr>
            <a:xfrm>
              <a:off x="813684" y="2647188"/>
              <a:ext cx="6828499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레치타티보</a:t>
              </a:r>
              <a:endParaRPr lang="ko-KR" altLang="en-US" sz="4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F7E7C6-BDA8-3ED4-C155-E648035241A4}"/>
                </a:ext>
              </a:extLst>
            </p:cNvPr>
            <p:cNvSpPr txBox="1"/>
            <p:nvPr/>
          </p:nvSpPr>
          <p:spPr>
            <a:xfrm>
              <a:off x="1002576" y="4706136"/>
              <a:ext cx="6554903" cy="325371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대사를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말하듯이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노래하는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형식의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곡이다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</a:p>
          </p:txBody>
        </p:sp>
      </p:grpSp>
      <p:grpSp>
        <p:nvGrpSpPr>
          <p:cNvPr id="13" name="그룹 12">
            <a:extLst>
              <a:ext uri="{FF2B5EF4-FFF2-40B4-BE49-F238E27FC236}">
                <a16:creationId xmlns:a16="http://schemas.microsoft.com/office/drawing/2014/main" id="{5314172F-596B-518E-DB3D-7F08DBB7EE0E}"/>
              </a:ext>
            </a:extLst>
          </p:cNvPr>
          <p:cNvGrpSpPr/>
          <p:nvPr/>
        </p:nvGrpSpPr>
        <p:grpSpPr>
          <a:xfrm>
            <a:off x="3948711" y="2216149"/>
            <a:ext cx="3050311" cy="7099300"/>
            <a:chOff x="762000" y="2216149"/>
            <a:chExt cx="6850820" cy="7099300"/>
          </a:xfrm>
        </p:grpSpPr>
        <p:grpSp>
          <p:nvGrpSpPr>
            <p:cNvPr id="38" name="그룹 37">
              <a:extLst>
                <a:ext uri="{FF2B5EF4-FFF2-40B4-BE49-F238E27FC236}">
                  <a16:creationId xmlns:a16="http://schemas.microsoft.com/office/drawing/2014/main" id="{D5868127-3434-5B63-E3D8-677B4BAB8F57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41" name="Picture 4">
                <a:extLst>
                  <a:ext uri="{FF2B5EF4-FFF2-40B4-BE49-F238E27FC236}">
                    <a16:creationId xmlns:a16="http://schemas.microsoft.com/office/drawing/2014/main" id="{4E53112C-31CF-7B1E-6A93-7BC8ED54CE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42" name="Picture 5">
                <a:extLst>
                  <a:ext uri="{FF2B5EF4-FFF2-40B4-BE49-F238E27FC236}">
                    <a16:creationId xmlns:a16="http://schemas.microsoft.com/office/drawing/2014/main" id="{65CDCB2C-6D0D-FBCB-E58E-128C7B06ABF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1479552"/>
              </a:xfrm>
              <a:prstGeom prst="rect">
                <a:avLst/>
              </a:prstGeom>
            </p:spPr>
          </p:pic>
        </p:grpSp>
        <p:sp>
          <p:nvSpPr>
            <p:cNvPr id="39" name="TextBox 38">
              <a:extLst>
                <a:ext uri="{FF2B5EF4-FFF2-40B4-BE49-F238E27FC236}">
                  <a16:creationId xmlns:a16="http://schemas.microsoft.com/office/drawing/2014/main" id="{83D4C328-4FFC-FA29-AB1D-CBE15DD00248}"/>
                </a:ext>
              </a:extLst>
            </p:cNvPr>
            <p:cNvSpPr txBox="1"/>
            <p:nvPr/>
          </p:nvSpPr>
          <p:spPr>
            <a:xfrm>
              <a:off x="1670944" y="2494260"/>
              <a:ext cx="510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아리아</a:t>
              </a:r>
            </a:p>
          </p:txBody>
        </p: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21DA3B10-C0F0-B915-B11B-07EF84C35A24}"/>
                </a:ext>
              </a:extLst>
            </p:cNvPr>
            <p:cNvSpPr txBox="1"/>
            <p:nvPr/>
          </p:nvSpPr>
          <p:spPr>
            <a:xfrm>
              <a:off x="911227" y="4334840"/>
              <a:ext cx="6554904" cy="389491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주인공이 부르는 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선율적인 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독창 부분으로 가수의 기교를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발휘할 수 있도록 중점을 둔 노래이다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1E9EA332-58B7-CC58-E21E-4F246F87FCA1}"/>
              </a:ext>
            </a:extLst>
          </p:cNvPr>
          <p:cNvGrpSpPr/>
          <p:nvPr/>
        </p:nvGrpSpPr>
        <p:grpSpPr>
          <a:xfrm>
            <a:off x="10741317" y="2241549"/>
            <a:ext cx="3050311" cy="7099300"/>
            <a:chOff x="762000" y="2216149"/>
            <a:chExt cx="6850820" cy="7099300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595A476A-F113-1FC0-77D4-9AB636F12921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47" name="Picture 4">
                <a:extLst>
                  <a:ext uri="{FF2B5EF4-FFF2-40B4-BE49-F238E27FC236}">
                    <a16:creationId xmlns:a16="http://schemas.microsoft.com/office/drawing/2014/main" id="{82F540C1-52DC-1606-5C8F-36091C5C18C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48" name="Picture 5">
                <a:extLst>
                  <a:ext uri="{FF2B5EF4-FFF2-40B4-BE49-F238E27FC236}">
                    <a16:creationId xmlns:a16="http://schemas.microsoft.com/office/drawing/2014/main" id="{F64E8943-479D-3CD3-E9BA-3C436A0EAD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1479552"/>
              </a:xfrm>
              <a:prstGeom prst="rect">
                <a:avLst/>
              </a:prstGeom>
            </p:spPr>
          </p:pic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DB02626F-189E-B38A-D4BC-782BEFFBFE14}"/>
                </a:ext>
              </a:extLst>
            </p:cNvPr>
            <p:cNvSpPr txBox="1"/>
            <p:nvPr/>
          </p:nvSpPr>
          <p:spPr>
            <a:xfrm>
              <a:off x="1625086" y="2488663"/>
              <a:ext cx="510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중창</a:t>
              </a:r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93BDBA7C-B6DB-3EB9-64E0-37A7DBFC25DD}"/>
                </a:ext>
              </a:extLst>
            </p:cNvPr>
            <p:cNvSpPr txBox="1"/>
            <p:nvPr/>
          </p:nvSpPr>
          <p:spPr>
            <a:xfrm>
              <a:off x="943755" y="4310613"/>
              <a:ext cx="6554904" cy="390004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두 사람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이상이 함께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두 개 이상의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성부를 각각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맡아 부르는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곡이다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</a:p>
          </p:txBody>
        </p:sp>
      </p:grpSp>
      <p:grpSp>
        <p:nvGrpSpPr>
          <p:cNvPr id="49" name="그룹 48">
            <a:extLst>
              <a:ext uri="{FF2B5EF4-FFF2-40B4-BE49-F238E27FC236}">
                <a16:creationId xmlns:a16="http://schemas.microsoft.com/office/drawing/2014/main" id="{CC793DB4-F009-196C-6A8F-DDDD5A30A789}"/>
              </a:ext>
            </a:extLst>
          </p:cNvPr>
          <p:cNvGrpSpPr/>
          <p:nvPr/>
        </p:nvGrpSpPr>
        <p:grpSpPr>
          <a:xfrm>
            <a:off x="14249138" y="2235952"/>
            <a:ext cx="3050311" cy="7099300"/>
            <a:chOff x="762000" y="2216149"/>
            <a:chExt cx="6850820" cy="7099300"/>
          </a:xfrm>
        </p:grpSpPr>
        <p:grpSp>
          <p:nvGrpSpPr>
            <p:cNvPr id="50" name="그룹 49">
              <a:extLst>
                <a:ext uri="{FF2B5EF4-FFF2-40B4-BE49-F238E27FC236}">
                  <a16:creationId xmlns:a16="http://schemas.microsoft.com/office/drawing/2014/main" id="{C596DFA8-6AF6-9D32-6BBA-35C2501C36BC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53" name="Picture 4">
                <a:extLst>
                  <a:ext uri="{FF2B5EF4-FFF2-40B4-BE49-F238E27FC236}">
                    <a16:creationId xmlns:a16="http://schemas.microsoft.com/office/drawing/2014/main" id="{469ABD1B-B61A-0B03-103C-13A297203E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54" name="Picture 5">
                <a:extLst>
                  <a:ext uri="{FF2B5EF4-FFF2-40B4-BE49-F238E27FC236}">
                    <a16:creationId xmlns:a16="http://schemas.microsoft.com/office/drawing/2014/main" id="{56A03E85-9497-D130-12DF-509F38079C4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762000" y="2216149"/>
                <a:ext cx="8077200" cy="1479552"/>
              </a:xfrm>
              <a:prstGeom prst="rect">
                <a:avLst/>
              </a:prstGeom>
            </p:spPr>
          </p:pic>
        </p:grpSp>
        <p:sp>
          <p:nvSpPr>
            <p:cNvPr id="51" name="TextBox 50">
              <a:extLst>
                <a:ext uri="{FF2B5EF4-FFF2-40B4-BE49-F238E27FC236}">
                  <a16:creationId xmlns:a16="http://schemas.microsoft.com/office/drawing/2014/main" id="{D25DD667-0BF5-50BC-3FC9-5B47472A365E}"/>
                </a:ext>
              </a:extLst>
            </p:cNvPr>
            <p:cNvSpPr txBox="1"/>
            <p:nvPr/>
          </p:nvSpPr>
          <p:spPr>
            <a:xfrm>
              <a:off x="1625086" y="2474457"/>
              <a:ext cx="510540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합창</a:t>
              </a:r>
            </a:p>
          </p:txBody>
        </p:sp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DF513C01-238C-719A-2FA2-0604138C2B47}"/>
                </a:ext>
              </a:extLst>
            </p:cNvPr>
            <p:cNvSpPr txBox="1"/>
            <p:nvPr/>
          </p:nvSpPr>
          <p:spPr>
            <a:xfrm>
              <a:off x="1025478" y="4052701"/>
              <a:ext cx="6554904" cy="45463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극적인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효과가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필요한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장면에서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군중들이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부르는 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곡이다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.</a:t>
              </a:r>
              <a:endParaRPr lang="ko-KR" altLang="en-US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37" name="그룹 36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55" name="TextBox 54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 smtClean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05.</a:t>
              </a:r>
              <a:endParaRPr lang="en-US" altLang="ko-KR" sz="6600" b="1" dirty="0">
                <a:gradFill flip="none" rotWithShape="1">
                  <a:gsLst>
                    <a:gs pos="0">
                      <a:srgbClr val="B57CE3">
                        <a:tint val="66000"/>
                        <a:satMod val="160000"/>
                      </a:srgbClr>
                    </a:gs>
                    <a:gs pos="50000">
                      <a:srgbClr val="B57CE3">
                        <a:tint val="44500"/>
                        <a:satMod val="160000"/>
                      </a:srgbClr>
                    </a:gs>
                    <a:gs pos="100000">
                      <a:srgbClr val="B57CE3">
                        <a:tint val="23500"/>
                        <a:satMod val="160000"/>
                      </a:srgbClr>
                    </a:gs>
                  </a:gsLst>
                  <a:lin ang="5400000" scaled="1"/>
                  <a:tileRect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  <p:sp>
          <p:nvSpPr>
            <p:cNvPr id="56" name="TextBox 55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오페라의 구성 요소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123263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직사각형 21">
            <a:extLst>
              <a:ext uri="{FF2B5EF4-FFF2-40B4-BE49-F238E27FC236}">
                <a16:creationId xmlns:a16="http://schemas.microsoft.com/office/drawing/2014/main" id="{0F2B288A-0F4B-A5DE-E578-BAD50897591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60507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1" name="그림 20">
            <a:extLst>
              <a:ext uri="{FF2B5EF4-FFF2-40B4-BE49-F238E27FC236}">
                <a16:creationId xmlns:a16="http://schemas.microsoft.com/office/drawing/2014/main" id="{133B385C-C9FA-6E43-567B-A943B90987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296" y="0"/>
            <a:ext cx="18302591" cy="10287000"/>
          </a:xfrm>
          <a:prstGeom prst="rect">
            <a:avLst/>
          </a:prstGeom>
        </p:spPr>
      </p:pic>
      <p:sp>
        <p:nvSpPr>
          <p:cNvPr id="23" name="직사각형 22">
            <a:extLst>
              <a:ext uri="{FF2B5EF4-FFF2-40B4-BE49-F238E27FC236}">
                <a16:creationId xmlns:a16="http://schemas.microsoft.com/office/drawing/2014/main" id="{C7F713F1-8010-3528-E975-FD6E390925E5}"/>
              </a:ext>
            </a:extLst>
          </p:cNvPr>
          <p:cNvSpPr/>
          <p:nvPr/>
        </p:nvSpPr>
        <p:spPr>
          <a:xfrm>
            <a:off x="-7296" y="0"/>
            <a:ext cx="18288000" cy="10287000"/>
          </a:xfrm>
          <a:prstGeom prst="rect">
            <a:avLst/>
          </a:prstGeom>
          <a:solidFill>
            <a:srgbClr val="060507">
              <a:alpha val="7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24" name="Picture 4">
            <a:extLst>
              <a:ext uri="{FF2B5EF4-FFF2-40B4-BE49-F238E27FC236}">
                <a16:creationId xmlns:a16="http://schemas.microsoft.com/office/drawing/2014/main" id="{4BDA72DF-C86F-58F6-2F21-3924F38AC76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41000"/>
          </a:blip>
          <a:srcRect l="11989" t="6052" r="7802" b="28580"/>
          <a:stretch/>
        </p:blipFill>
        <p:spPr>
          <a:xfrm>
            <a:off x="7296" y="-2"/>
            <a:ext cx="18302591" cy="10287000"/>
          </a:xfrm>
          <a:prstGeom prst="rect">
            <a:avLst/>
          </a:prstGeom>
        </p:spPr>
      </p:pic>
      <p:pic>
        <p:nvPicPr>
          <p:cNvPr id="25" name="Picture 5">
            <a:extLst>
              <a:ext uri="{FF2B5EF4-FFF2-40B4-BE49-F238E27FC236}">
                <a16:creationId xmlns:a16="http://schemas.microsoft.com/office/drawing/2014/main" id="{46530916-8ECC-E2DE-18B6-2CC3A7F5703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83000"/>
          </a:blip>
          <a:srcRect t="12889" b="11621"/>
          <a:stretch/>
        </p:blipFill>
        <p:spPr>
          <a:xfrm>
            <a:off x="5638800" y="-1"/>
            <a:ext cx="6375400" cy="10287001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F612CCB2-2113-B17A-7171-5B76DFB14B5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l="8181" b="3561"/>
          <a:stretch/>
        </p:blipFill>
        <p:spPr>
          <a:xfrm>
            <a:off x="7296" y="1921819"/>
            <a:ext cx="7659720" cy="8365181"/>
          </a:xfrm>
          <a:prstGeom prst="rect">
            <a:avLst/>
          </a:prstGeom>
        </p:spPr>
      </p:pic>
      <p:pic>
        <p:nvPicPr>
          <p:cNvPr id="27" name="Picture 6">
            <a:extLst>
              <a:ext uri="{FF2B5EF4-FFF2-40B4-BE49-F238E27FC236}">
                <a16:creationId xmlns:a16="http://schemas.microsoft.com/office/drawing/2014/main" id="{8833BD45-F2C0-E5E6-C28A-A26DA914F60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30000"/>
          </a:blip>
          <a:srcRect l="8181" b="3561"/>
          <a:stretch/>
        </p:blipFill>
        <p:spPr>
          <a:xfrm rot="10800000">
            <a:off x="10495740" y="0"/>
            <a:ext cx="7659720" cy="8365181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81000" y="360745"/>
            <a:ext cx="315185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ko-KR" altLang="en-US" sz="2000" dirty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고등학교 음악 감상과 비평</a:t>
            </a:r>
          </a:p>
        </p:txBody>
      </p:sp>
      <p:sp>
        <p:nvSpPr>
          <p:cNvPr id="13" name="직사각형 12"/>
          <p:cNvSpPr/>
          <p:nvPr/>
        </p:nvSpPr>
        <p:spPr>
          <a:xfrm>
            <a:off x="5450912" y="3619500"/>
            <a:ext cx="6751176" cy="1331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b="1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감사합니다</a:t>
            </a:r>
            <a:r>
              <a:rPr lang="en-US" altLang="ko-KR" sz="6000" b="1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.</a:t>
            </a:r>
            <a:endParaRPr lang="ko-KR" altLang="en-US" sz="6000" b="1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  <p:pic>
        <p:nvPicPr>
          <p:cNvPr id="2" name="그림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360" y="9322469"/>
            <a:ext cx="1480460" cy="6379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8890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C9D5088-D079-3986-CB47-39EB1E8818F1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5" name="Picture 3">
            <a:extLst>
              <a:ext uri="{FF2B5EF4-FFF2-40B4-BE49-F238E27FC236}">
                <a16:creationId xmlns:a16="http://schemas.microsoft.com/office/drawing/2014/main" id="{BF9EB9D1-6554-8CC6-84D7-7824BFADD3A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pic>
        <p:nvPicPr>
          <p:cNvPr id="6" name="Picture 4">
            <a:extLst>
              <a:ext uri="{FF2B5EF4-FFF2-40B4-BE49-F238E27FC236}">
                <a16:creationId xmlns:a16="http://schemas.microsoft.com/office/drawing/2014/main" id="{DEFBFC30-DFAC-6401-10C1-FFCD966C55A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7" name="Picture 5">
            <a:extLst>
              <a:ext uri="{FF2B5EF4-FFF2-40B4-BE49-F238E27FC236}">
                <a16:creationId xmlns:a16="http://schemas.microsoft.com/office/drawing/2014/main" id="{7EC65991-4905-DAF6-1551-D0676FE0651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11285" y="2997200"/>
            <a:ext cx="15782929" cy="5791200"/>
          </a:xfrm>
          <a:prstGeom prst="rect">
            <a:avLst/>
          </a:prstGeom>
          <a:effectLst>
            <a:outerShdw blurRad="4183464" dist="133776" dir="10200000">
              <a:srgbClr val="3C2543">
                <a:alpha val="90000"/>
              </a:srgbClr>
            </a:outerShdw>
          </a:effectLst>
        </p:spPr>
      </p:pic>
      <p:pic>
        <p:nvPicPr>
          <p:cNvPr id="8" name="Picture 6">
            <a:extLst>
              <a:ext uri="{FF2B5EF4-FFF2-40B4-BE49-F238E27FC236}">
                <a16:creationId xmlns:a16="http://schemas.microsoft.com/office/drawing/2014/main" id="{4AC9A0EF-240E-9E26-80F7-A5A0F4038C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alphaModFix amt="67000"/>
          </a:blip>
          <a:srcRect t="17894" b="6617"/>
          <a:stretch/>
        </p:blipFill>
        <p:spPr>
          <a:xfrm>
            <a:off x="6115050" y="0"/>
            <a:ext cx="6375400" cy="10287000"/>
          </a:xfrm>
          <a:prstGeom prst="rect">
            <a:avLst/>
          </a:prstGeom>
        </p:spPr>
      </p:pic>
      <p:sp>
        <p:nvSpPr>
          <p:cNvPr id="18" name="TextBox 16">
            <a:extLst>
              <a:ext uri="{FF2B5EF4-FFF2-40B4-BE49-F238E27FC236}">
                <a16:creationId xmlns:a16="http://schemas.microsoft.com/office/drawing/2014/main" id="{5CD7687B-C66C-D0BA-1BFC-04B212F40F20}"/>
              </a:ext>
            </a:extLst>
          </p:cNvPr>
          <p:cNvSpPr txBox="1"/>
          <p:nvPr/>
        </p:nvSpPr>
        <p:spPr>
          <a:xfrm>
            <a:off x="7394574" y="1191915"/>
            <a:ext cx="3498851" cy="825500"/>
          </a:xfrm>
          <a:prstGeom prst="rect">
            <a:avLst/>
          </a:prstGeom>
          <a:effectLst>
            <a:outerShdw blurRad="151458" dist="29210" dir="2700000">
              <a:srgbClr val="000000">
                <a:alpha val="60000"/>
              </a:srgbClr>
            </a:outerShdw>
          </a:effectLst>
        </p:spPr>
        <p:txBody>
          <a:bodyPr lIns="0" tIns="0" rIns="0" bIns="0" rtlCol="0" anchor="ctr"/>
          <a:lstStyle/>
          <a:p>
            <a:pPr lvl="0" algn="ctr">
              <a:lnSpc>
                <a:spcPct val="116199"/>
              </a:lnSpc>
            </a:pPr>
            <a:r>
              <a:rPr lang="ko-KR" sz="9600" b="1" i="0" u="none" strike="noStrike" spc="-300" dirty="0">
                <a:solidFill>
                  <a:srgbClr val="FFFFF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목</a:t>
            </a:r>
            <a:r>
              <a:rPr lang="en-US" sz="9600" b="1" i="0" u="none" strike="noStrike" spc="-300" dirty="0">
                <a:solidFill>
                  <a:srgbClr val="FFFFF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  </a:t>
            </a:r>
            <a:r>
              <a:rPr lang="ko-KR" sz="9600" b="1" i="0" u="none" strike="noStrike" spc="-300" dirty="0">
                <a:solidFill>
                  <a:srgbClr val="FFFFFF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차</a:t>
            </a:r>
          </a:p>
        </p:txBody>
      </p:sp>
      <p:grpSp>
        <p:nvGrpSpPr>
          <p:cNvPr id="29" name="그룹 28">
            <a:extLst>
              <a:ext uri="{FF2B5EF4-FFF2-40B4-BE49-F238E27FC236}">
                <a16:creationId xmlns:a16="http://schemas.microsoft.com/office/drawing/2014/main" id="{7CC73CB3-1D66-B24A-9E82-095E696E3B5F}"/>
              </a:ext>
            </a:extLst>
          </p:cNvPr>
          <p:cNvGrpSpPr/>
          <p:nvPr/>
        </p:nvGrpSpPr>
        <p:grpSpPr>
          <a:xfrm>
            <a:off x="2330449" y="4067770"/>
            <a:ext cx="6250305" cy="923330"/>
            <a:chOff x="3884295" y="3771900"/>
            <a:chExt cx="8860366" cy="923330"/>
          </a:xfrm>
        </p:grpSpPr>
        <p:sp>
          <p:nvSpPr>
            <p:cNvPr id="27" name="TextBox 26">
              <a:extLst>
                <a:ext uri="{FF2B5EF4-FFF2-40B4-BE49-F238E27FC236}">
                  <a16:creationId xmlns:a16="http://schemas.microsoft.com/office/drawing/2014/main" id="{5204C69A-F599-5ECB-6410-BAC09AFBB1A6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01.</a:t>
              </a:r>
            </a:p>
          </p:txBody>
        </p:sp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A728C100-04A2-C382-EE90-5961D2324848}"/>
                </a:ext>
              </a:extLst>
            </p:cNvPr>
            <p:cNvSpPr txBox="1"/>
            <p:nvPr/>
          </p:nvSpPr>
          <p:spPr>
            <a:xfrm>
              <a:off x="5429460" y="3771900"/>
              <a:ext cx="7315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뮤지컬이란</a:t>
              </a:r>
              <a:r>
                <a:rPr lang="en-US" altLang="ko-K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?</a:t>
              </a:r>
              <a:endParaRPr lang="ko-KR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30" name="그룹 29">
            <a:extLst>
              <a:ext uri="{FF2B5EF4-FFF2-40B4-BE49-F238E27FC236}">
                <a16:creationId xmlns:a16="http://schemas.microsoft.com/office/drawing/2014/main" id="{E9C0904D-4CA0-F0C2-DE99-1A0B4E4BDACD}"/>
              </a:ext>
            </a:extLst>
          </p:cNvPr>
          <p:cNvGrpSpPr/>
          <p:nvPr/>
        </p:nvGrpSpPr>
        <p:grpSpPr>
          <a:xfrm>
            <a:off x="2330449" y="5386686"/>
            <a:ext cx="6250305" cy="923330"/>
            <a:chOff x="3884295" y="3771900"/>
            <a:chExt cx="8860366" cy="923330"/>
          </a:xfrm>
        </p:grpSpPr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0A57EEBD-FE7B-69CB-D388-7ABB370B481D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02.</a:t>
              </a:r>
            </a:p>
          </p:txBody>
        </p:sp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ACA6D2C7-A8C2-42FF-ABC4-E47B0184CB13}"/>
                </a:ext>
              </a:extLst>
            </p:cNvPr>
            <p:cNvSpPr txBox="1"/>
            <p:nvPr/>
          </p:nvSpPr>
          <p:spPr>
            <a:xfrm>
              <a:off x="5429460" y="3771900"/>
              <a:ext cx="7315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뮤지컬의 종류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EDD39419-5E0C-5AA6-3B32-858908474393}"/>
              </a:ext>
            </a:extLst>
          </p:cNvPr>
          <p:cNvGrpSpPr/>
          <p:nvPr/>
        </p:nvGrpSpPr>
        <p:grpSpPr>
          <a:xfrm>
            <a:off x="2330449" y="6705602"/>
            <a:ext cx="7185533" cy="923330"/>
            <a:chOff x="3884295" y="3771900"/>
            <a:chExt cx="10186135" cy="923330"/>
          </a:xfrm>
        </p:grpSpPr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0880F1F-D0C9-7840-7B20-68522A07399A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03.</a:t>
              </a:r>
            </a:p>
          </p:txBody>
        </p:sp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191F092D-2C96-4F02-0353-EBCE9E44AE33}"/>
                </a:ext>
              </a:extLst>
            </p:cNvPr>
            <p:cNvSpPr txBox="1"/>
            <p:nvPr/>
          </p:nvSpPr>
          <p:spPr>
            <a:xfrm>
              <a:off x="5429460" y="3771900"/>
              <a:ext cx="86409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뮤지컬의 구성요소</a:t>
              </a:r>
            </a:p>
          </p:txBody>
        </p:sp>
      </p:grpSp>
      <p:grpSp>
        <p:nvGrpSpPr>
          <p:cNvPr id="45" name="그룹 44">
            <a:extLst>
              <a:ext uri="{FF2B5EF4-FFF2-40B4-BE49-F238E27FC236}">
                <a16:creationId xmlns:a16="http://schemas.microsoft.com/office/drawing/2014/main" id="{D7624E65-D696-23F6-5CB9-2DF2FD958B45}"/>
              </a:ext>
            </a:extLst>
          </p:cNvPr>
          <p:cNvGrpSpPr/>
          <p:nvPr/>
        </p:nvGrpSpPr>
        <p:grpSpPr>
          <a:xfrm>
            <a:off x="9912191" y="4067770"/>
            <a:ext cx="6250305" cy="923330"/>
            <a:chOff x="3884295" y="3771900"/>
            <a:chExt cx="8860366" cy="923330"/>
          </a:xfrm>
        </p:grpSpPr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69FD4F5-D9EE-77C4-3209-3D1D0536A892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04.</a:t>
              </a:r>
            </a:p>
          </p:txBody>
        </p:sp>
        <p:sp>
          <p:nvSpPr>
            <p:cNvPr id="47" name="TextBox 46">
              <a:extLst>
                <a:ext uri="{FF2B5EF4-FFF2-40B4-BE49-F238E27FC236}">
                  <a16:creationId xmlns:a16="http://schemas.microsoft.com/office/drawing/2014/main" id="{41259DE8-5FFB-A492-9ADD-0071538D1B31}"/>
                </a:ext>
              </a:extLst>
            </p:cNvPr>
            <p:cNvSpPr txBox="1"/>
            <p:nvPr/>
          </p:nvSpPr>
          <p:spPr>
            <a:xfrm>
              <a:off x="5429460" y="3771900"/>
              <a:ext cx="7315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오페라란</a:t>
              </a:r>
              <a:r>
                <a:rPr lang="en-US" altLang="ko-KR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?</a:t>
              </a:r>
              <a:endParaRPr lang="ko-KR" altLang="en-US" sz="5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grpSp>
        <p:nvGrpSpPr>
          <p:cNvPr id="48" name="그룹 47">
            <a:extLst>
              <a:ext uri="{FF2B5EF4-FFF2-40B4-BE49-F238E27FC236}">
                <a16:creationId xmlns:a16="http://schemas.microsoft.com/office/drawing/2014/main" id="{C174E743-8125-4911-4675-FE216926CD4D}"/>
              </a:ext>
            </a:extLst>
          </p:cNvPr>
          <p:cNvGrpSpPr/>
          <p:nvPr/>
        </p:nvGrpSpPr>
        <p:grpSpPr>
          <a:xfrm>
            <a:off x="9915018" y="5386686"/>
            <a:ext cx="6247478" cy="928234"/>
            <a:chOff x="3884295" y="3766996"/>
            <a:chExt cx="8856359" cy="928234"/>
          </a:xfrm>
        </p:grpSpPr>
        <p:sp>
          <p:nvSpPr>
            <p:cNvPr id="49" name="TextBox 48">
              <a:extLst>
                <a:ext uri="{FF2B5EF4-FFF2-40B4-BE49-F238E27FC236}">
                  <a16:creationId xmlns:a16="http://schemas.microsoft.com/office/drawing/2014/main" id="{9813EF23-C5AB-275D-5119-B0686B35A522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05.</a:t>
              </a:r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253D2A15-A3D0-9478-A229-27C899731531}"/>
                </a:ext>
              </a:extLst>
            </p:cNvPr>
            <p:cNvSpPr txBox="1"/>
            <p:nvPr/>
          </p:nvSpPr>
          <p:spPr>
            <a:xfrm>
              <a:off x="5425453" y="3766996"/>
              <a:ext cx="7315201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오페라의 종류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9B10B7FD-80F5-EF3E-12D7-7AF4194D96F3}"/>
              </a:ext>
            </a:extLst>
          </p:cNvPr>
          <p:cNvGrpSpPr/>
          <p:nvPr/>
        </p:nvGrpSpPr>
        <p:grpSpPr>
          <a:xfrm>
            <a:off x="9912191" y="6702586"/>
            <a:ext cx="7185533" cy="923330"/>
            <a:chOff x="3884295" y="3771900"/>
            <a:chExt cx="10186135" cy="923330"/>
          </a:xfrm>
        </p:grpSpPr>
        <p:sp>
          <p:nvSpPr>
            <p:cNvPr id="52" name="TextBox 51">
              <a:extLst>
                <a:ext uri="{FF2B5EF4-FFF2-40B4-BE49-F238E27FC236}">
                  <a16:creationId xmlns:a16="http://schemas.microsoft.com/office/drawing/2014/main" id="{2F76DF56-D6DE-39B8-BF93-72A28741C0C4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54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+mj-ea"/>
                  <a:ea typeface="+mj-ea"/>
                </a:rPr>
                <a:t>06.</a:t>
              </a:r>
            </a:p>
          </p:txBody>
        </p: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C774B44E-03BD-E916-5081-643EDC72E4B2}"/>
                </a:ext>
              </a:extLst>
            </p:cNvPr>
            <p:cNvSpPr txBox="1"/>
            <p:nvPr/>
          </p:nvSpPr>
          <p:spPr>
            <a:xfrm>
              <a:off x="5429460" y="3771900"/>
              <a:ext cx="8640970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54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오페라의 구성요소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078916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E0FFDD0-0DE6-5968-BBE8-915AF1FAC90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F871861-3787-A413-71A1-FE91320FBD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CE1B34A3-AF2B-4BB8-83B0-9665C47BEFB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" y="24384"/>
            <a:ext cx="6375400" cy="10287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B29A3B0E-0974-BF28-2E0F-B6E4951ECE2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5956301" y="-53340"/>
            <a:ext cx="6375400" cy="10287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FE65539D-C343-111B-A024-AB604E9F86E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1912600" y="19812"/>
            <a:ext cx="6375400" cy="10287000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E7CB0301-A8FE-34CC-34C1-E182F6060862}"/>
              </a:ext>
            </a:extLst>
          </p:cNvPr>
          <p:cNvGrpSpPr/>
          <p:nvPr/>
        </p:nvGrpSpPr>
        <p:grpSpPr>
          <a:xfrm>
            <a:off x="1066800" y="723902"/>
            <a:ext cx="8870951" cy="1107996"/>
            <a:chOff x="3884295" y="3771900"/>
            <a:chExt cx="8860366" cy="66737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5D1929C-1440-5703-FC07-030E66EE9302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01.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6B520E1-968E-27EE-5218-80B3D157AADC}"/>
                </a:ext>
              </a:extLst>
            </p:cNvPr>
            <p:cNvSpPr txBox="1"/>
            <p:nvPr/>
          </p:nvSpPr>
          <p:spPr>
            <a:xfrm>
              <a:off x="5429460" y="3771900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뮤지컬이란</a:t>
              </a:r>
              <a:r>
                <a:rPr lang="en-US" altLang="ko-KR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?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E7E73836-2219-0D5A-227C-C74AA1FDB890}"/>
              </a:ext>
            </a:extLst>
          </p:cNvPr>
          <p:cNvSpPr txBox="1"/>
          <p:nvPr/>
        </p:nvSpPr>
        <p:spPr>
          <a:xfrm>
            <a:off x="1066800" y="1959251"/>
            <a:ext cx="14935201" cy="39518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뮤지컬은 흥미진진한 이야기와 다양한 장르의 </a:t>
            </a: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음악이다</a:t>
            </a:r>
            <a:r>
              <a:rPr lang="en-US" altLang="ko-KR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  <a:endParaRPr lang="en-US" altLang="ko-KR" sz="4400" b="1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특히 노래를 중심으로 </a:t>
            </a: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연기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춤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무대 기술이 조화를 </a:t>
            </a: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이루는 </a:t>
            </a:r>
            <a:endParaRPr lang="en-US" altLang="ko-KR" sz="4400" b="1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200000"/>
              </a:lnSpc>
            </a:pP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종합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예술이다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</a:p>
        </p:txBody>
      </p: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0AD037D9-9BB4-CD5A-7635-A56572E2C420}"/>
              </a:ext>
            </a:extLst>
          </p:cNvPr>
          <p:cNvGrpSpPr/>
          <p:nvPr/>
        </p:nvGrpSpPr>
        <p:grpSpPr>
          <a:xfrm>
            <a:off x="9937750" y="4991101"/>
            <a:ext cx="8350249" cy="5295900"/>
            <a:chOff x="971471" y="2427764"/>
            <a:chExt cx="10181716" cy="6347034"/>
          </a:xfrm>
        </p:grpSpPr>
        <p:grpSp>
          <p:nvGrpSpPr>
            <p:cNvPr id="42" name="그룹 41">
              <a:extLst>
                <a:ext uri="{FF2B5EF4-FFF2-40B4-BE49-F238E27FC236}">
                  <a16:creationId xmlns:a16="http://schemas.microsoft.com/office/drawing/2014/main" id="{93EE845E-BCD2-543A-4BDA-CCBFADC4CA53}"/>
                </a:ext>
              </a:extLst>
            </p:cNvPr>
            <p:cNvGrpSpPr/>
            <p:nvPr/>
          </p:nvGrpSpPr>
          <p:grpSpPr>
            <a:xfrm>
              <a:off x="5898236" y="3072700"/>
              <a:ext cx="5254951" cy="5687140"/>
              <a:chOff x="15100300" y="-908303"/>
              <a:chExt cx="5254951" cy="5687140"/>
            </a:xfrm>
          </p:grpSpPr>
          <p:pic>
            <p:nvPicPr>
              <p:cNvPr id="39" name="그림 38">
                <a:extLst>
                  <a:ext uri="{FF2B5EF4-FFF2-40B4-BE49-F238E27FC236}">
                    <a16:creationId xmlns:a16="http://schemas.microsoft.com/office/drawing/2014/main" id="{EC9F8FEC-F44D-DABD-BF6F-6FB7BD20DE9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BEBA8EAE-BF5A-486C-A8C5-ECC9F3942E4B}">
                    <a14:imgProps xmlns:a14="http://schemas.microsoft.com/office/drawing/2010/main">
                      <a14:imgLayer r:embed="rId4">
                        <a14:imgEffect>
                          <a14:backgroundRemoval t="309" b="100000" l="0" r="100000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100300" y="-908303"/>
                <a:ext cx="5254951" cy="5600673"/>
              </a:xfrm>
              <a:prstGeom prst="rect">
                <a:avLst/>
              </a:prstGeom>
            </p:spPr>
          </p:pic>
          <p:pic>
            <p:nvPicPr>
              <p:cNvPr id="41" name="그림 40">
                <a:extLst>
                  <a:ext uri="{FF2B5EF4-FFF2-40B4-BE49-F238E27FC236}">
                    <a16:creationId xmlns:a16="http://schemas.microsoft.com/office/drawing/2014/main" id="{9A54D1C8-B1E0-8989-15A7-9B203D45AB6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20243" b="100000" l="2516" r="93711"/>
                        </a14:imgEffect>
                      </a14:imgLayer>
                    </a14:imgProps>
                  </a:ext>
                </a:extLst>
              </a:blip>
              <a:stretch>
                <a:fillRect/>
              </a:stretch>
            </p:blipFill>
            <p:spPr>
              <a:xfrm>
                <a:off x="15808859" y="503297"/>
                <a:ext cx="2752270" cy="4275540"/>
              </a:xfrm>
              <a:prstGeom prst="rect">
                <a:avLst/>
              </a:prstGeom>
            </p:spPr>
          </p:pic>
        </p:grpSp>
        <p:pic>
          <p:nvPicPr>
            <p:cNvPr id="37" name="그림 36">
              <a:extLst>
                <a:ext uri="{FF2B5EF4-FFF2-40B4-BE49-F238E27FC236}">
                  <a16:creationId xmlns:a16="http://schemas.microsoft.com/office/drawing/2014/main" id="{A9D95A67-A5FB-91C0-5B57-9DA370173D0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100000" l="789" r="59937"/>
                      </a14:imgEffect>
                    </a14:imgLayer>
                  </a14:imgProps>
                </a:ext>
              </a:extLst>
            </a:blip>
            <a:srcRect t="6357" r="39041"/>
            <a:stretch/>
          </p:blipFill>
          <p:spPr>
            <a:xfrm>
              <a:off x="971471" y="2427764"/>
              <a:ext cx="6648531" cy="634703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22304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D3EBCCF-E52F-8B31-9DAD-CF6C515DD7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3C5A9612-8E1D-3B91-29E1-C8EE989B6405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8" name="Picture 6">
            <a:extLst>
              <a:ext uri="{FF2B5EF4-FFF2-40B4-BE49-F238E27FC236}">
                <a16:creationId xmlns:a16="http://schemas.microsoft.com/office/drawing/2014/main" id="{D77BF375-5AF0-3726-BCF3-915A9AC0F7C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" y="24384"/>
            <a:ext cx="6375400" cy="10287000"/>
          </a:xfrm>
          <a:prstGeom prst="rect">
            <a:avLst/>
          </a:prstGeom>
        </p:spPr>
      </p:pic>
      <p:pic>
        <p:nvPicPr>
          <p:cNvPr id="2" name="Picture 6">
            <a:extLst>
              <a:ext uri="{FF2B5EF4-FFF2-40B4-BE49-F238E27FC236}">
                <a16:creationId xmlns:a16="http://schemas.microsoft.com/office/drawing/2014/main" id="{34B4B0D0-FD3A-8897-2236-2B482BC1377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5956301" y="-53340"/>
            <a:ext cx="6375400" cy="10287000"/>
          </a:xfrm>
          <a:prstGeom prst="rect">
            <a:avLst/>
          </a:prstGeom>
        </p:spPr>
      </p:pic>
      <p:pic>
        <p:nvPicPr>
          <p:cNvPr id="3" name="Picture 6">
            <a:extLst>
              <a:ext uri="{FF2B5EF4-FFF2-40B4-BE49-F238E27FC236}">
                <a16:creationId xmlns:a16="http://schemas.microsoft.com/office/drawing/2014/main" id="{876BBCC8-5840-5F82-D60A-062CD1EBE1C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67000"/>
          </a:blip>
          <a:srcRect t="17894" b="6617"/>
          <a:stretch/>
        </p:blipFill>
        <p:spPr>
          <a:xfrm>
            <a:off x="11912600" y="19812"/>
            <a:ext cx="6375400" cy="10287000"/>
          </a:xfrm>
          <a:prstGeom prst="rect">
            <a:avLst/>
          </a:prstGeom>
        </p:spPr>
      </p:pic>
      <p:grpSp>
        <p:nvGrpSpPr>
          <p:cNvPr id="28" name="그룹 27">
            <a:extLst>
              <a:ext uri="{FF2B5EF4-FFF2-40B4-BE49-F238E27FC236}">
                <a16:creationId xmlns:a16="http://schemas.microsoft.com/office/drawing/2014/main" id="{BEABC84E-565D-6065-3436-015B2761948A}"/>
              </a:ext>
            </a:extLst>
          </p:cNvPr>
          <p:cNvGrpSpPr/>
          <p:nvPr/>
        </p:nvGrpSpPr>
        <p:grpSpPr>
          <a:xfrm>
            <a:off x="1066800" y="723902"/>
            <a:ext cx="8870951" cy="1107996"/>
            <a:chOff x="3884295" y="3771900"/>
            <a:chExt cx="8860366" cy="667379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AB5DF891-26C7-49B4-1D61-4B42FF849E7A}"/>
                </a:ext>
              </a:extLst>
            </p:cNvPr>
            <p:cNvSpPr txBox="1"/>
            <p:nvPr/>
          </p:nvSpPr>
          <p:spPr>
            <a:xfrm>
              <a:off x="3884295" y="3771900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01.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8264777-329D-7069-1E14-42A63CD3B941}"/>
                </a:ext>
              </a:extLst>
            </p:cNvPr>
            <p:cNvSpPr txBox="1"/>
            <p:nvPr/>
          </p:nvSpPr>
          <p:spPr>
            <a:xfrm>
              <a:off x="5429460" y="3771900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뮤지컬이란</a:t>
              </a:r>
              <a:r>
                <a:rPr lang="en-US" altLang="ko-KR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?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pic>
        <p:nvPicPr>
          <p:cNvPr id="33" name="그림 32">
            <a:extLst>
              <a:ext uri="{FF2B5EF4-FFF2-40B4-BE49-F238E27FC236}">
                <a16:creationId xmlns:a16="http://schemas.microsoft.com/office/drawing/2014/main" id="{9795CD35-C227-19B6-9077-8732490FE6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55" b="89796" l="9485" r="89973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371600" y="2019300"/>
            <a:ext cx="5455885" cy="6602805"/>
          </a:xfrm>
          <a:prstGeom prst="rect">
            <a:avLst/>
          </a:prstGeom>
        </p:spPr>
      </p:pic>
      <p:sp>
        <p:nvSpPr>
          <p:cNvPr id="34" name="TextBox 33">
            <a:extLst>
              <a:ext uri="{FF2B5EF4-FFF2-40B4-BE49-F238E27FC236}">
                <a16:creationId xmlns:a16="http://schemas.microsoft.com/office/drawing/2014/main" id="{237A465D-14AC-603B-95E6-4D6BC116EA75}"/>
              </a:ext>
            </a:extLst>
          </p:cNvPr>
          <p:cNvSpPr txBox="1"/>
          <p:nvPr/>
        </p:nvSpPr>
        <p:spPr>
          <a:xfrm>
            <a:off x="8202855" y="2565985"/>
            <a:ext cx="9894058" cy="61863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뮤지컬 배우는 </a:t>
            </a:r>
            <a:endParaRPr lang="en-US" altLang="ko-KR" sz="4400" b="1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연기와 노래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춤을 모두 소화하며 </a:t>
            </a:r>
            <a:endParaRPr lang="en-US" altLang="ko-KR" sz="4400" b="1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무대에서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활발히 움직인다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  <a:p>
            <a:pPr>
              <a:lnSpc>
                <a:spcPct val="150000"/>
              </a:lnSpc>
            </a:pP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뮤지컬 배우가 되려면 </a:t>
            </a:r>
            <a:endParaRPr lang="en-US" altLang="ko-KR" sz="4400" b="1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아름답게 노래하고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능숙하게 춤추며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endParaRPr lang="en-US" altLang="ko-KR" sz="4400" b="1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>
              <a:lnSpc>
                <a:spcPct val="150000"/>
              </a:lnSpc>
            </a:pPr>
            <a:r>
              <a:rPr lang="ko-KR" altLang="en-US" sz="4400" b="1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인상적으로 </a:t>
            </a:r>
            <a:r>
              <a:rPr lang="ko-KR" altLang="en-US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연기할 수 있어야 한다</a:t>
            </a:r>
            <a:r>
              <a:rPr lang="en-US" altLang="ko-KR" sz="4400" b="1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grpSp>
        <p:nvGrpSpPr>
          <p:cNvPr id="7" name="그룹 6">
            <a:extLst>
              <a:ext uri="{FF2B5EF4-FFF2-40B4-BE49-F238E27FC236}">
                <a16:creationId xmlns:a16="http://schemas.microsoft.com/office/drawing/2014/main" id="{22101DB6-10F7-2F78-1557-CB595E066FC5}"/>
              </a:ext>
            </a:extLst>
          </p:cNvPr>
          <p:cNvGrpSpPr/>
          <p:nvPr/>
        </p:nvGrpSpPr>
        <p:grpSpPr>
          <a:xfrm>
            <a:off x="2313114" y="8173149"/>
            <a:ext cx="3572856" cy="854269"/>
            <a:chOff x="-852421" y="-2498048"/>
            <a:chExt cx="3572856" cy="854269"/>
          </a:xfrm>
        </p:grpSpPr>
        <p:sp>
          <p:nvSpPr>
            <p:cNvPr id="6" name="순서도: 수행의 시작/종료 5">
              <a:extLst>
                <a:ext uri="{FF2B5EF4-FFF2-40B4-BE49-F238E27FC236}">
                  <a16:creationId xmlns:a16="http://schemas.microsoft.com/office/drawing/2014/main" id="{ED63B702-B586-4282-230E-B5E20CCECC15}"/>
                </a:ext>
              </a:extLst>
            </p:cNvPr>
            <p:cNvSpPr/>
            <p:nvPr/>
          </p:nvSpPr>
          <p:spPr>
            <a:xfrm>
              <a:off x="-715003" y="-2498048"/>
              <a:ext cx="3298020" cy="854269"/>
            </a:xfrm>
            <a:prstGeom prst="flowChartTerminator">
              <a:avLst/>
            </a:prstGeom>
            <a:gradFill flip="none" rotWithShape="1">
              <a:gsLst>
                <a:gs pos="0">
                  <a:srgbClr val="B57CE3">
                    <a:shade val="30000"/>
                    <a:satMod val="115000"/>
                  </a:srgbClr>
                </a:gs>
                <a:gs pos="50000">
                  <a:srgbClr val="B57CE3">
                    <a:shade val="67500"/>
                    <a:satMod val="115000"/>
                  </a:srgbClr>
                </a:gs>
                <a:gs pos="100000">
                  <a:srgbClr val="B57CE3">
                    <a:shade val="100000"/>
                    <a:satMod val="115000"/>
                  </a:srgbClr>
                </a:gs>
              </a:gsLst>
              <a:path path="circle">
                <a:fillToRect t="100000" r="100000"/>
              </a:path>
              <a:tileRect l="-100000" b="-100000"/>
            </a:gradFill>
            <a:ln>
              <a:noFill/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ko-KR" altLang="en-US" sz="1400" dirty="0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00887C63-5643-A18A-5288-FC0B4809C7E8}"/>
                </a:ext>
              </a:extLst>
            </p:cNvPr>
            <p:cNvSpPr txBox="1"/>
            <p:nvPr/>
          </p:nvSpPr>
          <p:spPr>
            <a:xfrm>
              <a:off x="-852421" y="-2434763"/>
              <a:ext cx="3572856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40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 배우</a:t>
              </a:r>
              <a:endParaRPr lang="en-US" altLang="ko-KR" sz="4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671400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C083A2-62D1-54CF-44BF-96262832DC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D2638DE9-1B1D-45A0-BA2B-545A0996279B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7E8D7461-5993-A9EC-EF0C-6A7CB989BD4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A64C29D0-5ABC-63E0-2124-0AAD36B4982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418F61BE-18BF-EAFC-1C93-763C95A16C1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grpSp>
        <p:nvGrpSpPr>
          <p:cNvPr id="11" name="그룹 10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02.</a:t>
              </a: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뮤지컬의 </a:t>
              </a:r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grpSp>
        <p:nvGrpSpPr>
          <p:cNvPr id="32" name="그룹 31">
            <a:extLst>
              <a:ext uri="{FF2B5EF4-FFF2-40B4-BE49-F238E27FC236}">
                <a16:creationId xmlns:a16="http://schemas.microsoft.com/office/drawing/2014/main" id="{71D3D076-50C1-21AA-536B-A190C09A7566}"/>
              </a:ext>
            </a:extLst>
          </p:cNvPr>
          <p:cNvGrpSpPr/>
          <p:nvPr/>
        </p:nvGrpSpPr>
        <p:grpSpPr>
          <a:xfrm>
            <a:off x="1097096" y="2968538"/>
            <a:ext cx="4981574" cy="5670551"/>
            <a:chOff x="731550" y="2216149"/>
            <a:chExt cx="6911721" cy="5670551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A0F356D2-8A65-459F-BA33-720D6086EA8A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5670551"/>
              <a:chOff x="762000" y="2216149"/>
              <a:chExt cx="8077200" cy="5670551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27856E97-E1D5-1F05-DD0C-69076772E4C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5657851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176F4686-4F2D-B52E-3B65-D8340DCC5CB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69478499-DB7B-A4AB-30CF-0597514BC920}"/>
                </a:ext>
              </a:extLst>
            </p:cNvPr>
            <p:cNvSpPr txBox="1"/>
            <p:nvPr/>
          </p:nvSpPr>
          <p:spPr>
            <a:xfrm>
              <a:off x="1676401" y="2400300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창작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E93E1EF0-028D-C5B9-9AF4-AA7DD8CBA334}"/>
                </a:ext>
              </a:extLst>
            </p:cNvPr>
            <p:cNvSpPr txBox="1"/>
            <p:nvPr/>
          </p:nvSpPr>
          <p:spPr>
            <a:xfrm>
              <a:off x="731550" y="4752034"/>
              <a:ext cx="6911721" cy="249299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국내 제작진이 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직접 연출하고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한국에서 창작한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주요 작품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: 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명성 황후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영웅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빨래</a:t>
              </a:r>
              <a:endPara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98B1E2-5C0E-0081-C2F6-4838DB06C308}"/>
              </a:ext>
            </a:extLst>
          </p:cNvPr>
          <p:cNvSpPr txBox="1"/>
          <p:nvPr/>
        </p:nvSpPr>
        <p:spPr>
          <a:xfrm>
            <a:off x="8734372" y="4377533"/>
            <a:ext cx="691014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김희갑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명성왕후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고종의 비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고종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조선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제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26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대왕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대원군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고종의 아버지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미우라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명성 왕후를 시해한 일본 공사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홍계훈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장군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</a:t>
            </a:r>
            <a:endParaRPr lang="ko-KR" altLang="en-US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7BC3B1A1-8F88-0261-C68F-B16D166C7E4B}"/>
              </a:ext>
            </a:extLst>
          </p:cNvPr>
          <p:cNvSpPr txBox="1"/>
          <p:nvPr/>
        </p:nvSpPr>
        <p:spPr>
          <a:xfrm>
            <a:off x="6477000" y="7623426"/>
            <a:ext cx="113538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정국이 어수선하던 조선의 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1886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년 봄에 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16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세의 나이로 고종과 결혼하여 국사에 큰 역할을 하다가 </a:t>
            </a:r>
            <a:endParaRPr lang="en-US" altLang="ko-KR" sz="2000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일본인에게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정책적으로 시해당하는 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명성 왕후의 생애를 소재로 한 뮤지컬이다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803414" y="2516178"/>
            <a:ext cx="4700972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뮤지컬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명성 황후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957468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44256F-0ABB-2815-F98D-54B400DA15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91037D6F-7DC4-9D1C-C8A0-EFA0082920E0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6E700F72-2D9C-E02F-A5C8-A9FFB4D2D7C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6956A062-233C-601A-63C2-D0E01988F4E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25D3395-FD40-6EF7-C6BB-BD8928342C2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88089" y="2279650"/>
            <a:ext cx="8058150" cy="7956550"/>
          </a:xfrm>
          <a:prstGeom prst="rect">
            <a:avLst/>
          </a:prstGeom>
        </p:spPr>
      </p:pic>
      <p:grpSp>
        <p:nvGrpSpPr>
          <p:cNvPr id="34" name="그룹 33">
            <a:extLst>
              <a:ext uri="{FF2B5EF4-FFF2-40B4-BE49-F238E27FC236}">
                <a16:creationId xmlns:a16="http://schemas.microsoft.com/office/drawing/2014/main" id="{CFA8D7E6-7A13-2A84-B408-0E2819BD33B3}"/>
              </a:ext>
            </a:extLst>
          </p:cNvPr>
          <p:cNvGrpSpPr/>
          <p:nvPr/>
        </p:nvGrpSpPr>
        <p:grpSpPr>
          <a:xfrm>
            <a:off x="1191732" y="2324100"/>
            <a:ext cx="4967728" cy="7099300"/>
            <a:chOff x="12424990" y="2095500"/>
            <a:chExt cx="4967728" cy="7099300"/>
          </a:xfrm>
        </p:grpSpPr>
        <p:grpSp>
          <p:nvGrpSpPr>
            <p:cNvPr id="21" name="그룹 20">
              <a:extLst>
                <a:ext uri="{FF2B5EF4-FFF2-40B4-BE49-F238E27FC236}">
                  <a16:creationId xmlns:a16="http://schemas.microsoft.com/office/drawing/2014/main" id="{9EC4CE57-BF09-413A-4DB8-46226C7F67C8}"/>
                </a:ext>
              </a:extLst>
            </p:cNvPr>
            <p:cNvGrpSpPr/>
            <p:nvPr/>
          </p:nvGrpSpPr>
          <p:grpSpPr>
            <a:xfrm>
              <a:off x="12424990" y="2095500"/>
              <a:ext cx="4937680" cy="7099300"/>
              <a:chOff x="762000" y="2216149"/>
              <a:chExt cx="6850820" cy="7099300"/>
            </a:xfrm>
          </p:grpSpPr>
          <p:grpSp>
            <p:nvGrpSpPr>
              <p:cNvPr id="22" name="그룹 21">
                <a:extLst>
                  <a:ext uri="{FF2B5EF4-FFF2-40B4-BE49-F238E27FC236}">
                    <a16:creationId xmlns:a16="http://schemas.microsoft.com/office/drawing/2014/main" id="{772CE63C-6ECE-8B01-2B7C-38A6FA0EDB73}"/>
                  </a:ext>
                </a:extLst>
              </p:cNvPr>
              <p:cNvGrpSpPr/>
              <p:nvPr/>
            </p:nvGrpSpPr>
            <p:grpSpPr>
              <a:xfrm>
                <a:off x="762000" y="2216149"/>
                <a:ext cx="6850820" cy="7099300"/>
                <a:chOff x="762000" y="2216149"/>
                <a:chExt cx="8077200" cy="7099300"/>
              </a:xfrm>
            </p:grpSpPr>
            <p:pic>
              <p:nvPicPr>
                <p:cNvPr id="25" name="Picture 4">
                  <a:extLst>
                    <a:ext uri="{FF2B5EF4-FFF2-40B4-BE49-F238E27FC236}">
                      <a16:creationId xmlns:a16="http://schemas.microsoft.com/office/drawing/2014/main" id="{141048FA-3A4B-3742-F668-86838487BA0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2000" y="2228849"/>
                  <a:ext cx="8077200" cy="7086600"/>
                </a:xfrm>
                <a:prstGeom prst="rect">
                  <a:avLst/>
                </a:prstGeom>
                <a:effectLst>
                  <a:outerShdw blurRad="2465881" dist="102706" dir="10200000">
                    <a:srgbClr val="3C2543">
                      <a:alpha val="90000"/>
                    </a:srgbClr>
                  </a:outerShdw>
                </a:effectLst>
              </p:spPr>
            </p:pic>
            <p:pic>
              <p:nvPicPr>
                <p:cNvPr id="27" name="Picture 5">
                  <a:extLst>
                    <a:ext uri="{FF2B5EF4-FFF2-40B4-BE49-F238E27FC236}">
                      <a16:creationId xmlns:a16="http://schemas.microsoft.com/office/drawing/2014/main" id="{E3C7F869-2F4B-CC2C-9E5D-C30E63E7CFE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2216149"/>
                  <a:ext cx="8077200" cy="2083200"/>
                </a:xfrm>
                <a:prstGeom prst="rect">
                  <a:avLst/>
                </a:prstGeom>
              </p:spPr>
            </p:pic>
          </p:grpSp>
          <p:sp>
            <p:nvSpPr>
              <p:cNvPr id="23" name="TextBox 22">
                <a:extLst>
                  <a:ext uri="{FF2B5EF4-FFF2-40B4-BE49-F238E27FC236}">
                    <a16:creationId xmlns:a16="http://schemas.microsoft.com/office/drawing/2014/main" id="{69ED09B4-E938-E571-944D-58D26B48F1CE}"/>
                  </a:ext>
                </a:extLst>
              </p:cNvPr>
              <p:cNvSpPr txBox="1"/>
              <p:nvPr/>
            </p:nvSpPr>
            <p:spPr>
              <a:xfrm>
                <a:off x="1676401" y="2400300"/>
                <a:ext cx="5105400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라이선스</a:t>
                </a:r>
                <a:endParaRPr lang="en-US" altLang="ko-KR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/>
                <a:r>
                  <a:rPr lang="ko-KR" altLang="en-US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</a:t>
                </a:r>
              </a:p>
            </p:txBody>
          </p:sp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id="{9163B138-D90D-B3BE-C427-928924788C1D}"/>
                  </a:ext>
                </a:extLst>
              </p:cNvPr>
              <p:cNvSpPr txBox="1"/>
              <p:nvPr/>
            </p:nvSpPr>
            <p:spPr>
              <a:xfrm>
                <a:off x="850532" y="4836196"/>
                <a:ext cx="6660627" cy="2677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외국에서 제작된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 </a:t>
                </a: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작품을 들여와 </a:t>
                </a:r>
                <a:endParaRPr lang="en-US" altLang="ko-KR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로열티를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 </a:t>
                </a: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지불하고 </a:t>
                </a:r>
                <a:endParaRPr lang="en-US" altLang="ko-KR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공연하는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 </a:t>
                </a: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</p:txBody>
          </p:sp>
        </p:grp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311AE0A-4142-8DB8-2641-D3995FB7AD66}"/>
                </a:ext>
              </a:extLst>
            </p:cNvPr>
            <p:cNvSpPr txBox="1"/>
            <p:nvPr/>
          </p:nvSpPr>
          <p:spPr>
            <a:xfrm>
              <a:off x="12455038" y="7337319"/>
              <a:ext cx="4937680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주요 작품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: 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레베카</a:t>
              </a:r>
              <a:r>
                <a:rPr lang="en-US" altLang="ko-KR" sz="20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지킬 앤 하이드</a:t>
              </a:r>
              <a:r>
                <a:rPr lang="en-US" altLang="ko-KR" sz="20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0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</a:p>
          </p:txBody>
        </p:sp>
      </p:grpSp>
      <p:grpSp>
        <p:nvGrpSpPr>
          <p:cNvPr id="43" name="그룹 42">
            <a:extLst>
              <a:ext uri="{FF2B5EF4-FFF2-40B4-BE49-F238E27FC236}">
                <a16:creationId xmlns:a16="http://schemas.microsoft.com/office/drawing/2014/main" id="{2DBE451E-2F4D-D02B-2C71-02D4FBB67437}"/>
              </a:ext>
            </a:extLst>
          </p:cNvPr>
          <p:cNvGrpSpPr/>
          <p:nvPr/>
        </p:nvGrpSpPr>
        <p:grpSpPr>
          <a:xfrm>
            <a:off x="6625403" y="2339262"/>
            <a:ext cx="4995458" cy="7099300"/>
            <a:chOff x="12424990" y="2095500"/>
            <a:chExt cx="4995458" cy="7099300"/>
          </a:xfrm>
        </p:grpSpPr>
        <p:grpSp>
          <p:nvGrpSpPr>
            <p:cNvPr id="44" name="그룹 43">
              <a:extLst>
                <a:ext uri="{FF2B5EF4-FFF2-40B4-BE49-F238E27FC236}">
                  <a16:creationId xmlns:a16="http://schemas.microsoft.com/office/drawing/2014/main" id="{D05967CB-52CA-AA29-2A30-9D1A213F41FE}"/>
                </a:ext>
              </a:extLst>
            </p:cNvPr>
            <p:cNvGrpSpPr/>
            <p:nvPr/>
          </p:nvGrpSpPr>
          <p:grpSpPr>
            <a:xfrm>
              <a:off x="12424990" y="2095500"/>
              <a:ext cx="4937680" cy="7099300"/>
              <a:chOff x="762000" y="2216149"/>
              <a:chExt cx="6850820" cy="7099300"/>
            </a:xfrm>
          </p:grpSpPr>
          <p:grpSp>
            <p:nvGrpSpPr>
              <p:cNvPr id="46" name="그룹 45">
                <a:extLst>
                  <a:ext uri="{FF2B5EF4-FFF2-40B4-BE49-F238E27FC236}">
                    <a16:creationId xmlns:a16="http://schemas.microsoft.com/office/drawing/2014/main" id="{3DE80AD8-2F28-166E-588C-EF6A3AE32DD8}"/>
                  </a:ext>
                </a:extLst>
              </p:cNvPr>
              <p:cNvGrpSpPr/>
              <p:nvPr/>
            </p:nvGrpSpPr>
            <p:grpSpPr>
              <a:xfrm>
                <a:off x="762000" y="2216149"/>
                <a:ext cx="6850820" cy="7099300"/>
                <a:chOff x="762000" y="2216149"/>
                <a:chExt cx="8077200" cy="7099300"/>
              </a:xfrm>
            </p:grpSpPr>
            <p:pic>
              <p:nvPicPr>
                <p:cNvPr id="49" name="Picture 4">
                  <a:extLst>
                    <a:ext uri="{FF2B5EF4-FFF2-40B4-BE49-F238E27FC236}">
                      <a16:creationId xmlns:a16="http://schemas.microsoft.com/office/drawing/2014/main" id="{76129AA3-E040-E3E1-14BB-93230CF97307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2000" y="2228849"/>
                  <a:ext cx="8077200" cy="7086600"/>
                </a:xfrm>
                <a:prstGeom prst="rect">
                  <a:avLst/>
                </a:prstGeom>
                <a:effectLst>
                  <a:outerShdw blurRad="2465881" dist="102706" dir="10200000">
                    <a:srgbClr val="3C2543">
                      <a:alpha val="90000"/>
                    </a:srgbClr>
                  </a:outerShdw>
                </a:effectLst>
              </p:spPr>
            </p:pic>
            <p:pic>
              <p:nvPicPr>
                <p:cNvPr id="50" name="Picture 5">
                  <a:extLst>
                    <a:ext uri="{FF2B5EF4-FFF2-40B4-BE49-F238E27FC236}">
                      <a16:creationId xmlns:a16="http://schemas.microsoft.com/office/drawing/2014/main" id="{DB541C5A-57E1-40B9-1605-D232FC56FF2F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2216149"/>
                  <a:ext cx="8077200" cy="2083200"/>
                </a:xfrm>
                <a:prstGeom prst="rect">
                  <a:avLst/>
                </a:prstGeom>
              </p:spPr>
            </p:pic>
          </p:grpSp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FB5DFF8-9338-4C36-6364-175C01C76263}"/>
                  </a:ext>
                </a:extLst>
              </p:cNvPr>
              <p:cNvSpPr txBox="1"/>
              <p:nvPr/>
            </p:nvSpPr>
            <p:spPr>
              <a:xfrm>
                <a:off x="1036395" y="2400300"/>
                <a:ext cx="6061229" cy="17543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400" dirty="0" err="1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액터</a:t>
                </a:r>
                <a:r>
                  <a:rPr lang="en-US" altLang="ko-KR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-</a:t>
                </a:r>
                <a:r>
                  <a:rPr lang="ko-KR" altLang="en-US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뮤지션</a:t>
                </a:r>
                <a:endParaRPr lang="en-US" altLang="ko-KR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/>
                <a:r>
                  <a:rPr lang="ko-KR" altLang="en-US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</a:t>
                </a:r>
              </a:p>
            </p:txBody>
          </p:sp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58910B31-1033-3E47-051F-855228B6DB53}"/>
                  </a:ext>
                </a:extLst>
              </p:cNvPr>
              <p:cNvSpPr txBox="1"/>
              <p:nvPr/>
            </p:nvSpPr>
            <p:spPr>
              <a:xfrm>
                <a:off x="930210" y="4821034"/>
                <a:ext cx="6660627" cy="203132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배우가 무대에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연기와 </a:t>
                </a: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노래 뿐</a:t>
                </a:r>
                <a:r>
                  <a:rPr lang="en-US" altLang="ko-KR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 </a:t>
                </a: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아니라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연주까지 </a:t>
                </a:r>
                <a:r>
                  <a:rPr lang="ko-KR" altLang="en-US" sz="2800" dirty="0" err="1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직접하는</a:t>
                </a:r>
                <a:r>
                  <a:rPr lang="ko-KR" altLang="en-US" sz="2800" dirty="0" smtClean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 </a:t>
                </a: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</p:txBody>
          </p:sp>
        </p:grpSp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B2243632-79C0-D0CA-E41B-E1192426D40D}"/>
                </a:ext>
              </a:extLst>
            </p:cNvPr>
            <p:cNvSpPr txBox="1"/>
            <p:nvPr/>
          </p:nvSpPr>
          <p:spPr>
            <a:xfrm>
              <a:off x="12482768" y="6652137"/>
              <a:ext cx="4937680" cy="5037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</a:t>
              </a:r>
              <a:r>
                <a:rPr lang="ko-KR" altLang="en-US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주요 작품</a:t>
              </a:r>
              <a:r>
                <a:rPr lang="en-US" altLang="ko-KR" sz="20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: </a:t>
              </a:r>
              <a:r>
                <a:rPr lang="ko-KR" altLang="en-US" sz="2000" dirty="0" err="1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헤드윅</a:t>
              </a:r>
              <a:r>
                <a:rPr lang="en-US" altLang="ko-KR" sz="20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 </a:t>
              </a:r>
              <a:r>
                <a:rPr lang="ko-KR" altLang="en-US" sz="20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고래고래</a:t>
              </a:r>
            </a:p>
          </p:txBody>
        </p:sp>
      </p:grpSp>
      <p:grpSp>
        <p:nvGrpSpPr>
          <p:cNvPr id="51" name="그룹 50">
            <a:extLst>
              <a:ext uri="{FF2B5EF4-FFF2-40B4-BE49-F238E27FC236}">
                <a16:creationId xmlns:a16="http://schemas.microsoft.com/office/drawing/2014/main" id="{C140D1F6-2E50-9944-B559-4BD118C663F7}"/>
              </a:ext>
            </a:extLst>
          </p:cNvPr>
          <p:cNvGrpSpPr/>
          <p:nvPr/>
        </p:nvGrpSpPr>
        <p:grpSpPr>
          <a:xfrm>
            <a:off x="11999623" y="2336800"/>
            <a:ext cx="5090081" cy="7086600"/>
            <a:chOff x="12348788" y="2095500"/>
            <a:chExt cx="5090081" cy="5106407"/>
          </a:xfrm>
        </p:grpSpPr>
        <p:grpSp>
          <p:nvGrpSpPr>
            <p:cNvPr id="52" name="그룹 51">
              <a:extLst>
                <a:ext uri="{FF2B5EF4-FFF2-40B4-BE49-F238E27FC236}">
                  <a16:creationId xmlns:a16="http://schemas.microsoft.com/office/drawing/2014/main" id="{37DB7EC9-FFB0-55E9-A370-3099AA14EA36}"/>
                </a:ext>
              </a:extLst>
            </p:cNvPr>
            <p:cNvGrpSpPr/>
            <p:nvPr/>
          </p:nvGrpSpPr>
          <p:grpSpPr>
            <a:xfrm>
              <a:off x="12424990" y="2095500"/>
              <a:ext cx="4937680" cy="5106407"/>
              <a:chOff x="762000" y="2216149"/>
              <a:chExt cx="6850820" cy="5106407"/>
            </a:xfrm>
          </p:grpSpPr>
          <p:grpSp>
            <p:nvGrpSpPr>
              <p:cNvPr id="54" name="그룹 53">
                <a:extLst>
                  <a:ext uri="{FF2B5EF4-FFF2-40B4-BE49-F238E27FC236}">
                    <a16:creationId xmlns:a16="http://schemas.microsoft.com/office/drawing/2014/main" id="{A4E67670-7CAC-15E3-39AD-A77D33B80A14}"/>
                  </a:ext>
                </a:extLst>
              </p:cNvPr>
              <p:cNvGrpSpPr/>
              <p:nvPr/>
            </p:nvGrpSpPr>
            <p:grpSpPr>
              <a:xfrm>
                <a:off x="762000" y="2216149"/>
                <a:ext cx="6850820" cy="5106407"/>
                <a:chOff x="762000" y="2216149"/>
                <a:chExt cx="8077200" cy="5106407"/>
              </a:xfrm>
            </p:grpSpPr>
            <p:pic>
              <p:nvPicPr>
                <p:cNvPr id="57" name="Picture 4">
                  <a:extLst>
                    <a:ext uri="{FF2B5EF4-FFF2-40B4-BE49-F238E27FC236}">
                      <a16:creationId xmlns:a16="http://schemas.microsoft.com/office/drawing/2014/main" id="{39AE91D5-C5A4-272F-2689-001ED79D410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762000" y="2228849"/>
                  <a:ext cx="8077200" cy="5093707"/>
                </a:xfrm>
                <a:prstGeom prst="rect">
                  <a:avLst/>
                </a:prstGeom>
                <a:effectLst>
                  <a:outerShdw blurRad="2465881" dist="102706" dir="10200000">
                    <a:srgbClr val="3C2543">
                      <a:alpha val="90000"/>
                    </a:srgbClr>
                  </a:outerShdw>
                </a:effectLst>
              </p:spPr>
            </p:pic>
            <p:pic>
              <p:nvPicPr>
                <p:cNvPr id="58" name="Picture 5">
                  <a:extLst>
                    <a:ext uri="{FF2B5EF4-FFF2-40B4-BE49-F238E27FC236}">
                      <a16:creationId xmlns:a16="http://schemas.microsoft.com/office/drawing/2014/main" id="{3C0A2B79-8A81-2207-495F-670C625C9E4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762000" y="2216149"/>
                  <a:ext cx="8077200" cy="1491945"/>
                </a:xfrm>
                <a:prstGeom prst="rect">
                  <a:avLst/>
                </a:prstGeom>
              </p:spPr>
            </p:pic>
          </p:grpSp>
          <p:sp>
            <p:nvSpPr>
              <p:cNvPr id="55" name="TextBox 54">
                <a:extLst>
                  <a:ext uri="{FF2B5EF4-FFF2-40B4-BE49-F238E27FC236}">
                    <a16:creationId xmlns:a16="http://schemas.microsoft.com/office/drawing/2014/main" id="{B933ABC5-DC7B-5591-3BB4-73619FB370D6}"/>
                  </a:ext>
                </a:extLst>
              </p:cNvPr>
              <p:cNvSpPr txBox="1"/>
              <p:nvPr/>
            </p:nvSpPr>
            <p:spPr>
              <a:xfrm>
                <a:off x="1741489" y="2325486"/>
                <a:ext cx="4891834" cy="12641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ko-KR" altLang="en-US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댄스</a:t>
                </a:r>
                <a:endParaRPr lang="en-US" altLang="ko-KR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/>
                <a:r>
                  <a:rPr lang="ko-KR" altLang="en-US" sz="5400" dirty="0"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</a:t>
                </a:r>
              </a:p>
            </p:txBody>
          </p:sp>
          <p:sp>
            <p:nvSpPr>
              <p:cNvPr id="56" name="TextBox 55">
                <a:extLst>
                  <a:ext uri="{FF2B5EF4-FFF2-40B4-BE49-F238E27FC236}">
                    <a16:creationId xmlns:a16="http://schemas.microsoft.com/office/drawing/2014/main" id="{6A50EC79-A678-DB9C-03BD-16C803366430}"/>
                  </a:ext>
                </a:extLst>
              </p:cNvPr>
              <p:cNvSpPr txBox="1"/>
              <p:nvPr/>
            </p:nvSpPr>
            <p:spPr>
              <a:xfrm>
                <a:off x="857094" y="4094931"/>
                <a:ext cx="6660627" cy="19559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춤을 활용해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뮤지컬로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  <a:p>
                <a:pPr algn="ctr">
                  <a:lnSpc>
                    <a:spcPct val="150000"/>
                  </a:lnSpc>
                </a:pPr>
                <a:r>
                  <a:rPr lang="ko-KR" altLang="en-US" sz="2800" dirty="0">
                    <a:solidFill>
                      <a:schemeClr val="bg1"/>
                    </a:solidFill>
                    <a:latin typeface="경기천년제목 Light" panose="02020403020101020101" pitchFamily="18" charset="-127"/>
                    <a:ea typeface="경기천년제목 Light" panose="02020403020101020101" pitchFamily="18" charset="-127"/>
                  </a:rPr>
                  <a:t>완성한 작품</a:t>
                </a:r>
                <a:endPara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endParaRPr>
              </a:p>
            </p:txBody>
          </p:sp>
        </p:grpSp>
        <p:sp>
          <p:nvSpPr>
            <p:cNvPr id="53" name="TextBox 52">
              <a:extLst>
                <a:ext uri="{FF2B5EF4-FFF2-40B4-BE49-F238E27FC236}">
                  <a16:creationId xmlns:a16="http://schemas.microsoft.com/office/drawing/2014/main" id="{868AFE63-78A3-E32C-C0A9-1425DE3658EB}"/>
                </a:ext>
              </a:extLst>
            </p:cNvPr>
            <p:cNvSpPr txBox="1"/>
            <p:nvPr/>
          </p:nvSpPr>
          <p:spPr>
            <a:xfrm>
              <a:off x="12348788" y="5409000"/>
              <a:ext cx="5090081" cy="63039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ko-KR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*</a:t>
              </a:r>
              <a:r>
                <a:rPr lang="ko-KR" altLang="en-US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주요 작품</a:t>
              </a:r>
              <a:r>
                <a:rPr lang="en-US" altLang="ko-KR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: </a:t>
              </a:r>
              <a:r>
                <a:rPr lang="ko-KR" altLang="en-US" dirty="0" err="1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비보이를</a:t>
              </a:r>
              <a:r>
                <a:rPr lang="ko-KR" altLang="en-US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사랑한 발레리나</a:t>
              </a:r>
              <a:r>
                <a:rPr lang="en-US" altLang="ko-KR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,</a:t>
              </a:r>
            </a:p>
            <a:p>
              <a:pPr algn="ctr">
                <a:lnSpc>
                  <a:spcPct val="150000"/>
                </a:lnSpc>
              </a:pPr>
              <a:r>
                <a:rPr lang="ko-KR" altLang="en-US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사랑하면 춤을 춰라</a:t>
              </a:r>
            </a:p>
          </p:txBody>
        </p:sp>
      </p:grpSp>
      <p:grpSp>
        <p:nvGrpSpPr>
          <p:cNvPr id="33" name="그룹 32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02.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뮤지컬의 </a:t>
              </a:r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3096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33EF33-AF88-535C-8DD2-B4474CEFE5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A321D47A-B65B-5CB0-8315-FAE65102557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F00EC7E3-14AA-19D5-D9F6-D3E818F131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504C2A1D-2C40-4868-8E51-6D6DCDECDC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F41123A-EFC1-7DE7-1C5A-7F0BC005FD57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D1EA3756-DC3E-A717-9B03-5D50AD8EBF78}"/>
              </a:ext>
            </a:extLst>
          </p:cNvPr>
          <p:cNvGrpSpPr/>
          <p:nvPr/>
        </p:nvGrpSpPr>
        <p:grpSpPr>
          <a:xfrm>
            <a:off x="1204201" y="2335501"/>
            <a:ext cx="4937680" cy="7099300"/>
            <a:chOff x="762000" y="2216149"/>
            <a:chExt cx="6850820" cy="709930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24EC48F6-719E-E7E7-1DFB-13AAE06D7F3F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C2714BBD-D9D5-7C6E-4745-76AEE834FD9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6E753B40-DCF9-8D29-5848-809AB16E2B6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1D2AD172-D434-4A53-6AEE-060445376E35}"/>
                </a:ext>
              </a:extLst>
            </p:cNvPr>
            <p:cNvSpPr txBox="1"/>
            <p:nvPr/>
          </p:nvSpPr>
          <p:spPr>
            <a:xfrm>
              <a:off x="867723" y="2400300"/>
              <a:ext cx="6745097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오리지널 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내한 뮤지컬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E592B9B-19CF-8602-38CE-5960BD5E72E1}"/>
                </a:ext>
              </a:extLst>
            </p:cNvPr>
            <p:cNvSpPr txBox="1"/>
            <p:nvPr/>
          </p:nvSpPr>
          <p:spPr>
            <a:xfrm>
              <a:off x="962819" y="4866204"/>
              <a:ext cx="6554903" cy="332398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뮤지컬의 라이선스를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가지고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있는 나라의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오리지널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배우 또는 극단이 한국을 방문하여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원어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그대로 진행하는 공연</a:t>
              </a:r>
            </a:p>
          </p:txBody>
        </p:sp>
      </p:grpSp>
      <p:sp>
        <p:nvSpPr>
          <p:cNvPr id="33" name="TextBox 32">
            <a:extLst>
              <a:ext uri="{FF2B5EF4-FFF2-40B4-BE49-F238E27FC236}">
                <a16:creationId xmlns:a16="http://schemas.microsoft.com/office/drawing/2014/main" id="{C1054DE6-E6BC-307F-5BE2-2FEE46F88E5C}"/>
              </a:ext>
            </a:extLst>
          </p:cNvPr>
          <p:cNvSpPr txBox="1"/>
          <p:nvPr/>
        </p:nvSpPr>
        <p:spPr>
          <a:xfrm>
            <a:off x="7316949" y="5014338"/>
            <a:ext cx="9283384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파리 오페라 하우스를 배경으로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흰 마스크로 흉측한 얼굴을 가린 오페라의 유령이 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프리마돈나 크리스틴을 짝사랑하며 벌어지는 이야기이다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7778FC9-81A5-61E4-FFCB-368DC2A366AD}"/>
              </a:ext>
            </a:extLst>
          </p:cNvPr>
          <p:cNvSpPr txBox="1"/>
          <p:nvPr/>
        </p:nvSpPr>
        <p:spPr>
          <a:xfrm>
            <a:off x="1873306" y="8181644"/>
            <a:ext cx="359815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주요 작품</a:t>
            </a:r>
            <a:r>
              <a:rPr lang="en-US" altLang="ko-KR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캣츠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오페라의 유령</a:t>
            </a:r>
          </a:p>
        </p:txBody>
      </p:sp>
      <p:grpSp>
        <p:nvGrpSpPr>
          <p:cNvPr id="18" name="그룹 17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02.</a:t>
              </a:r>
            </a:p>
          </p:txBody>
        </p: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뮤지컬의 </a:t>
              </a:r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34" name="TextBox 33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160752" y="1899773"/>
            <a:ext cx="55889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뮤지컬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오페라의 유령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1629526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5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6783773-1587-B87B-A42C-7F1BD351CDB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0A8F5AFA-DC3D-1DD9-28B0-2ACD02BAF6B8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842F891F-693F-E2E5-5B19-537C67B1FC1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181D7528-60ED-4536-0C57-426C89F19CD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779D0B34-885B-888F-C8FE-C7E87ED37D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50800" y="2279650"/>
            <a:ext cx="8058150" cy="7956550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DEAFFA36-A211-CC0C-7287-BA7F958ACC57}"/>
              </a:ext>
            </a:extLst>
          </p:cNvPr>
          <p:cNvGrpSpPr/>
          <p:nvPr/>
        </p:nvGrpSpPr>
        <p:grpSpPr>
          <a:xfrm>
            <a:off x="1193638" y="2335501"/>
            <a:ext cx="4937680" cy="7099300"/>
            <a:chOff x="762000" y="2216149"/>
            <a:chExt cx="6850820" cy="709930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9EB60238-14B1-2329-835A-64E9E7824221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A8618A5E-7FE0-9851-BB8E-2D4BF2033F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28BFA17F-E1A7-E4BE-514D-2009F84A66C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30D7FAE7-4851-1FCE-0F12-61AE807AA56E}"/>
                </a:ext>
              </a:extLst>
            </p:cNvPr>
            <p:cNvSpPr txBox="1"/>
            <p:nvPr/>
          </p:nvSpPr>
          <p:spPr>
            <a:xfrm>
              <a:off x="1676401" y="2400300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주크박스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5D3062A9-A880-C968-3E3B-AB06A96C5395}"/>
                </a:ext>
              </a:extLst>
            </p:cNvPr>
            <p:cNvSpPr txBox="1"/>
            <p:nvPr/>
          </p:nvSpPr>
          <p:spPr>
            <a:xfrm>
              <a:off x="951649" y="4834882"/>
              <a:ext cx="6554903" cy="260738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대중음악의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기존 히트곡을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엮어 무대용으로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재가공한 뮤지컬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7459A88C-E6A0-853E-457D-CA75791662CC}"/>
              </a:ext>
            </a:extLst>
          </p:cNvPr>
          <p:cNvSpPr txBox="1"/>
          <p:nvPr/>
        </p:nvSpPr>
        <p:spPr>
          <a:xfrm>
            <a:off x="8698827" y="4207575"/>
            <a:ext cx="691014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앤더슨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울바에우스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도나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주인공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소피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도나의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스카이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소피 약혼자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샘 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아빠 후보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1), 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빌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아빠 후보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2),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해리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아빠 후보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3)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51CD5E08-FC34-4261-3A13-577C7D4B6F56}"/>
              </a:ext>
            </a:extLst>
          </p:cNvPr>
          <p:cNvSpPr txBox="1"/>
          <p:nvPr/>
        </p:nvSpPr>
        <p:spPr>
          <a:xfrm>
            <a:off x="5943600" y="7622669"/>
            <a:ext cx="12259466" cy="14234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결혼식을 앞둔 소피가 엄마의 일기장을 보게 되면서 </a:t>
            </a:r>
            <a:endParaRPr lang="en-US" altLang="ko-KR" sz="2000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아빠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후보들에게 엄마의 이름으로 초대하며 아빠를 찾는 과정을 그린 뮤지컬이다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</a:t>
            </a:r>
            <a:endParaRPr lang="en-US" altLang="ko-KR" sz="2000" dirty="0" smtClean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스웨덴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출신의 혼성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팝그룹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아바의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대표곡으로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만든 영국의 주크박스 뮤지컬이다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25A18D98-DDB8-4602-CA38-158C9BC1E030}"/>
              </a:ext>
            </a:extLst>
          </p:cNvPr>
          <p:cNvSpPr txBox="1"/>
          <p:nvPr/>
        </p:nvSpPr>
        <p:spPr>
          <a:xfrm>
            <a:off x="1967271" y="7527335"/>
            <a:ext cx="345050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</a:t>
            </a:r>
            <a:r>
              <a:rPr lang="ko-KR" altLang="en-US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주요 작품</a:t>
            </a:r>
            <a:r>
              <a:rPr lang="en-US" altLang="ko-KR" sz="20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맘마미아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그날들</a:t>
            </a: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02.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뮤지컬의 </a:t>
              </a:r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35" name="TextBox 34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722847" y="1907946"/>
            <a:ext cx="4700972" cy="1331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뮤지컬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맘마미아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2456231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5" grpId="0"/>
      <p:bldP spid="3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BC176E0-579C-83FD-4891-8714E60D7BD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직사각형 3">
            <a:extLst>
              <a:ext uri="{FF2B5EF4-FFF2-40B4-BE49-F238E27FC236}">
                <a16:creationId xmlns:a16="http://schemas.microsoft.com/office/drawing/2014/main" id="{73539A51-522F-4196-45D7-72ED1318DE79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/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561C3BEA-336F-1860-90F5-332B5DFD8FC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30000"/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pic>
        <p:nvPicPr>
          <p:cNvPr id="7" name="Picture 4">
            <a:extLst>
              <a:ext uri="{FF2B5EF4-FFF2-40B4-BE49-F238E27FC236}">
                <a16:creationId xmlns:a16="http://schemas.microsoft.com/office/drawing/2014/main" id="{72D9E5D5-57CB-C328-7222-429E060062E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0000"/>
          </a:blip>
          <a:srcRect l="38352" t="56339"/>
          <a:stretch/>
        </p:blipFill>
        <p:spPr>
          <a:xfrm rot="5400000">
            <a:off x="12306300" y="908050"/>
            <a:ext cx="6889750" cy="5073650"/>
          </a:xfrm>
          <a:prstGeom prst="rect">
            <a:avLst/>
          </a:prstGeom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666BBFBB-770B-B158-8AA7-E36D69428BA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alphaModFix amt="30000"/>
          </a:blip>
          <a:srcRect l="41304" t="44262"/>
          <a:stretch/>
        </p:blipFill>
        <p:spPr>
          <a:xfrm rot="16200000">
            <a:off x="-46837" y="2904337"/>
            <a:ext cx="7429500" cy="7335826"/>
          </a:xfrm>
          <a:prstGeom prst="rect">
            <a:avLst/>
          </a:prstGeom>
        </p:spPr>
      </p:pic>
      <p:grpSp>
        <p:nvGrpSpPr>
          <p:cNvPr id="32" name="그룹 31">
            <a:extLst>
              <a:ext uri="{FF2B5EF4-FFF2-40B4-BE49-F238E27FC236}">
                <a16:creationId xmlns:a16="http://schemas.microsoft.com/office/drawing/2014/main" id="{8249E909-7602-8D61-2300-609280AA3A9E}"/>
              </a:ext>
            </a:extLst>
          </p:cNvPr>
          <p:cNvGrpSpPr/>
          <p:nvPr/>
        </p:nvGrpSpPr>
        <p:grpSpPr>
          <a:xfrm>
            <a:off x="1175531" y="2333489"/>
            <a:ext cx="4937680" cy="7099300"/>
            <a:chOff x="762000" y="2216149"/>
            <a:chExt cx="6850820" cy="7099300"/>
          </a:xfrm>
        </p:grpSpPr>
        <p:grpSp>
          <p:nvGrpSpPr>
            <p:cNvPr id="19" name="그룹 18">
              <a:extLst>
                <a:ext uri="{FF2B5EF4-FFF2-40B4-BE49-F238E27FC236}">
                  <a16:creationId xmlns:a16="http://schemas.microsoft.com/office/drawing/2014/main" id="{081E36F7-F756-558B-FD1E-0C74395542B0}"/>
                </a:ext>
              </a:extLst>
            </p:cNvPr>
            <p:cNvGrpSpPr/>
            <p:nvPr/>
          </p:nvGrpSpPr>
          <p:grpSpPr>
            <a:xfrm>
              <a:off x="762000" y="2216149"/>
              <a:ext cx="6850820" cy="7099300"/>
              <a:chOff x="762000" y="2216149"/>
              <a:chExt cx="8077200" cy="7099300"/>
            </a:xfrm>
          </p:grpSpPr>
          <p:pic>
            <p:nvPicPr>
              <p:cNvPr id="14" name="Picture 4">
                <a:extLst>
                  <a:ext uri="{FF2B5EF4-FFF2-40B4-BE49-F238E27FC236}">
                    <a16:creationId xmlns:a16="http://schemas.microsoft.com/office/drawing/2014/main" id="{7E2C1D91-B047-471B-2E80-4A8FCA5EC4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762000" y="2228849"/>
                <a:ext cx="8077200" cy="7086600"/>
              </a:xfrm>
              <a:prstGeom prst="rect">
                <a:avLst/>
              </a:prstGeom>
              <a:effectLst>
                <a:outerShdw blurRad="2465881" dist="102706" dir="10200000">
                  <a:srgbClr val="3C2543">
                    <a:alpha val="90000"/>
                  </a:srgbClr>
                </a:outerShdw>
              </a:effectLst>
            </p:spPr>
          </p:pic>
          <p:pic>
            <p:nvPicPr>
              <p:cNvPr id="15" name="Picture 5">
                <a:extLst>
                  <a:ext uri="{FF2B5EF4-FFF2-40B4-BE49-F238E27FC236}">
                    <a16:creationId xmlns:a16="http://schemas.microsoft.com/office/drawing/2014/main" id="{F36FCC51-25ED-29F0-A54B-DE5DD304549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762000" y="2216149"/>
                <a:ext cx="8077200" cy="2083200"/>
              </a:xfrm>
              <a:prstGeom prst="rect">
                <a:avLst/>
              </a:prstGeom>
            </p:spPr>
          </p:pic>
        </p:grp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3AF1A5D-00F5-D930-E36E-5AFB1057B96F}"/>
                </a:ext>
              </a:extLst>
            </p:cNvPr>
            <p:cNvSpPr txBox="1"/>
            <p:nvPr/>
          </p:nvSpPr>
          <p:spPr>
            <a:xfrm>
              <a:off x="1634709" y="2402329"/>
              <a:ext cx="5105400" cy="17543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ko-KR" altLang="en-US" sz="5400" dirty="0" err="1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송스루</a:t>
              </a:r>
              <a:endParaRPr lang="en-US" altLang="ko-KR" sz="5400" dirty="0"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/>
              <a:r>
                <a:rPr lang="ko-KR" altLang="en-US" sz="5400" dirty="0"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80129308-AE0E-8C39-EB1A-0E7FD451675F}"/>
                </a:ext>
              </a:extLst>
            </p:cNvPr>
            <p:cNvSpPr txBox="1"/>
            <p:nvPr/>
          </p:nvSpPr>
          <p:spPr>
            <a:xfrm>
              <a:off x="867723" y="4811060"/>
              <a:ext cx="6554903" cy="20313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모든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대사의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전달이 </a:t>
              </a:r>
              <a:endParaRPr lang="en-US" altLang="ko-KR" sz="28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노래를</a:t>
              </a:r>
              <a:r>
                <a:rPr lang="en-US" altLang="ko-KR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 </a:t>
              </a:r>
              <a:r>
                <a:rPr lang="ko-KR" altLang="en-US" sz="2800" dirty="0" smtClean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통해서 </a:t>
              </a: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이루어지는</a:t>
              </a:r>
              <a:endParaRPr lang="en-US" altLang="ko-KR" sz="28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endParaRPr>
            </a:p>
            <a:p>
              <a:pPr algn="ctr">
                <a:lnSpc>
                  <a:spcPct val="150000"/>
                </a:lnSpc>
              </a:pPr>
              <a:r>
                <a:rPr lang="ko-KR" altLang="en-US" sz="2800" dirty="0">
                  <a:solidFill>
                    <a:schemeClr val="bg1"/>
                  </a:solidFill>
                  <a:latin typeface="경기천년제목 Light" panose="02020403020101020101" pitchFamily="18" charset="-127"/>
                  <a:ea typeface="경기천년제목 Light" panose="02020403020101020101" pitchFamily="18" charset="-127"/>
                </a:rPr>
                <a:t>뮤지컬</a:t>
              </a:r>
            </a:p>
          </p:txBody>
        </p:sp>
      </p:grpSp>
      <p:sp>
        <p:nvSpPr>
          <p:cNvPr id="31" name="TextBox 30">
            <a:extLst>
              <a:ext uri="{FF2B5EF4-FFF2-40B4-BE49-F238E27FC236}">
                <a16:creationId xmlns:a16="http://schemas.microsoft.com/office/drawing/2014/main" id="{A359D83C-86F7-7F34-FEF7-CCEBEA1F0805}"/>
              </a:ext>
            </a:extLst>
          </p:cNvPr>
          <p:cNvSpPr txBox="1"/>
          <p:nvPr/>
        </p:nvSpPr>
        <p:spPr>
          <a:xfrm>
            <a:off x="8399580" y="3715369"/>
            <a:ext cx="691014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* </a:t>
            </a: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작곡가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숀버그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marL="457200" indent="-457200" algn="ctr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ko-KR" altLang="en-US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등장인물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: 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장 </a:t>
            </a:r>
            <a:r>
              <a:rPr lang="ko-KR" altLang="en-US" sz="2400" dirty="0" err="1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발장</a:t>
            </a:r>
            <a:r>
              <a:rPr lang="en-US" altLang="ko-KR" sz="2400" dirty="0" smtClean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주인공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자베르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원칙주의자 경감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팡틴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실직한 노동자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코제트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팡틴의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 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마리우스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코제트의 연인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),</a:t>
            </a:r>
          </a:p>
          <a:p>
            <a:pPr algn="ctr">
              <a:lnSpc>
                <a:spcPct val="150000"/>
              </a:lnSpc>
            </a:pP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에포닌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(</a:t>
            </a:r>
            <a:r>
              <a:rPr lang="ko-KR" altLang="en-US" sz="24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마리우스를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짝사랑</a:t>
            </a:r>
            <a:r>
              <a:rPr lang="en-US" altLang="ko-KR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)</a:t>
            </a:r>
            <a:r>
              <a:rPr lang="ko-KR" altLang="en-US" sz="24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</a:t>
            </a:r>
            <a:endParaRPr lang="en-US" altLang="ko-KR" sz="24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29BEEF2B-CECC-9DEA-E5A5-B6D8634BE3A0}"/>
              </a:ext>
            </a:extLst>
          </p:cNvPr>
          <p:cNvSpPr txBox="1"/>
          <p:nvPr/>
        </p:nvSpPr>
        <p:spPr>
          <a:xfrm>
            <a:off x="5724920" y="7639944"/>
            <a:ext cx="12259466" cy="14271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빵을 훔친 죄로 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19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년 동안 감옥에서 지내다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미리엘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주교를 만나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변화된 장 </a:t>
            </a:r>
            <a:r>
              <a:rPr lang="ko-KR" altLang="en-US" sz="2000" dirty="0" err="1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발장과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 자유와 평등을 추구하는 노동자들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주변 인물들이</a:t>
            </a:r>
            <a:endParaRPr lang="en-US" altLang="ko-KR" sz="2000" dirty="0">
              <a:solidFill>
                <a:schemeClr val="bg1"/>
              </a:solidFill>
              <a:latin typeface="경기천년제목 Light" panose="02020403020101020101" pitchFamily="18" charset="-127"/>
              <a:ea typeface="경기천년제목 Light" panose="02020403020101020101" pitchFamily="18" charset="-127"/>
            </a:endParaRPr>
          </a:p>
          <a:p>
            <a:pPr algn="ctr">
              <a:lnSpc>
                <a:spcPct val="150000"/>
              </a:lnSpc>
            </a:pP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등장하며 선과 악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속죄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, </a:t>
            </a:r>
            <a:r>
              <a:rPr lang="ko-KR" altLang="en-US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희생정신 등을 보여준다</a:t>
            </a:r>
            <a:r>
              <a:rPr lang="en-US" altLang="ko-KR" sz="2000" dirty="0">
                <a:solidFill>
                  <a:schemeClr val="bg1"/>
                </a:solidFill>
                <a:latin typeface="경기천년제목 Light" panose="02020403020101020101" pitchFamily="18" charset="-127"/>
                <a:ea typeface="경기천년제목 Light" panose="02020403020101020101" pitchFamily="18" charset="-127"/>
              </a:rPr>
              <a:t>. 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BD7CD08-4C98-31F9-A30D-4C3E108B6565}"/>
              </a:ext>
            </a:extLst>
          </p:cNvPr>
          <p:cNvSpPr txBox="1"/>
          <p:nvPr/>
        </p:nvSpPr>
        <p:spPr>
          <a:xfrm>
            <a:off x="1929870" y="6959725"/>
            <a:ext cx="3429000" cy="13388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 smtClean="0">
                <a:solidFill>
                  <a:schemeClr val="bg1"/>
                </a:solidFill>
              </a:rPr>
              <a:t>*</a:t>
            </a:r>
            <a:r>
              <a:rPr lang="ko-KR" altLang="en-US" dirty="0" smtClean="0">
                <a:solidFill>
                  <a:schemeClr val="bg1"/>
                </a:solidFill>
              </a:rPr>
              <a:t>주요 작품</a:t>
            </a:r>
            <a:r>
              <a:rPr lang="en-US" altLang="ko-KR" dirty="0" smtClean="0">
                <a:solidFill>
                  <a:schemeClr val="bg1"/>
                </a:solidFill>
              </a:rPr>
              <a:t>: </a:t>
            </a:r>
            <a:r>
              <a:rPr lang="ko-KR" altLang="en-US" dirty="0">
                <a:solidFill>
                  <a:schemeClr val="bg1"/>
                </a:solidFill>
              </a:rPr>
              <a:t>레 </a:t>
            </a:r>
            <a:r>
              <a:rPr lang="ko-KR" altLang="en-US" dirty="0" err="1">
                <a:solidFill>
                  <a:schemeClr val="bg1"/>
                </a:solidFill>
              </a:rPr>
              <a:t>미제라블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r>
              <a:rPr lang="ko-KR" altLang="en-US" dirty="0" err="1">
                <a:solidFill>
                  <a:schemeClr val="bg1"/>
                </a:solidFill>
              </a:rPr>
              <a:t>노트르담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err="1">
                <a:solidFill>
                  <a:schemeClr val="bg1"/>
                </a:solidFill>
              </a:rPr>
              <a:t>드</a:t>
            </a:r>
            <a:r>
              <a:rPr lang="ko-KR" altLang="en-US" dirty="0">
                <a:solidFill>
                  <a:schemeClr val="bg1"/>
                </a:solidFill>
              </a:rPr>
              <a:t> 파리</a:t>
            </a:r>
            <a:r>
              <a:rPr lang="en-US" altLang="ko-KR" dirty="0">
                <a:solidFill>
                  <a:schemeClr val="bg1"/>
                </a:solidFill>
              </a:rPr>
              <a:t>, </a:t>
            </a:r>
            <a:endParaRPr lang="en-US" altLang="ko-KR" dirty="0" smtClean="0">
              <a:solidFill>
                <a:schemeClr val="bg1"/>
              </a:solidFill>
            </a:endParaRPr>
          </a:p>
          <a:p>
            <a:pPr algn="ctr">
              <a:lnSpc>
                <a:spcPct val="150000"/>
              </a:lnSpc>
            </a:pPr>
            <a:r>
              <a:rPr lang="ko-KR" altLang="en-US" dirty="0" err="1" smtClean="0">
                <a:solidFill>
                  <a:schemeClr val="bg1"/>
                </a:solidFill>
              </a:rPr>
              <a:t>지저스</a:t>
            </a:r>
            <a:r>
              <a:rPr lang="ko-KR" altLang="en-US" dirty="0" smtClean="0">
                <a:solidFill>
                  <a:schemeClr val="bg1"/>
                </a:solidFill>
              </a:rPr>
              <a:t> </a:t>
            </a:r>
            <a:r>
              <a:rPr lang="ko-KR" altLang="en-US" dirty="0" err="1">
                <a:solidFill>
                  <a:schemeClr val="bg1"/>
                </a:solidFill>
              </a:rPr>
              <a:t>크라이스트</a:t>
            </a:r>
            <a:r>
              <a:rPr lang="ko-KR" altLang="en-US" dirty="0">
                <a:solidFill>
                  <a:schemeClr val="bg1"/>
                </a:solidFill>
              </a:rPr>
              <a:t> </a:t>
            </a:r>
            <a:r>
              <a:rPr lang="ko-KR" altLang="en-US" dirty="0" err="1">
                <a:solidFill>
                  <a:schemeClr val="bg1"/>
                </a:solidFill>
              </a:rPr>
              <a:t>수퍼스타</a:t>
            </a:r>
            <a:endParaRPr lang="ko-KR" altLang="en-US" dirty="0">
              <a:solidFill>
                <a:schemeClr val="bg1"/>
              </a:solidFill>
            </a:endParaRPr>
          </a:p>
        </p:txBody>
      </p:sp>
      <p:grpSp>
        <p:nvGrpSpPr>
          <p:cNvPr id="20" name="그룹 19">
            <a:extLst>
              <a:ext uri="{FF2B5EF4-FFF2-40B4-BE49-F238E27FC236}">
                <a16:creationId xmlns:a16="http://schemas.microsoft.com/office/drawing/2014/main" id="{52DAECE3-E019-79AB-41AC-975A7630785B}"/>
              </a:ext>
            </a:extLst>
          </p:cNvPr>
          <p:cNvGrpSpPr/>
          <p:nvPr/>
        </p:nvGrpSpPr>
        <p:grpSpPr>
          <a:xfrm>
            <a:off x="1066800" y="714607"/>
            <a:ext cx="8870950" cy="1126308"/>
            <a:chOff x="3884295" y="3858097"/>
            <a:chExt cx="8860365" cy="678409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51503085-092B-3885-2154-4163A6068650}"/>
                </a:ext>
              </a:extLst>
            </p:cNvPr>
            <p:cNvSpPr txBox="1"/>
            <p:nvPr/>
          </p:nvSpPr>
          <p:spPr>
            <a:xfrm>
              <a:off x="3884295" y="3858097"/>
              <a:ext cx="1630680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ko-KR" sz="6600" b="1" dirty="0">
                  <a:gradFill flip="none" rotWithShape="1">
                    <a:gsLst>
                      <a:gs pos="0">
                        <a:srgbClr val="B57CE3">
                          <a:tint val="66000"/>
                          <a:satMod val="160000"/>
                        </a:srgbClr>
                      </a:gs>
                      <a:gs pos="50000">
                        <a:srgbClr val="B57CE3">
                          <a:tint val="44500"/>
                          <a:satMod val="160000"/>
                        </a:srgbClr>
                      </a:gs>
                      <a:gs pos="100000">
                        <a:srgbClr val="B57CE3">
                          <a:tint val="23500"/>
                          <a:satMod val="160000"/>
                        </a:srgbClr>
                      </a:gs>
                    </a:gsLst>
                    <a:lin ang="5400000" scaled="1"/>
                    <a:tileRect/>
                  </a:gra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02.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9E323439-F93C-3EF0-5E6C-324C3F6B2819}"/>
                </a:ext>
              </a:extLst>
            </p:cNvPr>
            <p:cNvSpPr txBox="1"/>
            <p:nvPr/>
          </p:nvSpPr>
          <p:spPr>
            <a:xfrm>
              <a:off x="5429459" y="3869127"/>
              <a:ext cx="7315201" cy="66737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ko-KR" altLang="en-US" sz="66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뮤지컬의 </a:t>
              </a:r>
              <a:r>
                <a:rPr lang="ko-KR" altLang="en-US" sz="6600" b="1" dirty="0" smtClean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국립공원 꼬미" panose="02000500000000000000" pitchFamily="2" charset="-127"/>
                  <a:ea typeface="국립공원 꼬미" panose="02000500000000000000" pitchFamily="2" charset="-127"/>
                </a:rPr>
                <a:t>종류</a:t>
              </a:r>
              <a:endParaRPr lang="ko-KR" altLang="en-US" sz="66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국립공원 꼬미" panose="02000500000000000000" pitchFamily="2" charset="-127"/>
                <a:ea typeface="국립공원 꼬미" panose="02000500000000000000" pitchFamily="2" charset="-127"/>
              </a:endParaRPr>
            </a:p>
          </p:txBody>
        </p:sp>
      </p:grpSp>
      <p:sp>
        <p:nvSpPr>
          <p:cNvPr id="74" name="TextBox 73">
            <a:extLst>
              <a:ext uri="{FF2B5EF4-FFF2-40B4-BE49-F238E27FC236}">
                <a16:creationId xmlns:a16="http://schemas.microsoft.com/office/drawing/2014/main" id="{461C7E66-F93F-5190-170E-D2C3054F45E7}"/>
              </a:ext>
            </a:extLst>
          </p:cNvPr>
          <p:cNvSpPr txBox="1"/>
          <p:nvPr/>
        </p:nvSpPr>
        <p:spPr>
          <a:xfrm>
            <a:off x="9349641" y="1919504"/>
            <a:ext cx="528418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뮤지컬 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‘</a:t>
            </a:r>
            <a:r>
              <a:rPr lang="ko-KR" altLang="en-US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레 </a:t>
            </a:r>
            <a:r>
              <a:rPr lang="ko-KR" altLang="en-US" sz="6000" dirty="0" err="1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미제라블</a:t>
            </a:r>
            <a:r>
              <a:rPr lang="en-US" altLang="ko-KR" sz="6000" dirty="0" smtClean="0">
                <a:solidFill>
                  <a:schemeClr val="bg1"/>
                </a:solidFill>
                <a:latin typeface="국립공원 꼬미" panose="02000500000000000000" pitchFamily="2" charset="-127"/>
                <a:ea typeface="국립공원 꼬미" panose="02000500000000000000" pitchFamily="2" charset="-127"/>
              </a:rPr>
              <a:t>’</a:t>
            </a:r>
            <a:endParaRPr lang="ko-KR" altLang="en-US" sz="6000" dirty="0">
              <a:solidFill>
                <a:schemeClr val="bg1"/>
              </a:solidFill>
              <a:latin typeface="국립공원 꼬미" panose="02000500000000000000" pitchFamily="2" charset="-127"/>
              <a:ea typeface="국립공원 꼬미" panose="02000500000000000000" pitchFamily="2" charset="-127"/>
            </a:endParaRPr>
          </a:p>
        </p:txBody>
      </p:sp>
    </p:spTree>
    <p:extLst>
      <p:ext uri="{BB962C8B-B14F-4D97-AF65-F5344CB8AC3E}">
        <p14:creationId xmlns:p14="http://schemas.microsoft.com/office/powerpoint/2010/main" val="1171547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3" grpId="0"/>
      <p:bldP spid="5" grpId="0"/>
      <p:bldP spid="74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860</TotalTime>
  <Words>971</Words>
  <Application>Microsoft Office PowerPoint</Application>
  <PresentationFormat>사용자 지정</PresentationFormat>
  <Paragraphs>259</Paragraphs>
  <Slides>18</Slides>
  <Notes>0</Notes>
  <HiddenSlides>0</HiddenSlides>
  <MMClips>0</MMClips>
  <ScaleCrop>false</ScaleCrop>
  <HeadingPairs>
    <vt:vector size="6" baseType="variant">
      <vt:variant>
        <vt:lpstr>사용한 글꼴</vt:lpstr>
      </vt:variant>
      <vt:variant>
        <vt:i4>5</vt:i4>
      </vt:variant>
      <vt:variant>
        <vt:lpstr>테마</vt:lpstr>
      </vt:variant>
      <vt:variant>
        <vt:i4>1</vt:i4>
      </vt:variant>
      <vt:variant>
        <vt:lpstr>슬라이드 제목</vt:lpstr>
      </vt:variant>
      <vt:variant>
        <vt:i4>18</vt:i4>
      </vt:variant>
    </vt:vector>
  </HeadingPairs>
  <TitlesOfParts>
    <vt:vector size="24" baseType="lpstr">
      <vt:lpstr>경기천년제목 Light</vt:lpstr>
      <vt:lpstr>Calibri</vt:lpstr>
      <vt:lpstr>국립공원 꼬미</vt:lpstr>
      <vt:lpstr>맑은 고딕</vt:lpstr>
      <vt:lpstr>Arial</vt:lpstr>
      <vt:lpstr>Office Theme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  <vt:lpstr>PowerPoint 프레젠테이션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프레젠테이션</dc:title>
  <dc:creator>한현숙</dc:creator>
  <cp:lastModifiedBy>USER</cp:lastModifiedBy>
  <cp:revision>48</cp:revision>
  <dcterms:created xsi:type="dcterms:W3CDTF">2006-08-16T00:00:00Z</dcterms:created>
  <dcterms:modified xsi:type="dcterms:W3CDTF">2024-10-24T07:35:28Z</dcterms:modified>
</cp:coreProperties>
</file>