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75" r:id="rId4"/>
    <p:sldId id="258" r:id="rId5"/>
    <p:sldId id="267" r:id="rId6"/>
    <p:sldId id="268" r:id="rId7"/>
    <p:sldId id="257" r:id="rId8"/>
    <p:sldId id="270" r:id="rId9"/>
    <p:sldId id="269" r:id="rId10"/>
    <p:sldId id="271" r:id="rId11"/>
    <p:sldId id="272" r:id="rId12"/>
    <p:sldId id="273" r:id="rId13"/>
    <p:sldId id="274" r:id="rId14"/>
  </p:sldIdLst>
  <p:sldSz cx="18288000" cy="10287000"/>
  <p:notesSz cx="6858000" cy="9144000"/>
  <p:embeddedFontLst>
    <p:embeddedFont>
      <p:font typeface="한컴 말랑말랑 Regular" panose="020F0303000000000000" pitchFamily="50" charset="-127"/>
      <p:regular r:id="rId16"/>
    </p:embeddedFont>
    <p:embeddedFont>
      <p:font typeface="맑은 고딕" panose="020B0503020000020004" pitchFamily="50" charset="-127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E61"/>
    <a:srgbClr val="61AD97"/>
    <a:srgbClr val="3A9D80"/>
    <a:srgbClr val="60B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1" d="100"/>
          <a:sy n="101" d="100"/>
        </p:scale>
        <p:origin x="65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5C525-C73E-4128-ACA2-4869C0EEE5C4}" type="datetimeFigureOut">
              <a:rPr lang="ko-KR" altLang="en-US" smtClean="0"/>
              <a:t>2024-11-07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9D586-C7C3-407C-BA46-57206AEB32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743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9D586-C7C3-407C-BA46-57206AEB324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77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3000"/>
          </a:blip>
          <a:stretch>
            <a:fillRect/>
          </a:stretch>
        </p:blipFill>
        <p:spPr>
          <a:xfrm rot="2160000">
            <a:off x="3619500" y="-342900"/>
            <a:ext cx="10998200" cy="10845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35000"/>
          </a:blip>
          <a:srcRect l="53553"/>
          <a:stretch/>
        </p:blipFill>
        <p:spPr>
          <a:xfrm>
            <a:off x="0" y="-101600"/>
            <a:ext cx="4648200" cy="10007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35000"/>
          </a:blip>
          <a:srcRect r="52031"/>
          <a:stretch/>
        </p:blipFill>
        <p:spPr>
          <a:xfrm>
            <a:off x="13487400" y="-63500"/>
            <a:ext cx="4800600" cy="100076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33000"/>
            <a:ext cx="18288000" cy="254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C33119B-8552-C6B5-0C85-3F27698A62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378" y="7917496"/>
            <a:ext cx="785812" cy="338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DF40F4-E011-CE6D-7407-12D9C53FD553}"/>
              </a:ext>
            </a:extLst>
          </p:cNvPr>
          <p:cNvSpPr txBox="1"/>
          <p:nvPr/>
        </p:nvSpPr>
        <p:spPr>
          <a:xfrm>
            <a:off x="6130434" y="2295894"/>
            <a:ext cx="3151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고등학교 음악 감상과 비평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2A41AE7-2FCC-39E1-1586-B0116BC12BAF}"/>
              </a:ext>
            </a:extLst>
          </p:cNvPr>
          <p:cNvSpPr/>
          <p:nvPr/>
        </p:nvSpPr>
        <p:spPr>
          <a:xfrm>
            <a:off x="5906696" y="3082150"/>
            <a:ext cx="6751176" cy="2434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400" b="1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학습 지원 자료 </a:t>
            </a:r>
            <a:r>
              <a:rPr lang="en-US" altLang="ko-KR" sz="5400" b="1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PPT</a:t>
            </a:r>
          </a:p>
          <a:p>
            <a:pPr algn="ctr">
              <a:lnSpc>
                <a:spcPct val="150000"/>
              </a:lnSpc>
            </a:pPr>
            <a:r>
              <a:rPr lang="en-US" altLang="ko-KR" sz="5400" b="1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‘</a:t>
            </a:r>
            <a:r>
              <a:rPr lang="ko-KR" altLang="en-US" sz="5400" b="1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음악과 사회</a:t>
            </a:r>
            <a:r>
              <a:rPr lang="en-US" altLang="ko-KR" sz="5400" b="1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’</a:t>
            </a:r>
            <a:endParaRPr lang="ko-KR" altLang="en-US" sz="5400" b="1" dirty="0">
              <a:solidFill>
                <a:schemeClr val="bg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FC750809-D93D-1B98-F4BC-7A172462941D}"/>
              </a:ext>
            </a:extLst>
          </p:cNvPr>
          <p:cNvSpPr/>
          <p:nvPr/>
        </p:nvSpPr>
        <p:spPr>
          <a:xfrm>
            <a:off x="6240272" y="5789368"/>
            <a:ext cx="6084024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 latinLnBrk="0">
              <a:lnSpc>
                <a:spcPct val="150000"/>
              </a:lnSpc>
            </a:pPr>
            <a:r>
              <a:rPr lang="en-US" altLang="ko-KR" sz="1400" b="1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※ </a:t>
            </a:r>
            <a:r>
              <a:rPr lang="ko-KR" altLang="en-US" sz="1400" b="1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유의 사항</a:t>
            </a:r>
            <a:endParaRPr lang="en-US" altLang="ko-KR" sz="1400" b="1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marL="342900" indent="-342900" algn="just" fontAlgn="t" latinLnBrk="0">
              <a:lnSpc>
                <a:spcPct val="150000"/>
              </a:lnSpc>
              <a:buAutoNum type="arabicPeriod"/>
            </a:pPr>
            <a:r>
              <a:rPr lang="ko-KR" altLang="en-US" sz="1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본 저작물은  교사와 학생의 수업 목적으로만 활용이 가능합니다</a:t>
            </a:r>
            <a:r>
              <a:rPr lang="en-US" altLang="ko-KR" sz="1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</a:p>
          <a:p>
            <a:pPr marL="342900" indent="-342900" algn="just" fontAlgn="t" latinLnBrk="0">
              <a:lnSpc>
                <a:spcPct val="150000"/>
              </a:lnSpc>
              <a:buAutoNum type="arabicPeriod"/>
            </a:pPr>
            <a:r>
              <a:rPr lang="ko-KR" altLang="en-US" sz="1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본 수업 자료는 저작권법 제</a:t>
            </a:r>
            <a:r>
              <a:rPr lang="en-US" altLang="ko-KR" sz="1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25</a:t>
            </a:r>
            <a:r>
              <a:rPr lang="ko-KR" altLang="en-US" sz="1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조에 따라 학교 수업을 목적으로 </a:t>
            </a:r>
            <a:r>
              <a:rPr lang="ko-KR" altLang="en-US" sz="1200" dirty="0" err="1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이용되었으므로</a:t>
            </a:r>
            <a:r>
              <a:rPr lang="en-US" altLang="ko-KR" sz="1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1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본 수업 자료를 외부에 공개</a:t>
            </a:r>
            <a:r>
              <a:rPr lang="en-US" altLang="ko-KR" sz="1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·</a:t>
            </a:r>
            <a:r>
              <a:rPr lang="ko-KR" altLang="en-US" sz="1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게시하는 것을 금지하며</a:t>
            </a:r>
            <a:r>
              <a:rPr lang="en-US" altLang="ko-KR" sz="1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1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이를 위반하는 경우 저작권 침해로서 관련법에 따라 처벌될 수 있습니다</a:t>
            </a:r>
            <a:r>
              <a:rPr lang="en-US" altLang="ko-KR" sz="1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F6EC0-57A6-0987-885E-311187315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D9020D9-9094-1F56-46F6-7CCAB83F72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</a:blip>
          <a:srcRect l="28151" t="3874" r="22021" b="11267"/>
          <a:stretch/>
        </p:blipFill>
        <p:spPr>
          <a:xfrm rot="16200000">
            <a:off x="4038600" y="-4038600"/>
            <a:ext cx="10287000" cy="183642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8D92435-B222-5B61-D471-8071EDBE5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33000"/>
            <a:ext cx="18288000" cy="254000"/>
          </a:xfrm>
          <a:prstGeom prst="rect">
            <a:avLst/>
          </a:prstGeom>
        </p:spPr>
      </p:pic>
      <p:grpSp>
        <p:nvGrpSpPr>
          <p:cNvPr id="16" name="Group 16">
            <a:extLst>
              <a:ext uri="{FF2B5EF4-FFF2-40B4-BE49-F238E27FC236}">
                <a16:creationId xmlns:a16="http://schemas.microsoft.com/office/drawing/2014/main" id="{1498F5D3-FE58-5A30-1158-6B8D32C21626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4A240E8-3B59-10B7-2765-744E71D3F9D0}"/>
              </a:ext>
            </a:extLst>
          </p:cNvPr>
          <p:cNvSpPr txBox="1"/>
          <p:nvPr/>
        </p:nvSpPr>
        <p:spPr>
          <a:xfrm>
            <a:off x="838200" y="889094"/>
            <a:ext cx="13168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7. </a:t>
            </a:r>
            <a:r>
              <a:rPr lang="ko-KR" altLang="en-US" sz="5400" b="1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영화 「그린 </a:t>
            </a:r>
            <a:r>
              <a:rPr lang="ko-KR" altLang="en-US" sz="5400" b="1" dirty="0" err="1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북」</a:t>
            </a:r>
            <a:r>
              <a:rPr lang="ko-KR" altLang="en-US" sz="5400" b="1" dirty="0" err="1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에</a:t>
            </a:r>
            <a:r>
              <a:rPr lang="ko-KR" altLang="en-US" sz="5400" b="1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사용된</a:t>
            </a:r>
            <a:r>
              <a:rPr lang="en-US" altLang="ko-KR" sz="5400" b="1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OST</a:t>
            </a:r>
            <a:r>
              <a:rPr lang="ko-KR" altLang="en-US" sz="5400" b="1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감상하기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78AC20B1-0B29-BA18-56AA-056D9E898ADB}"/>
              </a:ext>
            </a:extLst>
          </p:cNvPr>
          <p:cNvGrpSpPr/>
          <p:nvPr/>
        </p:nvGrpSpPr>
        <p:grpSpPr>
          <a:xfrm>
            <a:off x="1600200" y="4381500"/>
            <a:ext cx="7743825" cy="3810000"/>
            <a:chOff x="981530" y="3645972"/>
            <a:chExt cx="8422820" cy="428586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5E45663-D6CB-4BCA-3042-695441BE31C0}"/>
                </a:ext>
              </a:extLst>
            </p:cNvPr>
            <p:cNvSpPr txBox="1"/>
            <p:nvPr/>
          </p:nvSpPr>
          <p:spPr>
            <a:xfrm>
              <a:off x="1752600" y="7352449"/>
              <a:ext cx="6629400" cy="579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400" b="1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돈 </a:t>
              </a:r>
              <a:r>
                <a:rPr lang="ko-KR" altLang="en-US" sz="2400" b="1" dirty="0" err="1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셜리의</a:t>
              </a:r>
              <a:r>
                <a:rPr lang="ko-KR" altLang="en-US" sz="2400" b="1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 </a:t>
              </a:r>
              <a:r>
                <a:rPr lang="en-US" altLang="ko-KR" sz="2400" b="1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‘Happy talk’</a:t>
              </a:r>
              <a:endParaRPr lang="ko-KR" altLang="en-US" sz="2400" b="1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endParaRPr>
            </a:p>
          </p:txBody>
        </p:sp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B0BAFDDD-89D0-CA09-DD7F-777FD4080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1530" y="3645972"/>
              <a:ext cx="8422820" cy="361558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4623B79-2BAF-79A2-443B-E65A404D691E}"/>
              </a:ext>
            </a:extLst>
          </p:cNvPr>
          <p:cNvSpPr txBox="1"/>
          <p:nvPr/>
        </p:nvSpPr>
        <p:spPr>
          <a:xfrm>
            <a:off x="9993245" y="2425793"/>
            <a:ext cx="6781800" cy="607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40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계약대로 </a:t>
            </a:r>
            <a:r>
              <a:rPr lang="ko-KR" altLang="en-US" sz="4000" dirty="0" err="1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스타인웨이</a:t>
            </a:r>
            <a:r>
              <a:rPr lang="ko-KR" altLang="en-US" sz="40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</a:t>
            </a:r>
            <a:endParaRPr lang="en-US" altLang="ko-KR" sz="4000" dirty="0">
              <a:solidFill>
                <a:srgbClr val="3A9D80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40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피아노를 준비하지 않고 </a:t>
            </a:r>
            <a:endParaRPr lang="en-US" altLang="ko-KR" sz="4000" dirty="0">
              <a:solidFill>
                <a:srgbClr val="3A9D80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40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인종 차별하는 스태프를 </a:t>
            </a:r>
            <a:endParaRPr lang="en-US" altLang="ko-KR" sz="4000" dirty="0">
              <a:solidFill>
                <a:srgbClr val="3A9D80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40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토니가 주먹으로 응징하는 장면 </a:t>
            </a:r>
            <a:endParaRPr lang="en-US" altLang="ko-KR" sz="4000" dirty="0">
              <a:solidFill>
                <a:srgbClr val="3A9D80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40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뒤에 등장한다</a:t>
            </a:r>
            <a:r>
              <a:rPr lang="en-US" altLang="ko-KR" sz="40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  <a:endParaRPr lang="ko-KR" altLang="en-US" sz="4000" dirty="0">
              <a:solidFill>
                <a:srgbClr val="3A9D80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2044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B1385-171A-301F-6FFF-7B88AEA72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0192934-F374-406C-8887-315A89C1BBC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</a:blip>
          <a:srcRect l="28151" t="3874" r="22021" b="11267"/>
          <a:stretch/>
        </p:blipFill>
        <p:spPr>
          <a:xfrm rot="16200000">
            <a:off x="4038600" y="-4038600"/>
            <a:ext cx="10287000" cy="183642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ECAECB1-4383-241C-F2D4-DFEC93198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33000"/>
            <a:ext cx="18288000" cy="254000"/>
          </a:xfrm>
          <a:prstGeom prst="rect">
            <a:avLst/>
          </a:prstGeom>
        </p:spPr>
      </p:pic>
      <p:grpSp>
        <p:nvGrpSpPr>
          <p:cNvPr id="16" name="Group 16">
            <a:extLst>
              <a:ext uri="{FF2B5EF4-FFF2-40B4-BE49-F238E27FC236}">
                <a16:creationId xmlns:a16="http://schemas.microsoft.com/office/drawing/2014/main" id="{F74D0A02-F7E9-3F81-89D1-1B6F26D90500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2E1F51D-F5EC-2179-5973-25BBC8062168}"/>
              </a:ext>
            </a:extLst>
          </p:cNvPr>
          <p:cNvSpPr txBox="1"/>
          <p:nvPr/>
        </p:nvSpPr>
        <p:spPr>
          <a:xfrm>
            <a:off x="9121746" y="2880504"/>
            <a:ext cx="8510192" cy="5565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호텔 디너쇼의 메인 피아노 연주자임에도 불구하고 </a:t>
            </a:r>
            <a:endParaRPr lang="en-US" altLang="ko-KR" sz="2400" dirty="0">
              <a:solidFill>
                <a:srgbClr val="3A9D80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흑인은 레스토랑에서 식사할 수 없다는</a:t>
            </a:r>
            <a:r>
              <a:rPr lang="en-US" altLang="ko-KR" sz="24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호텔의 전통 운영 방침을 명분으로</a:t>
            </a:r>
            <a:r>
              <a:rPr lang="en-US" altLang="ko-KR" sz="24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</a:t>
            </a:r>
            <a:r>
              <a:rPr lang="ko-KR" altLang="en-US" sz="24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내세우자 </a:t>
            </a:r>
            <a:endParaRPr lang="en-US" altLang="ko-KR" sz="2400" dirty="0">
              <a:solidFill>
                <a:srgbClr val="3A9D80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토니는 </a:t>
            </a:r>
            <a:r>
              <a:rPr lang="ko-KR" altLang="en-US" sz="2400" dirty="0" err="1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셜리를</a:t>
            </a:r>
            <a:r>
              <a:rPr lang="ko-KR" altLang="en-US" sz="24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데리고 흑인 클럽으로 가 연주를 제의하며</a:t>
            </a:r>
            <a:endParaRPr lang="en-US" altLang="ko-KR" sz="2400" dirty="0">
              <a:solidFill>
                <a:srgbClr val="3A9D80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분위기를 띄웠고 평소 백인들 앞에서 고급 공연만 하고 </a:t>
            </a:r>
            <a:endParaRPr lang="en-US" altLang="ko-KR" sz="2400" dirty="0">
              <a:solidFill>
                <a:srgbClr val="3A9D80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dirty="0" err="1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스타인웨이</a:t>
            </a:r>
            <a:r>
              <a:rPr lang="ko-KR" altLang="en-US" sz="24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피아노만을 고집하던 </a:t>
            </a:r>
            <a:r>
              <a:rPr lang="ko-KR" altLang="en-US" sz="2400" dirty="0" err="1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셜리는</a:t>
            </a:r>
            <a:r>
              <a:rPr lang="ko-KR" altLang="en-US" sz="24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</a:t>
            </a:r>
            <a:endParaRPr lang="en-US" altLang="ko-KR" sz="2400" dirty="0">
              <a:solidFill>
                <a:srgbClr val="3A9D80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낡은 피아노로 백인의 전유물과 같은 클래식 음악인 쇼팽 </a:t>
            </a:r>
            <a:r>
              <a:rPr lang="en-US" altLang="ko-KR" sz="24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‘</a:t>
            </a:r>
            <a:r>
              <a:rPr lang="ko-KR" altLang="en-US" sz="24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겨울바람</a:t>
            </a:r>
            <a:r>
              <a:rPr lang="en-US" altLang="ko-KR" sz="24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’</a:t>
            </a:r>
            <a:r>
              <a:rPr lang="ko-KR" altLang="en-US" sz="24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을 </a:t>
            </a:r>
            <a:endParaRPr lang="en-US" altLang="ko-KR" sz="2400" dirty="0">
              <a:solidFill>
                <a:srgbClr val="3A9D80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흑인들 앞에서 연주하기 시작한다</a:t>
            </a:r>
            <a:r>
              <a:rPr lang="en-US" altLang="ko-KR" sz="24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이후 본인이 싫어했던 재즈 </a:t>
            </a:r>
            <a:r>
              <a:rPr lang="ko-KR" altLang="en-US" sz="2400" dirty="0" err="1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퍼커션들과의</a:t>
            </a:r>
            <a:r>
              <a:rPr lang="ko-KR" altLang="en-US" sz="24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</a:t>
            </a:r>
            <a:endParaRPr lang="en-US" altLang="ko-KR" sz="2400" dirty="0">
              <a:solidFill>
                <a:srgbClr val="3A9D80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즉흥 연주를 함께하며 변화하게 된다</a:t>
            </a:r>
            <a:r>
              <a:rPr lang="en-US" altLang="ko-KR" sz="24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  <a:endParaRPr lang="ko-KR" altLang="en-US" sz="2400" dirty="0">
              <a:solidFill>
                <a:srgbClr val="3A9D80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9F5C9C79-BC49-2955-022A-F7A7621C303C}"/>
              </a:ext>
            </a:extLst>
          </p:cNvPr>
          <p:cNvGrpSpPr/>
          <p:nvPr/>
        </p:nvGrpSpPr>
        <p:grpSpPr>
          <a:xfrm>
            <a:off x="1600200" y="4610100"/>
            <a:ext cx="7367194" cy="3505200"/>
            <a:chOff x="671907" y="3657178"/>
            <a:chExt cx="8319693" cy="4274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FFFFA20-C1B0-2AA1-54D0-04956C3D407E}"/>
                </a:ext>
              </a:extLst>
            </p:cNvPr>
            <p:cNvSpPr txBox="1"/>
            <p:nvPr/>
          </p:nvSpPr>
          <p:spPr>
            <a:xfrm>
              <a:off x="1752600" y="7352449"/>
              <a:ext cx="6629400" cy="579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400" b="1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쇼팽 </a:t>
              </a:r>
              <a:r>
                <a:rPr lang="ko-KR" altLang="en-US" sz="2400" b="1" dirty="0" err="1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에튀드</a:t>
              </a:r>
              <a:r>
                <a:rPr lang="ko-KR" altLang="en-US" sz="2400" b="1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 </a:t>
              </a:r>
              <a:r>
                <a:rPr lang="en-US" altLang="ko-KR" sz="2400" b="1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‘</a:t>
              </a:r>
              <a:r>
                <a:rPr lang="ko-KR" altLang="en-US" sz="2400" b="1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겨울바람</a:t>
              </a:r>
              <a:r>
                <a:rPr lang="en-US" altLang="ko-KR" sz="2400" b="1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’ Op.25 No.11</a:t>
              </a:r>
              <a:endParaRPr lang="ko-KR" altLang="en-US" sz="2400" b="1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endParaRPr>
            </a:p>
          </p:txBody>
        </p:sp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9C655034-9A0D-AADE-7CEC-54D2FFB22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1907" y="3657178"/>
              <a:ext cx="8319693" cy="3359327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4C9E779-F201-A76A-B16E-CA1757423DCB}"/>
              </a:ext>
            </a:extLst>
          </p:cNvPr>
          <p:cNvSpPr txBox="1"/>
          <p:nvPr/>
        </p:nvSpPr>
        <p:spPr>
          <a:xfrm>
            <a:off x="838200" y="889094"/>
            <a:ext cx="13168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7. </a:t>
            </a:r>
            <a:r>
              <a:rPr lang="ko-KR" altLang="en-US" sz="5400" b="1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영화 「그린 </a:t>
            </a:r>
            <a:r>
              <a:rPr lang="ko-KR" altLang="en-US" sz="5400" b="1" dirty="0" err="1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북」</a:t>
            </a:r>
            <a:r>
              <a:rPr lang="ko-KR" altLang="en-US" sz="5400" b="1" dirty="0" err="1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에</a:t>
            </a:r>
            <a:r>
              <a:rPr lang="ko-KR" altLang="en-US" sz="5400" b="1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사용된</a:t>
            </a:r>
            <a:r>
              <a:rPr lang="en-US" altLang="ko-KR" sz="5400" b="1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OST</a:t>
            </a:r>
            <a:r>
              <a:rPr lang="ko-KR" altLang="en-US" sz="5400" b="1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감상하기</a:t>
            </a:r>
          </a:p>
        </p:txBody>
      </p:sp>
    </p:spTree>
    <p:extLst>
      <p:ext uri="{BB962C8B-B14F-4D97-AF65-F5344CB8AC3E}">
        <p14:creationId xmlns:p14="http://schemas.microsoft.com/office/powerpoint/2010/main" val="271811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9D8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AE84E5-2B36-3E3E-1472-DF733FD9D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7DE53AF6-5F76-DD4B-3B26-99B1F658E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4300" y="9347200"/>
            <a:ext cx="266700" cy="266700"/>
          </a:xfrm>
          <a:prstGeom prst="rect">
            <a:avLst/>
          </a:prstGeom>
        </p:spPr>
      </p:pic>
      <p:grpSp>
        <p:nvGrpSpPr>
          <p:cNvPr id="7" name="Group 7">
            <a:extLst>
              <a:ext uri="{FF2B5EF4-FFF2-40B4-BE49-F238E27FC236}">
                <a16:creationId xmlns:a16="http://schemas.microsoft.com/office/drawing/2014/main" id="{D1BD9388-816E-4331-7939-E415E89DE394}"/>
              </a:ext>
            </a:extLst>
          </p:cNvPr>
          <p:cNvGrpSpPr/>
          <p:nvPr/>
        </p:nvGrpSpPr>
        <p:grpSpPr>
          <a:xfrm>
            <a:off x="-2147483648" y="2147483647"/>
            <a:ext cx="2147483647" cy="381000000"/>
            <a:chOff x="0" y="0"/>
            <a:chExt cx="0" cy="0"/>
          </a:xfrm>
        </p:grpSpPr>
      </p:grpSp>
      <p:pic>
        <p:nvPicPr>
          <p:cNvPr id="8" name="Picture 8">
            <a:extLst>
              <a:ext uri="{FF2B5EF4-FFF2-40B4-BE49-F238E27FC236}">
                <a16:creationId xmlns:a16="http://schemas.microsoft.com/office/drawing/2014/main" id="{19345409-88D1-E3B3-C264-E37F674C1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92300" y="9474200"/>
            <a:ext cx="10731500" cy="254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E6A626EA-83BE-67EF-5095-7031021D9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3400" y="9474200"/>
            <a:ext cx="10756900" cy="25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F8A313-E07C-226F-D7AE-4653E8ADC5AB}"/>
              </a:ext>
            </a:extLst>
          </p:cNvPr>
          <p:cNvSpPr txBox="1"/>
          <p:nvPr/>
        </p:nvSpPr>
        <p:spPr>
          <a:xfrm>
            <a:off x="1905000" y="2095500"/>
            <a:ext cx="13868400" cy="5431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8000" b="1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영화 「그린 </a:t>
            </a:r>
            <a:r>
              <a:rPr lang="ko-KR" altLang="en-US" sz="8000" b="1" dirty="0" err="1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북」과</a:t>
            </a:r>
            <a:r>
              <a:rPr lang="ko-KR" altLang="en-US" sz="8000" b="1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</a:t>
            </a:r>
            <a:r>
              <a:rPr lang="en-US" altLang="ko-KR" sz="8000" b="1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OST</a:t>
            </a:r>
          </a:p>
          <a:p>
            <a:pPr algn="ctr">
              <a:lnSpc>
                <a:spcPct val="150000"/>
              </a:lnSpc>
            </a:pPr>
            <a:r>
              <a:rPr lang="ko-KR" altLang="en-US" sz="8000" b="1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그리고 인종 차별 해결 방안을</a:t>
            </a:r>
            <a:endParaRPr lang="en-US" altLang="ko-KR" sz="8000" b="1" dirty="0">
              <a:solidFill>
                <a:schemeClr val="bg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8000" b="1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제시하고 발표해 봅시다</a:t>
            </a:r>
            <a:r>
              <a:rPr lang="en-US" altLang="ko-KR" sz="8000" b="1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  <a:r>
              <a:rPr lang="ko-KR" altLang="en-US" sz="8000" b="1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56152957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A66B75-0431-00E5-BF26-6AD0AA08B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12611FC-633F-9DE3-8EE3-83A1EF6F9E8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3000"/>
          </a:blip>
          <a:stretch>
            <a:fillRect/>
          </a:stretch>
        </p:blipFill>
        <p:spPr>
          <a:xfrm rot="2160000">
            <a:off x="3619500" y="-342900"/>
            <a:ext cx="10998200" cy="108458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2744B0BC-A63B-3C0B-C752-2E649AEE26C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 l="53553"/>
          <a:stretch/>
        </p:blipFill>
        <p:spPr>
          <a:xfrm>
            <a:off x="0" y="-101600"/>
            <a:ext cx="4648200" cy="100076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698A6D1-2155-5F5A-A678-5FEC159A8EA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 r="52031"/>
          <a:stretch/>
        </p:blipFill>
        <p:spPr>
          <a:xfrm>
            <a:off x="13487400" y="-63500"/>
            <a:ext cx="4800600" cy="10007600"/>
          </a:xfrm>
          <a:prstGeom prst="rect">
            <a:avLst/>
          </a:prstGeom>
        </p:spPr>
      </p:pic>
      <p:grpSp>
        <p:nvGrpSpPr>
          <p:cNvPr id="7" name="Group 7">
            <a:extLst>
              <a:ext uri="{FF2B5EF4-FFF2-40B4-BE49-F238E27FC236}">
                <a16:creationId xmlns:a16="http://schemas.microsoft.com/office/drawing/2014/main" id="{1ECCECD6-E80A-30CD-0265-883B0C7E8F2C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>
            <a:extLst>
              <a:ext uri="{FF2B5EF4-FFF2-40B4-BE49-F238E27FC236}">
                <a16:creationId xmlns:a16="http://schemas.microsoft.com/office/drawing/2014/main" id="{856755DE-A636-5637-58F2-8A2206DAF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33000"/>
            <a:ext cx="18288000" cy="254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5AFFCD5-46F7-ED1F-0490-4B5DE2A775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378" y="7917496"/>
            <a:ext cx="785812" cy="338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DE5526-AC24-0C12-3593-B4232C544721}"/>
              </a:ext>
            </a:extLst>
          </p:cNvPr>
          <p:cNvSpPr txBox="1"/>
          <p:nvPr/>
        </p:nvSpPr>
        <p:spPr>
          <a:xfrm>
            <a:off x="6130434" y="2295894"/>
            <a:ext cx="3151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고등학교 음악 감상과 비평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B105E8D-4DC8-0C09-D42C-B0590B8356D4}"/>
              </a:ext>
            </a:extLst>
          </p:cNvPr>
          <p:cNvSpPr/>
          <p:nvPr/>
        </p:nvSpPr>
        <p:spPr>
          <a:xfrm>
            <a:off x="5906696" y="4169975"/>
            <a:ext cx="6751176" cy="15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7200" b="1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감사합니다</a:t>
            </a:r>
            <a:r>
              <a:rPr lang="en-US" altLang="ko-KR" sz="7200" b="1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  <a:endParaRPr lang="ko-KR" altLang="en-US" sz="7200" b="1" dirty="0">
              <a:solidFill>
                <a:schemeClr val="bg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05244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F1E71-57BE-AF43-4DAB-721632226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3D82664-159F-1F35-731C-67D6C2F6006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</a:blip>
          <a:srcRect l="28151" t="3874" r="22021" b="11267"/>
          <a:stretch/>
        </p:blipFill>
        <p:spPr>
          <a:xfrm rot="16200000">
            <a:off x="4038600" y="-4038600"/>
            <a:ext cx="10287000" cy="183642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0257729-DD80-1D1E-3AF1-F0E39F6EC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33000"/>
            <a:ext cx="18288000" cy="254000"/>
          </a:xfrm>
          <a:prstGeom prst="rect">
            <a:avLst/>
          </a:prstGeom>
        </p:spPr>
      </p:pic>
      <p:grpSp>
        <p:nvGrpSpPr>
          <p:cNvPr id="16" name="Group 16">
            <a:extLst>
              <a:ext uri="{FF2B5EF4-FFF2-40B4-BE49-F238E27FC236}">
                <a16:creationId xmlns:a16="http://schemas.microsoft.com/office/drawing/2014/main" id="{C4740C34-73EA-0EDB-DA22-9899EB6039A7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6522FEC-9F48-8D13-B5A7-AA4B9C7C2830}"/>
              </a:ext>
            </a:extLst>
          </p:cNvPr>
          <p:cNvSpPr txBox="1"/>
          <p:nvPr/>
        </p:nvSpPr>
        <p:spPr>
          <a:xfrm>
            <a:off x="8255878" y="1016396"/>
            <a:ext cx="17762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b="1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목차</a:t>
            </a: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6F8FB904-A020-25F8-1A9A-DAE56AFBCC34}"/>
              </a:ext>
            </a:extLst>
          </p:cNvPr>
          <p:cNvGrpSpPr/>
          <p:nvPr/>
        </p:nvGrpSpPr>
        <p:grpSpPr>
          <a:xfrm>
            <a:off x="2614443" y="-114300"/>
            <a:ext cx="14325600" cy="9084114"/>
            <a:chOff x="5962484" y="4635691"/>
            <a:chExt cx="10096499" cy="6301432"/>
          </a:xfrm>
        </p:grpSpPr>
        <p:pic>
          <p:nvPicPr>
            <p:cNvPr id="14" name="Picture 14">
              <a:extLst>
                <a:ext uri="{FF2B5EF4-FFF2-40B4-BE49-F238E27FC236}">
                  <a16:creationId xmlns:a16="http://schemas.microsoft.com/office/drawing/2014/main" id="{FF8A1688-3C4E-D6D1-4C56-8FDC73C6E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10000"/>
            </a:blip>
            <a:stretch>
              <a:fillRect/>
            </a:stretch>
          </p:blipFill>
          <p:spPr>
            <a:xfrm>
              <a:off x="5962484" y="6333805"/>
              <a:ext cx="9067800" cy="460331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2B9962E-714C-C46E-1AFC-5F99403055F5}"/>
                </a:ext>
              </a:extLst>
            </p:cNvPr>
            <p:cNvSpPr txBox="1"/>
            <p:nvPr/>
          </p:nvSpPr>
          <p:spPr>
            <a:xfrm>
              <a:off x="8362783" y="4635691"/>
              <a:ext cx="7696200" cy="837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ko-KR" altLang="en-US" sz="3600" b="1" dirty="0">
                <a:solidFill>
                  <a:srgbClr val="61AD97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AF2008B-852F-5704-3EEA-16B983B938F6}"/>
              </a:ext>
            </a:extLst>
          </p:cNvPr>
          <p:cNvSpPr txBox="1"/>
          <p:nvPr/>
        </p:nvSpPr>
        <p:spPr>
          <a:xfrm>
            <a:off x="4082628" y="2747304"/>
            <a:ext cx="9929642" cy="5808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lnSpc>
                <a:spcPct val="150000"/>
              </a:lnSpc>
              <a:buAutoNum type="arabicPeriod"/>
            </a:pPr>
            <a:r>
              <a:rPr lang="ko-KR" altLang="en-US" sz="3600" b="1" dirty="0">
                <a:solidFill>
                  <a:srgbClr val="61AD97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영화 </a:t>
            </a:r>
            <a:r>
              <a:rPr lang="ko-KR" altLang="en-US" sz="3600" b="1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「</a:t>
            </a:r>
            <a:r>
              <a:rPr lang="ko-KR" altLang="en-US" sz="3600" b="1" dirty="0">
                <a:solidFill>
                  <a:srgbClr val="61AD97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그린 북</a:t>
            </a:r>
            <a:r>
              <a:rPr lang="ko-KR" altLang="en-US" sz="3600" b="1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」</a:t>
            </a:r>
            <a:r>
              <a:rPr lang="ko-KR" altLang="en-US" sz="3600" b="1" dirty="0">
                <a:solidFill>
                  <a:srgbClr val="61AD97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알아보기</a:t>
            </a:r>
            <a:endParaRPr lang="en-US" altLang="ko-KR" sz="3600" b="1" dirty="0">
              <a:solidFill>
                <a:srgbClr val="61AD97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marL="742950" indent="-742950" algn="ctr">
              <a:lnSpc>
                <a:spcPct val="150000"/>
              </a:lnSpc>
              <a:buAutoNum type="arabicPeriod"/>
            </a:pPr>
            <a:r>
              <a:rPr lang="ko-KR" altLang="en-US" sz="3600" b="1" dirty="0">
                <a:solidFill>
                  <a:srgbClr val="61AD97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영화 </a:t>
            </a:r>
            <a:r>
              <a:rPr lang="ko-KR" altLang="en-US" sz="3600" b="1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「</a:t>
            </a:r>
            <a:r>
              <a:rPr lang="ko-KR" altLang="en-US" sz="3600" b="1" dirty="0">
                <a:solidFill>
                  <a:srgbClr val="61AD97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그린 북</a:t>
            </a:r>
            <a:r>
              <a:rPr lang="ko-KR" altLang="en-US" sz="3600" b="1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」</a:t>
            </a:r>
            <a:r>
              <a:rPr lang="ko-KR" altLang="en-US" sz="3600" b="1" dirty="0">
                <a:solidFill>
                  <a:srgbClr val="61AD97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시청하기</a:t>
            </a:r>
            <a:endParaRPr lang="en-US" altLang="ko-KR" sz="3600" b="1" dirty="0">
              <a:solidFill>
                <a:srgbClr val="61AD97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marL="742950" indent="-742950" algn="ctr">
              <a:lnSpc>
                <a:spcPct val="150000"/>
              </a:lnSpc>
              <a:buAutoNum type="arabicPeriod"/>
            </a:pPr>
            <a:r>
              <a:rPr lang="en-US" altLang="ko-KR" sz="3600" b="1" dirty="0">
                <a:solidFill>
                  <a:srgbClr val="61AD97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‘</a:t>
            </a:r>
            <a:r>
              <a:rPr lang="ko-KR" altLang="en-US" sz="3600" b="1" dirty="0">
                <a:solidFill>
                  <a:srgbClr val="61AD97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존중</a:t>
            </a:r>
            <a:r>
              <a:rPr lang="en-US" altLang="ko-KR" sz="3600" b="1" dirty="0">
                <a:solidFill>
                  <a:srgbClr val="61AD97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’</a:t>
            </a:r>
            <a:r>
              <a:rPr lang="ko-KR" altLang="en-US" sz="3600" b="1" dirty="0">
                <a:solidFill>
                  <a:srgbClr val="61AD97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에 관하여 생각해 보기</a:t>
            </a:r>
            <a:endParaRPr lang="en-US" altLang="ko-KR" sz="3600" b="1" dirty="0">
              <a:solidFill>
                <a:srgbClr val="61AD97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marL="742950" indent="-742950" algn="ctr">
              <a:lnSpc>
                <a:spcPct val="150000"/>
              </a:lnSpc>
              <a:buAutoNum type="arabicPeriod"/>
            </a:pPr>
            <a:r>
              <a:rPr lang="ko-KR" altLang="en-US" sz="3600" b="1" dirty="0">
                <a:solidFill>
                  <a:srgbClr val="61AD97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영화 속 인종 차별 알아보기</a:t>
            </a:r>
            <a:endParaRPr lang="en-US" altLang="ko-KR" sz="3600" b="1" dirty="0">
              <a:solidFill>
                <a:srgbClr val="61AD97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marL="742950" indent="-742950" algn="ctr">
              <a:lnSpc>
                <a:spcPct val="150000"/>
              </a:lnSpc>
              <a:buAutoNum type="arabicPeriod"/>
            </a:pPr>
            <a:r>
              <a:rPr lang="ko-KR" altLang="en-US" sz="3600" b="1" dirty="0">
                <a:solidFill>
                  <a:srgbClr val="61AD97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최근의 인종 차별 알아보기</a:t>
            </a:r>
            <a:endParaRPr lang="en-US" altLang="ko-KR" sz="3600" b="1" dirty="0">
              <a:solidFill>
                <a:srgbClr val="61AD97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marL="742950" indent="-742950" algn="ctr">
              <a:lnSpc>
                <a:spcPct val="150000"/>
              </a:lnSpc>
              <a:buAutoNum type="arabicPeriod"/>
            </a:pPr>
            <a:r>
              <a:rPr lang="ko-KR" altLang="en-US" sz="3600" b="1" dirty="0">
                <a:solidFill>
                  <a:srgbClr val="61AD97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인종 차별에 관한 해결 방안 토의하기</a:t>
            </a:r>
            <a:endParaRPr lang="en-US" altLang="ko-KR" sz="3600" b="1" dirty="0">
              <a:solidFill>
                <a:srgbClr val="61AD97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marL="742950" indent="-742950" algn="ctr">
              <a:lnSpc>
                <a:spcPct val="150000"/>
              </a:lnSpc>
              <a:buAutoNum type="arabicPeriod"/>
            </a:pPr>
            <a:r>
              <a:rPr lang="ko-KR" altLang="en-US" sz="3600" b="1" dirty="0">
                <a:solidFill>
                  <a:srgbClr val="61AD97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영화 </a:t>
            </a:r>
            <a:r>
              <a:rPr lang="ko-KR" altLang="en-US" sz="3600" b="1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「</a:t>
            </a:r>
            <a:r>
              <a:rPr lang="ko-KR" altLang="en-US" sz="3600" b="1" dirty="0">
                <a:solidFill>
                  <a:srgbClr val="61AD97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그린 </a:t>
            </a:r>
            <a:r>
              <a:rPr lang="ko-KR" altLang="en-US" sz="3600" b="1" dirty="0" err="1">
                <a:solidFill>
                  <a:srgbClr val="61AD97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북</a:t>
            </a:r>
            <a:r>
              <a:rPr lang="ko-KR" altLang="en-US" sz="3600" b="1" dirty="0" err="1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」</a:t>
            </a:r>
            <a:r>
              <a:rPr lang="ko-KR" altLang="en-US" sz="3600" b="1" dirty="0" err="1">
                <a:solidFill>
                  <a:srgbClr val="61AD97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에</a:t>
            </a:r>
            <a:r>
              <a:rPr lang="ko-KR" altLang="en-US" sz="3600" b="1" dirty="0">
                <a:solidFill>
                  <a:srgbClr val="61AD97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사용된 </a:t>
            </a:r>
            <a:r>
              <a:rPr lang="en-US" altLang="ko-KR" sz="3600" b="1" dirty="0">
                <a:solidFill>
                  <a:srgbClr val="61AD97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OST </a:t>
            </a:r>
            <a:r>
              <a:rPr lang="ko-KR" altLang="en-US" sz="3600" b="1" dirty="0">
                <a:solidFill>
                  <a:srgbClr val="61AD97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감상하기</a:t>
            </a:r>
          </a:p>
        </p:txBody>
      </p:sp>
    </p:spTree>
    <p:extLst>
      <p:ext uri="{BB962C8B-B14F-4D97-AF65-F5344CB8AC3E}">
        <p14:creationId xmlns:p14="http://schemas.microsoft.com/office/powerpoint/2010/main" val="3647215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C4748-E25A-350A-A9DB-143C915B3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39FE6FC-3F62-DAD6-D25D-7F65177984C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</a:blip>
          <a:srcRect l="28151" t="3874" r="22021" b="11267"/>
          <a:stretch/>
        </p:blipFill>
        <p:spPr>
          <a:xfrm rot="16200000">
            <a:off x="4038600" y="-4038600"/>
            <a:ext cx="10287000" cy="183642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74C8782-F7D8-540C-ABFB-7FEA51A1F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33000"/>
            <a:ext cx="18288000" cy="254000"/>
          </a:xfrm>
          <a:prstGeom prst="rect">
            <a:avLst/>
          </a:prstGeom>
        </p:spPr>
      </p:pic>
      <p:grpSp>
        <p:nvGrpSpPr>
          <p:cNvPr id="16" name="Group 16">
            <a:extLst>
              <a:ext uri="{FF2B5EF4-FFF2-40B4-BE49-F238E27FC236}">
                <a16:creationId xmlns:a16="http://schemas.microsoft.com/office/drawing/2014/main" id="{8BEC6652-DF6D-D524-233F-67B4EDD7C100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511ABBC-F2A6-CA93-EC08-5687F783DB1F}"/>
              </a:ext>
            </a:extLst>
          </p:cNvPr>
          <p:cNvSpPr txBox="1"/>
          <p:nvPr/>
        </p:nvSpPr>
        <p:spPr>
          <a:xfrm>
            <a:off x="1347957" y="951426"/>
            <a:ext cx="7658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1. </a:t>
            </a:r>
            <a:r>
              <a:rPr lang="ko-KR" altLang="en-US" sz="5400" b="1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영화 「그린 북」 </a:t>
            </a:r>
            <a:r>
              <a:rPr lang="ko-KR" altLang="en-US" sz="5400" b="1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알아보기</a:t>
            </a: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FBC82AD9-D3C9-7AD5-F4EC-47D51EAF6B4F}"/>
              </a:ext>
            </a:extLst>
          </p:cNvPr>
          <p:cNvGrpSpPr/>
          <p:nvPr/>
        </p:nvGrpSpPr>
        <p:grpSpPr>
          <a:xfrm>
            <a:off x="4448516" y="3190555"/>
            <a:ext cx="9067800" cy="4603318"/>
            <a:chOff x="7539042" y="3101546"/>
            <a:chExt cx="9067800" cy="4603318"/>
          </a:xfrm>
        </p:grpSpPr>
        <p:pic>
          <p:nvPicPr>
            <p:cNvPr id="14" name="Picture 14">
              <a:extLst>
                <a:ext uri="{FF2B5EF4-FFF2-40B4-BE49-F238E27FC236}">
                  <a16:creationId xmlns:a16="http://schemas.microsoft.com/office/drawing/2014/main" id="{760F0F1B-55DD-5FF3-24FC-03684583C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10000"/>
            </a:blip>
            <a:stretch>
              <a:fillRect/>
            </a:stretch>
          </p:blipFill>
          <p:spPr>
            <a:xfrm>
              <a:off x="7539042" y="3101546"/>
              <a:ext cx="9067800" cy="460331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DC61C6C-745E-0D50-43C1-B820531C258C}"/>
                </a:ext>
              </a:extLst>
            </p:cNvPr>
            <p:cNvSpPr txBox="1"/>
            <p:nvPr/>
          </p:nvSpPr>
          <p:spPr>
            <a:xfrm>
              <a:off x="8248484" y="3723287"/>
              <a:ext cx="7696200" cy="3325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3600" b="1" dirty="0">
                  <a:solidFill>
                    <a:srgbClr val="61AD97"/>
                  </a:solidFill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「그린 </a:t>
              </a:r>
              <a:r>
                <a:rPr lang="ko-KR" altLang="en-US" sz="3600" b="1" dirty="0" err="1">
                  <a:solidFill>
                    <a:srgbClr val="61AD97"/>
                  </a:solidFill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북」이</a:t>
              </a:r>
              <a:r>
                <a:rPr lang="ko-KR" altLang="en-US" sz="3600" b="1" dirty="0">
                  <a:solidFill>
                    <a:srgbClr val="61AD97"/>
                  </a:solidFill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 무엇인지 알아보고</a:t>
              </a:r>
              <a:r>
                <a:rPr lang="en-US" altLang="ko-KR" sz="3600" b="1" dirty="0">
                  <a:solidFill>
                    <a:srgbClr val="61AD97"/>
                  </a:solidFill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,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3600" b="1" dirty="0">
                  <a:solidFill>
                    <a:srgbClr val="61AD97"/>
                  </a:solidFill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「그린 북」 없이는 당시 여행 하기조차 힘들었던 </a:t>
              </a:r>
              <a:r>
                <a:rPr lang="ko-KR" altLang="en-US" sz="3600" b="1" dirty="0" err="1">
                  <a:solidFill>
                    <a:srgbClr val="61AD97"/>
                  </a:solidFill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차별받는</a:t>
              </a:r>
              <a:r>
                <a:rPr lang="ko-KR" altLang="en-US" sz="3600" b="1" dirty="0">
                  <a:solidFill>
                    <a:srgbClr val="61AD97"/>
                  </a:solidFill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 사람들의 심정이 </a:t>
              </a:r>
              <a:r>
                <a:rPr lang="ko-KR" altLang="en-US" sz="3600" b="1" dirty="0" err="1">
                  <a:solidFill>
                    <a:srgbClr val="61AD97"/>
                  </a:solidFill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어떠했을지</a:t>
              </a:r>
              <a:r>
                <a:rPr lang="ko-KR" altLang="en-US" sz="3600" b="1" dirty="0">
                  <a:solidFill>
                    <a:srgbClr val="61AD97"/>
                  </a:solidFill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 생각해봅시다</a:t>
              </a:r>
              <a:r>
                <a:rPr lang="en-US" altLang="ko-KR" sz="3600" b="1" dirty="0">
                  <a:solidFill>
                    <a:srgbClr val="61AD97"/>
                  </a:solidFill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. </a:t>
              </a:r>
              <a:endParaRPr lang="ko-KR" altLang="en-US" sz="3600" b="1" dirty="0">
                <a:solidFill>
                  <a:srgbClr val="61AD97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2928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6000"/>
          </a:blip>
          <a:srcRect l="28151" t="3874" r="22021" b="11267"/>
          <a:stretch/>
        </p:blipFill>
        <p:spPr>
          <a:xfrm rot="16200000">
            <a:off x="4038600" y="-4038600"/>
            <a:ext cx="10287000" cy="18364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33000"/>
            <a:ext cx="18288000" cy="2540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A5A7B23-AA5E-5B11-A63B-36C2FEC28AEB}"/>
              </a:ext>
            </a:extLst>
          </p:cNvPr>
          <p:cNvSpPr txBox="1"/>
          <p:nvPr/>
        </p:nvSpPr>
        <p:spPr>
          <a:xfrm>
            <a:off x="1219200" y="953995"/>
            <a:ext cx="7658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2. </a:t>
            </a:r>
            <a:r>
              <a:rPr lang="ko-KR" altLang="en-US" sz="5400" b="1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영화 「그린 북」 </a:t>
            </a:r>
            <a:r>
              <a:rPr lang="ko-KR" altLang="en-US" sz="5400" b="1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시청하기</a:t>
            </a:r>
            <a:endParaRPr lang="en-US" altLang="ko-KR" sz="5400" b="1" dirty="0">
              <a:solidFill>
                <a:srgbClr val="265E6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9374EC-8238-9F35-5936-D76B119EDA0D}"/>
              </a:ext>
            </a:extLst>
          </p:cNvPr>
          <p:cNvSpPr txBox="1"/>
          <p:nvPr/>
        </p:nvSpPr>
        <p:spPr>
          <a:xfrm>
            <a:off x="2262845" y="3238500"/>
            <a:ext cx="7845844" cy="440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8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1960</a:t>
            </a:r>
            <a:r>
              <a:rPr lang="ko-KR" altLang="en-US" sz="48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년대 미국 사회 상황과</a:t>
            </a:r>
            <a:endParaRPr lang="en-US" altLang="ko-KR" sz="4800" dirty="0">
              <a:solidFill>
                <a:srgbClr val="3A9D80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8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주인공 돈 </a:t>
            </a:r>
            <a:r>
              <a:rPr lang="ko-KR" altLang="en-US" sz="4800" dirty="0" err="1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셜리의</a:t>
            </a:r>
            <a:r>
              <a:rPr lang="ko-KR" altLang="en-US" sz="48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음악 활동과의 관계를 생각하며 </a:t>
            </a:r>
            <a:endParaRPr lang="en-US" altLang="ko-KR" sz="4800" dirty="0">
              <a:solidFill>
                <a:srgbClr val="3A9D80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8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영화를 시청해 봅시다</a:t>
            </a:r>
            <a:r>
              <a:rPr lang="en-US" altLang="ko-KR" sz="48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 </a:t>
            </a:r>
            <a:endParaRPr lang="ko-KR" altLang="en-US" sz="4800" dirty="0">
              <a:solidFill>
                <a:srgbClr val="3A9D80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35F6B7E8-6174-D9C4-5841-6986A0505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9962" y="1877325"/>
            <a:ext cx="4990767" cy="708137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CEFF4-A971-94E8-6A2C-52DD2CC70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5153799-E942-EAC5-504D-FA1E34EA4DA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</a:blip>
          <a:srcRect l="28151" t="3874" r="22021" b="11267"/>
          <a:stretch/>
        </p:blipFill>
        <p:spPr>
          <a:xfrm rot="16200000">
            <a:off x="4038600" y="-4038600"/>
            <a:ext cx="10287000" cy="183642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C3D284D-DE1A-11CE-A2E3-030D7416D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33000"/>
            <a:ext cx="18288000" cy="254000"/>
          </a:xfrm>
          <a:prstGeom prst="rect">
            <a:avLst/>
          </a:prstGeom>
        </p:spPr>
      </p:pic>
      <p:grpSp>
        <p:nvGrpSpPr>
          <p:cNvPr id="16" name="Group 16">
            <a:extLst>
              <a:ext uri="{FF2B5EF4-FFF2-40B4-BE49-F238E27FC236}">
                <a16:creationId xmlns:a16="http://schemas.microsoft.com/office/drawing/2014/main" id="{3A625DA7-6148-A69C-73BC-BA9E37A29787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F1FF19C-684D-9B18-EC67-2E263669C014}"/>
              </a:ext>
            </a:extLst>
          </p:cNvPr>
          <p:cNvSpPr txBox="1"/>
          <p:nvPr/>
        </p:nvSpPr>
        <p:spPr>
          <a:xfrm>
            <a:off x="1219200" y="952500"/>
            <a:ext cx="960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3. ‘</a:t>
            </a:r>
            <a:r>
              <a:rPr lang="ko-KR" altLang="en-US" sz="5400" b="1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존중</a:t>
            </a:r>
            <a:r>
              <a:rPr lang="en-US" altLang="ko-KR" sz="5400" b="1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’</a:t>
            </a:r>
            <a:r>
              <a:rPr lang="ko-KR" altLang="en-US" sz="5400" b="1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에 관하여 생각해 보기</a:t>
            </a: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65FBEB79-348E-E892-5BFC-F2A301EED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13" b="100000" l="8537" r="9054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81000" y="5740292"/>
            <a:ext cx="3774820" cy="4292707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16605B81-9D24-7CF5-3410-EC1BDB9110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78" b="100000" l="4944" r="98652"/>
                    </a14:imgEffect>
                  </a14:imgLayer>
                </a14:imgProps>
              </a:ext>
            </a:extLst>
          </a:blip>
          <a:srcRect r="6570" b="20842"/>
          <a:stretch/>
        </p:blipFill>
        <p:spPr>
          <a:xfrm>
            <a:off x="2362200" y="6515100"/>
            <a:ext cx="3453718" cy="351789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7E32FF2-AB6E-4E0C-01A3-34102358C37C}"/>
              </a:ext>
            </a:extLst>
          </p:cNvPr>
          <p:cNvSpPr txBox="1"/>
          <p:nvPr/>
        </p:nvSpPr>
        <p:spPr>
          <a:xfrm>
            <a:off x="3041392" y="3086100"/>
            <a:ext cx="12205215" cy="3685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0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* 1960</a:t>
            </a:r>
            <a:r>
              <a:rPr lang="ko-KR" altLang="en-US" sz="40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년대 미국의 사회 상황 </a:t>
            </a:r>
            <a:r>
              <a:rPr lang="en-US" altLang="ko-KR" sz="40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*</a:t>
            </a:r>
          </a:p>
          <a:p>
            <a:pPr algn="ctr">
              <a:lnSpc>
                <a:spcPct val="150000"/>
              </a:lnSpc>
            </a:pPr>
            <a:r>
              <a:rPr lang="en-US" altLang="ko-KR" sz="40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</a:t>
            </a:r>
            <a:r>
              <a:rPr lang="ko-KR" altLang="en-US" sz="40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흑인 인권 운동이 활발하게 전개되던 때였지만 </a:t>
            </a:r>
            <a:endParaRPr lang="en-US" altLang="ko-KR" sz="4000" dirty="0">
              <a:solidFill>
                <a:srgbClr val="3A9D80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인종 차별이 만연하였고</a:t>
            </a:r>
            <a:r>
              <a:rPr lang="en-US" altLang="ko-KR" sz="40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ko-KR" altLang="en-US" sz="40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특히 미국 남부의 인종 차별이 심하였다</a:t>
            </a:r>
            <a:r>
              <a:rPr lang="en-US" altLang="ko-KR" sz="40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  <a:endParaRPr lang="ko-KR" altLang="en-US" sz="4000" dirty="0">
              <a:solidFill>
                <a:srgbClr val="3A9D80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5184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602FA-897C-D101-5AC4-D2C174F84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EDF9988-8CDF-2F7F-588A-05B967240D4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</a:blip>
          <a:srcRect l="28151" t="3874" r="22021" b="11267"/>
          <a:stretch/>
        </p:blipFill>
        <p:spPr>
          <a:xfrm rot="16200000">
            <a:off x="4038600" y="-4038600"/>
            <a:ext cx="10287000" cy="183642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735F5DB-5646-3527-0D3A-920890B60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33000"/>
            <a:ext cx="18288000" cy="254000"/>
          </a:xfrm>
          <a:prstGeom prst="rect">
            <a:avLst/>
          </a:prstGeom>
        </p:spPr>
      </p:pic>
      <p:grpSp>
        <p:nvGrpSpPr>
          <p:cNvPr id="16" name="Group 16">
            <a:extLst>
              <a:ext uri="{FF2B5EF4-FFF2-40B4-BE49-F238E27FC236}">
                <a16:creationId xmlns:a16="http://schemas.microsoft.com/office/drawing/2014/main" id="{2485C19D-0F33-4AF3-6CEC-2A0069DB752E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C46FA86-1C70-876F-EE73-339E4DEB6C71}"/>
              </a:ext>
            </a:extLst>
          </p:cNvPr>
          <p:cNvSpPr txBox="1"/>
          <p:nvPr/>
        </p:nvSpPr>
        <p:spPr>
          <a:xfrm>
            <a:off x="2514600" y="2866430"/>
            <a:ext cx="13258800" cy="4597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돈 </a:t>
            </a:r>
            <a:r>
              <a:rPr lang="ko-KR" altLang="en-US" sz="4000" dirty="0" err="1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셜리는</a:t>
            </a:r>
            <a:r>
              <a:rPr lang="ko-KR" altLang="en-US" sz="40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클래식을 전공했지만</a:t>
            </a:r>
            <a:r>
              <a:rPr lang="en-US" altLang="ko-KR" sz="40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40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흑인이 클래식을 연주하는 걸</a:t>
            </a:r>
            <a:endParaRPr lang="en-US" altLang="ko-KR" sz="4000" dirty="0">
              <a:solidFill>
                <a:srgbClr val="3A9D80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대중이 받아들이지 않는 사회 분위기와</a:t>
            </a:r>
            <a:endParaRPr lang="en-US" altLang="ko-KR" sz="4000" dirty="0">
              <a:solidFill>
                <a:srgbClr val="3A9D80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흑인 클래식 음악가를 위한 기회의 부족으로</a:t>
            </a:r>
            <a:r>
              <a:rPr lang="en-US" altLang="ko-KR" sz="40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</a:t>
            </a:r>
            <a:r>
              <a:rPr lang="ko-KR" altLang="en-US" sz="40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대중음악을 한다</a:t>
            </a:r>
            <a:r>
              <a:rPr lang="en-US" altLang="ko-KR" sz="40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altLang="ko-KR" sz="40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1960~60</a:t>
            </a:r>
            <a:r>
              <a:rPr lang="ko-KR" altLang="en-US" sz="40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년대까지 클래식을 재즈에 접목시키는 시도를 하며 </a:t>
            </a:r>
            <a:endParaRPr lang="en-US" altLang="ko-KR" sz="4000" dirty="0">
              <a:solidFill>
                <a:srgbClr val="3A9D80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많은 앨범을 남겼다</a:t>
            </a:r>
            <a:r>
              <a:rPr lang="en-US" altLang="ko-KR" sz="4000" dirty="0">
                <a:solidFill>
                  <a:srgbClr val="3A9D80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  <a:endParaRPr lang="ko-KR" altLang="en-US" sz="4000" dirty="0">
              <a:solidFill>
                <a:srgbClr val="3A9D80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95100F0-2596-176A-5ADE-168C983B3E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13" b="100000" l="8537" r="9054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81000" y="5740292"/>
            <a:ext cx="3774820" cy="429270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12EFAE3-3855-8F21-6E57-625AAE2E40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78" b="100000" l="4944" r="98652"/>
                    </a14:imgEffect>
                  </a14:imgLayer>
                </a14:imgProps>
              </a:ext>
            </a:extLst>
          </a:blip>
          <a:srcRect r="6570" b="20842"/>
          <a:stretch/>
        </p:blipFill>
        <p:spPr>
          <a:xfrm>
            <a:off x="2362200" y="6515100"/>
            <a:ext cx="3453718" cy="35178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15099E-7CCE-C8D0-869B-06525003166A}"/>
              </a:ext>
            </a:extLst>
          </p:cNvPr>
          <p:cNvSpPr txBox="1"/>
          <p:nvPr/>
        </p:nvSpPr>
        <p:spPr>
          <a:xfrm>
            <a:off x="1219200" y="952500"/>
            <a:ext cx="960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3. ‘</a:t>
            </a:r>
            <a:r>
              <a:rPr lang="ko-KR" altLang="en-US" sz="5400" b="1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존중</a:t>
            </a:r>
            <a:r>
              <a:rPr lang="en-US" altLang="ko-KR" sz="5400" b="1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’</a:t>
            </a:r>
            <a:r>
              <a:rPr lang="ko-KR" altLang="en-US" sz="5400" b="1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에 관하여 생각해 보기</a:t>
            </a:r>
          </a:p>
        </p:txBody>
      </p:sp>
    </p:spTree>
    <p:extLst>
      <p:ext uri="{BB962C8B-B14F-4D97-AF65-F5344CB8AC3E}">
        <p14:creationId xmlns:p14="http://schemas.microsoft.com/office/powerpoint/2010/main" val="169189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9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4300" y="9347200"/>
            <a:ext cx="266700" cy="2667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2147483648" y="2147483647"/>
            <a:ext cx="2147483647" cy="381000000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92300" y="9474200"/>
            <a:ext cx="10731500" cy="25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3400" y="9474200"/>
            <a:ext cx="10756900" cy="254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46690" y="227914"/>
            <a:ext cx="9946217" cy="2057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50000"/>
              </a:lnSpc>
            </a:pPr>
            <a:r>
              <a:rPr lang="en-US" altLang="ko-KR" sz="5400" b="1" i="0" u="none" strike="noStrike" dirty="0">
                <a:solidFill>
                  <a:srgbClr val="FBFBFB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4. </a:t>
            </a:r>
            <a:r>
              <a:rPr lang="ko-KR" altLang="en-US" sz="5400" b="1" i="0" u="none" strike="noStrike" dirty="0">
                <a:solidFill>
                  <a:srgbClr val="FBFBFB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영화 속 인종 차별 알아보기 </a:t>
            </a:r>
            <a:endParaRPr lang="en-US" sz="5400" b="1" i="0" u="none" strike="noStrike" dirty="0">
              <a:solidFill>
                <a:srgbClr val="FBFBFB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C98C3178-FE95-3F05-C8C9-084C1A54F730}"/>
              </a:ext>
            </a:extLst>
          </p:cNvPr>
          <p:cNvSpPr/>
          <p:nvPr/>
        </p:nvSpPr>
        <p:spPr>
          <a:xfrm>
            <a:off x="533400" y="2673007"/>
            <a:ext cx="5334000" cy="6375400"/>
          </a:xfrm>
          <a:prstGeom prst="roundRect">
            <a:avLst>
              <a:gd name="adj" fmla="val 14140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[</a:t>
            </a:r>
            <a:r>
              <a:rPr lang="ko-KR" altLang="en-US" sz="3600" b="1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흑인의</a:t>
            </a:r>
            <a:r>
              <a:rPr lang="en-US" altLang="ko-KR" sz="3600" b="1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</a:t>
            </a:r>
            <a:r>
              <a:rPr lang="ko-KR" altLang="en-US" sz="3600" b="1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야간 통행 금지</a:t>
            </a:r>
            <a:r>
              <a:rPr lang="en-US" altLang="ko-KR" sz="3600" b="1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]</a:t>
            </a:r>
          </a:p>
          <a:p>
            <a:pPr algn="ctr">
              <a:lnSpc>
                <a:spcPct val="150000"/>
              </a:lnSpc>
            </a:pPr>
            <a:r>
              <a:rPr lang="ko-KR" altLang="en-US" sz="32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차로 이동 중 </a:t>
            </a:r>
            <a:endParaRPr lang="en-US" altLang="ko-KR" sz="3200" dirty="0">
              <a:solidFill>
                <a:srgbClr val="265E6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유치장에</a:t>
            </a:r>
            <a:r>
              <a:rPr lang="en-US" altLang="ko-KR" sz="32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</a:t>
            </a:r>
            <a:r>
              <a:rPr lang="ko-KR" altLang="en-US" sz="32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감금되고 </a:t>
            </a:r>
            <a:endParaRPr lang="en-US" altLang="ko-KR" sz="3200" dirty="0">
              <a:solidFill>
                <a:srgbClr val="265E6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이유를 묻자</a:t>
            </a:r>
            <a:endParaRPr lang="en-US" altLang="ko-KR" sz="3200" dirty="0">
              <a:solidFill>
                <a:srgbClr val="265E6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경찰은 </a:t>
            </a:r>
            <a:endParaRPr lang="en-US" altLang="ko-KR" sz="3200" dirty="0">
              <a:solidFill>
                <a:srgbClr val="265E6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32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“</a:t>
            </a:r>
            <a:r>
              <a:rPr lang="ko-KR" altLang="en-US" sz="32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해가 졌는데</a:t>
            </a:r>
            <a:endParaRPr lang="en-US" altLang="ko-KR" sz="3200" dirty="0">
              <a:solidFill>
                <a:srgbClr val="265E6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검둥이가 밖으로 기어</a:t>
            </a:r>
            <a:endParaRPr lang="en-US" altLang="ko-KR" sz="3200" dirty="0">
              <a:solidFill>
                <a:srgbClr val="265E6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dirty="0" err="1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나왔잖아</a:t>
            </a:r>
            <a:r>
              <a:rPr lang="en-US" altLang="ko-KR" sz="32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.”</a:t>
            </a:r>
            <a:r>
              <a:rPr lang="ko-KR" altLang="en-US" sz="32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라고</a:t>
            </a:r>
            <a:r>
              <a:rPr lang="en-US" altLang="ko-KR" sz="32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</a:t>
            </a:r>
            <a:r>
              <a:rPr lang="ko-KR" altLang="en-US" sz="32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대답함</a:t>
            </a: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BB16E944-252B-C3E6-AB42-9864E337FCC0}"/>
              </a:ext>
            </a:extLst>
          </p:cNvPr>
          <p:cNvSpPr/>
          <p:nvPr/>
        </p:nvSpPr>
        <p:spPr>
          <a:xfrm>
            <a:off x="6019799" y="2673007"/>
            <a:ext cx="6248403" cy="6375400"/>
          </a:xfrm>
          <a:prstGeom prst="roundRect">
            <a:avLst>
              <a:gd name="adj" fmla="val 11767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[</a:t>
            </a:r>
            <a:r>
              <a:rPr lang="ko-KR" altLang="en-US" sz="3600" b="1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흑인과 백인의 공간 분리</a:t>
            </a:r>
            <a:r>
              <a:rPr lang="en-US" altLang="ko-KR" sz="3600" b="1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]</a:t>
            </a:r>
          </a:p>
          <a:p>
            <a:pPr algn="ctr">
              <a:lnSpc>
                <a:spcPct val="150000"/>
              </a:lnSpc>
            </a:pPr>
            <a:r>
              <a:rPr lang="ko-KR" altLang="en-US" sz="32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호텔 지배인으로부터</a:t>
            </a:r>
            <a:endParaRPr lang="en-US" altLang="ko-KR" sz="3200" dirty="0">
              <a:solidFill>
                <a:srgbClr val="265E6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창고를 대기실로 사용하라는 </a:t>
            </a:r>
            <a:endParaRPr lang="en-US" altLang="ko-KR" sz="3200" dirty="0">
              <a:solidFill>
                <a:srgbClr val="265E6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안내를 받고</a:t>
            </a:r>
            <a:r>
              <a:rPr lang="en-US" altLang="ko-KR" sz="32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ko-KR" altLang="en-US" sz="32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연주가 끝난 후에는</a:t>
            </a:r>
            <a:endParaRPr lang="en-US" altLang="ko-KR" sz="3200" dirty="0">
              <a:solidFill>
                <a:srgbClr val="265E6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백인과 함께 식당에서</a:t>
            </a:r>
            <a:endParaRPr lang="en-US" altLang="ko-KR" sz="3200" dirty="0">
              <a:solidFill>
                <a:srgbClr val="265E6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식사를 할 수 없다고</a:t>
            </a:r>
            <a:r>
              <a:rPr lang="en-US" altLang="ko-KR" sz="32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</a:t>
            </a:r>
            <a:r>
              <a:rPr lang="ko-KR" altLang="en-US" sz="32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거부 받음</a:t>
            </a: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1C28A42A-CF24-74CB-75BA-B213CC357BC0}"/>
              </a:ext>
            </a:extLst>
          </p:cNvPr>
          <p:cNvSpPr/>
          <p:nvPr/>
        </p:nvSpPr>
        <p:spPr>
          <a:xfrm>
            <a:off x="12420600" y="2639025"/>
            <a:ext cx="5334000" cy="6409381"/>
          </a:xfrm>
          <a:prstGeom prst="roundRect">
            <a:avLst>
              <a:gd name="adj" fmla="val 14140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[</a:t>
            </a:r>
            <a:r>
              <a:rPr lang="ko-KR" altLang="en-US" sz="3600" b="1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흑인 화장실 분리</a:t>
            </a:r>
            <a:r>
              <a:rPr lang="en-US" altLang="ko-KR" sz="3600" b="1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]</a:t>
            </a:r>
            <a:endParaRPr lang="en-US" altLang="ko-KR" sz="3200" b="1" dirty="0">
              <a:solidFill>
                <a:srgbClr val="265E6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저택 화장실 대신 </a:t>
            </a:r>
            <a:endParaRPr lang="en-US" altLang="ko-KR" sz="3200" dirty="0">
              <a:solidFill>
                <a:srgbClr val="265E6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야외에 있는</a:t>
            </a:r>
            <a:endParaRPr lang="en-US" altLang="ko-KR" sz="3200" dirty="0">
              <a:solidFill>
                <a:srgbClr val="265E6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낡은 화장실을 </a:t>
            </a:r>
            <a:endParaRPr lang="en-US" altLang="ko-KR" sz="3200" dirty="0">
              <a:solidFill>
                <a:srgbClr val="265E6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사용하라는 말에</a:t>
            </a:r>
            <a:endParaRPr lang="en-US" altLang="ko-KR" sz="3200" dirty="0">
              <a:solidFill>
                <a:srgbClr val="265E6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숙소 화장실까지 다녀 옴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9D8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021121-DACC-8472-F6A8-69ABB2D24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00DA6F50-4527-37F9-A15F-3D38BF66C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4300" y="9347200"/>
            <a:ext cx="266700" cy="266700"/>
          </a:xfrm>
          <a:prstGeom prst="rect">
            <a:avLst/>
          </a:prstGeom>
        </p:spPr>
      </p:pic>
      <p:grpSp>
        <p:nvGrpSpPr>
          <p:cNvPr id="7" name="Group 7">
            <a:extLst>
              <a:ext uri="{FF2B5EF4-FFF2-40B4-BE49-F238E27FC236}">
                <a16:creationId xmlns:a16="http://schemas.microsoft.com/office/drawing/2014/main" id="{EA0886A0-676B-6279-2D7D-F2EDF88C76DD}"/>
              </a:ext>
            </a:extLst>
          </p:cNvPr>
          <p:cNvGrpSpPr/>
          <p:nvPr/>
        </p:nvGrpSpPr>
        <p:grpSpPr>
          <a:xfrm>
            <a:off x="-2147483648" y="2147483647"/>
            <a:ext cx="2147483647" cy="381000000"/>
            <a:chOff x="0" y="0"/>
            <a:chExt cx="0" cy="0"/>
          </a:xfrm>
        </p:grpSpPr>
      </p:grpSp>
      <p:pic>
        <p:nvPicPr>
          <p:cNvPr id="8" name="Picture 8">
            <a:extLst>
              <a:ext uri="{FF2B5EF4-FFF2-40B4-BE49-F238E27FC236}">
                <a16:creationId xmlns:a16="http://schemas.microsoft.com/office/drawing/2014/main" id="{892C40AC-D534-33B0-CF15-B70DB0A41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92300" y="9474200"/>
            <a:ext cx="10731500" cy="254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1EF8E05A-F8F8-CC05-CBEE-E0E187195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3400" y="9474200"/>
            <a:ext cx="10756900" cy="25400"/>
          </a:xfrm>
          <a:prstGeom prst="rect">
            <a:avLst/>
          </a:prstGeom>
        </p:spPr>
      </p:pic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C027FC8C-21DC-9B51-8766-55B035E5B265}"/>
              </a:ext>
            </a:extLst>
          </p:cNvPr>
          <p:cNvSpPr/>
          <p:nvPr/>
        </p:nvSpPr>
        <p:spPr>
          <a:xfrm>
            <a:off x="533400" y="2673007"/>
            <a:ext cx="8305800" cy="6375400"/>
          </a:xfrm>
          <a:prstGeom prst="roundRect">
            <a:avLst>
              <a:gd name="adj" fmla="val 14140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4400" b="1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[</a:t>
            </a:r>
            <a:r>
              <a:rPr lang="ko-KR" altLang="en-US" sz="4400" b="1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조지 </a:t>
            </a:r>
            <a:r>
              <a:rPr lang="ko-KR" altLang="en-US" sz="4400" b="1" dirty="0" err="1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플루이드</a:t>
            </a:r>
            <a:r>
              <a:rPr lang="ko-KR" altLang="en-US" sz="4400" b="1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사망 사건</a:t>
            </a:r>
            <a:r>
              <a:rPr lang="en-US" altLang="ko-KR" sz="4400" b="1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]</a:t>
            </a:r>
          </a:p>
          <a:p>
            <a:pPr algn="ctr">
              <a:lnSpc>
                <a:spcPct val="150000"/>
              </a:lnSpc>
            </a:pPr>
            <a:r>
              <a:rPr lang="ko-KR" altLang="en-US" sz="40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비무장 상태의 흑인 남성이</a:t>
            </a:r>
            <a:endParaRPr lang="en-US" altLang="ko-KR" sz="4000" dirty="0">
              <a:solidFill>
                <a:srgbClr val="265E6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체포되는 과정에서 </a:t>
            </a:r>
            <a:endParaRPr lang="en-US" altLang="ko-KR" sz="4000" dirty="0">
              <a:solidFill>
                <a:srgbClr val="265E6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백인 경찰관의</a:t>
            </a:r>
            <a:endParaRPr lang="en-US" altLang="ko-KR" sz="4000" dirty="0">
              <a:solidFill>
                <a:srgbClr val="265E6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강압 행위로 숨졌던 사건</a:t>
            </a: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92113916-9CFF-113F-27E8-CCAA0AE5AE69}"/>
              </a:ext>
            </a:extLst>
          </p:cNvPr>
          <p:cNvSpPr/>
          <p:nvPr/>
        </p:nvSpPr>
        <p:spPr>
          <a:xfrm>
            <a:off x="9448802" y="2673007"/>
            <a:ext cx="8305800" cy="6375400"/>
          </a:xfrm>
          <a:prstGeom prst="roundRect">
            <a:avLst>
              <a:gd name="adj" fmla="val 14140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40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피부색 이유보다 </a:t>
            </a:r>
            <a:endParaRPr lang="en-US" altLang="ko-KR" sz="4000" dirty="0">
              <a:solidFill>
                <a:srgbClr val="265E6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 err="1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출신국</a:t>
            </a:r>
            <a:r>
              <a:rPr lang="ko-KR" altLang="en-US" sz="40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경제 수준에서</a:t>
            </a:r>
            <a:endParaRPr lang="en-US" altLang="ko-KR" sz="4000" dirty="0">
              <a:solidFill>
                <a:srgbClr val="265E6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외국인에 대한 무시</a:t>
            </a:r>
            <a:r>
              <a:rPr lang="en-US" altLang="ko-KR" sz="40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40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비하 등</a:t>
            </a:r>
            <a:endParaRPr lang="en-US" altLang="ko-KR" sz="4000" dirty="0">
              <a:solidFill>
                <a:srgbClr val="265E6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일상생활에서 발생</a:t>
            </a:r>
            <a:endParaRPr lang="ko-KR" altLang="en-US" sz="3600" dirty="0">
              <a:solidFill>
                <a:srgbClr val="265E6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9408BA6A-1B49-A9D8-8AB7-F5992471F3CF}"/>
              </a:ext>
            </a:extLst>
          </p:cNvPr>
          <p:cNvSpPr txBox="1"/>
          <p:nvPr/>
        </p:nvSpPr>
        <p:spPr>
          <a:xfrm>
            <a:off x="990600" y="170764"/>
            <a:ext cx="9946217" cy="2057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50000"/>
              </a:lnSpc>
            </a:pPr>
            <a:r>
              <a:rPr lang="en-US" altLang="ko-KR" sz="5400" b="1" i="0" u="none" strike="noStrike" dirty="0">
                <a:solidFill>
                  <a:srgbClr val="FBFBFB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5. </a:t>
            </a:r>
            <a:r>
              <a:rPr lang="ko-KR" altLang="en-US" sz="5400" b="1" i="0" u="none" strike="noStrike" dirty="0">
                <a:solidFill>
                  <a:srgbClr val="FBFBFB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최근의 인종 차별 알아보기 </a:t>
            </a:r>
            <a:endParaRPr lang="en-US" sz="5400" b="1" i="0" u="none" strike="noStrike" dirty="0">
              <a:solidFill>
                <a:srgbClr val="FBFBFB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80892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362FE-6E59-E8E5-F4EF-72A1BC3BE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5B1FA24-5FAF-21D2-0D54-078BDAFE3E6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</a:blip>
          <a:srcRect l="28151" t="3874" r="22021" b="11267"/>
          <a:stretch/>
        </p:blipFill>
        <p:spPr>
          <a:xfrm rot="16200000">
            <a:off x="4038600" y="-4038600"/>
            <a:ext cx="10287000" cy="183642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B5239D2-9F57-40BD-F5FD-9EC825A01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33000"/>
            <a:ext cx="18288000" cy="254000"/>
          </a:xfrm>
          <a:prstGeom prst="rect">
            <a:avLst/>
          </a:prstGeom>
        </p:spPr>
      </p:pic>
      <p:grpSp>
        <p:nvGrpSpPr>
          <p:cNvPr id="16" name="Group 16">
            <a:extLst>
              <a:ext uri="{FF2B5EF4-FFF2-40B4-BE49-F238E27FC236}">
                <a16:creationId xmlns:a16="http://schemas.microsoft.com/office/drawing/2014/main" id="{C1D219D3-DBC7-6365-18B7-7E0D8DEAE038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7077E98-6ABE-7D4F-A001-08A967D8FC9A}"/>
              </a:ext>
            </a:extLst>
          </p:cNvPr>
          <p:cNvSpPr txBox="1"/>
          <p:nvPr/>
        </p:nvSpPr>
        <p:spPr>
          <a:xfrm>
            <a:off x="533399" y="919460"/>
            <a:ext cx="11434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rgbClr val="61AD97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6. </a:t>
            </a:r>
            <a:r>
              <a:rPr lang="ko-KR" altLang="en-US" sz="5400" b="1" dirty="0">
                <a:solidFill>
                  <a:srgbClr val="61AD97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인종 차별</a:t>
            </a:r>
            <a:r>
              <a:rPr lang="ko-KR" altLang="en-US" sz="5400" b="1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에 관한</a:t>
            </a:r>
            <a:r>
              <a:rPr lang="en-US" altLang="ko-KR" sz="5400" b="1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</a:t>
            </a:r>
            <a:r>
              <a:rPr lang="ko-KR" altLang="en-US" sz="5400" b="1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해결 방안 토의하기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DEF794BF-A317-BE68-B97E-1F29F3AA85E1}"/>
              </a:ext>
            </a:extLst>
          </p:cNvPr>
          <p:cNvSpPr/>
          <p:nvPr/>
        </p:nvSpPr>
        <p:spPr>
          <a:xfrm>
            <a:off x="533399" y="2705100"/>
            <a:ext cx="8305800" cy="6375400"/>
          </a:xfrm>
          <a:prstGeom prst="roundRect">
            <a:avLst>
              <a:gd name="adj" fmla="val 14140"/>
            </a:avLst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4400" b="1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개인의 인식 변화</a:t>
            </a:r>
            <a:endParaRPr lang="en-US" altLang="ko-KR" sz="4400" b="1" dirty="0">
              <a:solidFill>
                <a:srgbClr val="265E6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차별을 갖게 되는 편견은</a:t>
            </a:r>
            <a:endParaRPr lang="en-US" altLang="ko-KR" sz="4000" dirty="0">
              <a:solidFill>
                <a:srgbClr val="265E6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자신에게서 오는 것이라 생각하고</a:t>
            </a:r>
            <a:endParaRPr lang="en-US" altLang="ko-KR" sz="4000" dirty="0">
              <a:solidFill>
                <a:srgbClr val="265E6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서로가 다름을 인정하고</a:t>
            </a:r>
            <a:endParaRPr lang="en-US" altLang="ko-KR" sz="4000" dirty="0">
              <a:solidFill>
                <a:srgbClr val="265E6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존중하는 태도가 필요함을 </a:t>
            </a:r>
            <a:endParaRPr lang="en-US" altLang="ko-KR" sz="4000" dirty="0">
              <a:solidFill>
                <a:srgbClr val="265E6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깨닫게 하는 방법 제시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3104118D-04D3-F9DD-5121-B8043E2B8807}"/>
              </a:ext>
            </a:extLst>
          </p:cNvPr>
          <p:cNvSpPr/>
          <p:nvPr/>
        </p:nvSpPr>
        <p:spPr>
          <a:xfrm>
            <a:off x="9448799" y="2705100"/>
            <a:ext cx="8305800" cy="6375400"/>
          </a:xfrm>
          <a:prstGeom prst="roundRect">
            <a:avLst>
              <a:gd name="adj" fmla="val 14140"/>
            </a:avLst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4400" b="1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유명인들의 참여로 인식 변화</a:t>
            </a:r>
            <a:endParaRPr lang="en-US" altLang="ko-KR" sz="4400" b="1" dirty="0">
              <a:solidFill>
                <a:srgbClr val="265E6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40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BTS </a:t>
            </a:r>
            <a:r>
              <a:rPr lang="ko-KR" altLang="en-US" sz="40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공식 트위터에 </a:t>
            </a:r>
            <a:r>
              <a:rPr lang="en-US" altLang="ko-KR" sz="40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“</a:t>
            </a:r>
            <a:r>
              <a:rPr lang="ko-KR" altLang="en-US" sz="40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우리는 인종 차별에 반대합니다</a:t>
            </a:r>
            <a:r>
              <a:rPr lang="en-US" altLang="ko-KR" sz="40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 </a:t>
            </a:r>
            <a:r>
              <a:rPr lang="ko-KR" altLang="en-US" sz="40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나</a:t>
            </a:r>
            <a:r>
              <a:rPr lang="en-US" altLang="ko-KR" sz="40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40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당신</a:t>
            </a:r>
            <a:r>
              <a:rPr lang="en-US" altLang="ko-KR" sz="40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40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우리 모두는 </a:t>
            </a:r>
            <a:r>
              <a:rPr lang="ko-KR" altLang="en-US" sz="4000" dirty="0" err="1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존중받을</a:t>
            </a:r>
            <a:r>
              <a:rPr lang="ko-KR" altLang="en-US" sz="40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권리가 있습니다</a:t>
            </a:r>
            <a:r>
              <a:rPr lang="en-US" altLang="ko-KR" sz="40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.”</a:t>
            </a:r>
          </a:p>
          <a:p>
            <a:pPr algn="ctr">
              <a:lnSpc>
                <a:spcPct val="150000"/>
              </a:lnSpc>
            </a:pPr>
            <a:r>
              <a:rPr lang="ko-KR" altLang="en-US" sz="4000" dirty="0" err="1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라고</a:t>
            </a:r>
            <a:r>
              <a:rPr lang="ko-KR" altLang="en-US" sz="40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조지 </a:t>
            </a:r>
            <a:r>
              <a:rPr lang="ko-KR" altLang="en-US" sz="4000" dirty="0" err="1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플로이드</a:t>
            </a:r>
            <a:r>
              <a:rPr lang="ko-KR" altLang="en-US" sz="40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</a:t>
            </a:r>
            <a:endParaRPr lang="en-US" altLang="ko-KR" sz="4000" dirty="0">
              <a:solidFill>
                <a:srgbClr val="265E6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>
                <a:solidFill>
                  <a:srgbClr val="265E6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사건에 대해 글을 게시</a:t>
            </a:r>
            <a:endParaRPr lang="ko-KR" altLang="en-US" sz="3600" dirty="0">
              <a:solidFill>
                <a:srgbClr val="265E6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283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547</Words>
  <Application>Microsoft Office PowerPoint</Application>
  <PresentationFormat>사용자 지정</PresentationFormat>
  <Paragraphs>100</Paragraphs>
  <Slides>13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8" baseType="lpstr">
      <vt:lpstr>한컴 말랑말랑 Regular</vt:lpstr>
      <vt:lpstr>Arial</vt:lpstr>
      <vt:lpstr>Calibri</vt:lpstr>
      <vt:lpstr>맑은 고딕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Ryan Han</dc:creator>
  <cp:lastModifiedBy>Ryan Han</cp:lastModifiedBy>
  <cp:revision>6</cp:revision>
  <dcterms:created xsi:type="dcterms:W3CDTF">2006-08-16T00:00:00Z</dcterms:created>
  <dcterms:modified xsi:type="dcterms:W3CDTF">2024-11-07T06:48:01Z</dcterms:modified>
</cp:coreProperties>
</file>