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297" r:id="rId7"/>
    <p:sldId id="299" r:id="rId8"/>
    <p:sldId id="306" r:id="rId9"/>
    <p:sldId id="308" r:id="rId10"/>
    <p:sldId id="310" r:id="rId11"/>
    <p:sldId id="311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6"/>
            <p14:sldId id="308"/>
            <p14:sldId id="310"/>
            <p14:sldId id="311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4FE"/>
    <a:srgbClr val="F4F9FE"/>
    <a:srgbClr val="D7DAF9"/>
    <a:srgbClr val="DBECF5"/>
    <a:srgbClr val="3CC864"/>
    <a:srgbClr val="2B3C71"/>
    <a:srgbClr val="588195"/>
    <a:srgbClr val="D0EBD1"/>
    <a:srgbClr val="19552A"/>
    <a:srgbClr val="63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4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84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노래는 즐겁다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12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4453" y="3297406"/>
            <a:ext cx="5303094" cy="792000"/>
          </a:xfrm>
        </p:spPr>
        <p:txBody>
          <a:bodyPr/>
          <a:lstStyle/>
          <a:p>
            <a:r>
              <a:rPr lang="ko-KR" altLang="en-US" sz="3200" i="0" u="none" strike="noStrike" baseline="0" dirty="0" err="1">
                <a:latin typeface="+mn-ea"/>
                <a:ea typeface="+mn-ea"/>
              </a:rPr>
              <a:t>셈여림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 기호를 알고 악상을 살려 노래 부를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BE97D753-08F9-5C55-F386-41C0A62785FF}"/>
              </a:ext>
            </a:extLst>
          </p:cNvPr>
          <p:cNvSpPr/>
          <p:nvPr/>
        </p:nvSpPr>
        <p:spPr bwMode="auto">
          <a:xfrm>
            <a:off x="10435501" y="317558"/>
            <a:ext cx="350604" cy="235332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CA8159F-0B99-7018-17C8-3E934CE740A2}"/>
              </a:ext>
            </a:extLst>
          </p:cNvPr>
          <p:cNvSpPr/>
          <p:nvPr/>
        </p:nvSpPr>
        <p:spPr bwMode="auto">
          <a:xfrm>
            <a:off x="10384293" y="188575"/>
            <a:ext cx="603474" cy="3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F738729-1CD3-E5AD-5A95-E419EC058244}"/>
              </a:ext>
            </a:extLst>
          </p:cNvPr>
          <p:cNvGrpSpPr>
            <a:grpSpLocks/>
          </p:cNvGrpSpPr>
          <p:nvPr/>
        </p:nvGrpSpPr>
        <p:grpSpPr bwMode="auto">
          <a:xfrm>
            <a:off x="11038975" y="183098"/>
            <a:ext cx="603474" cy="377219"/>
            <a:chOff x="4663668" y="567812"/>
            <a:chExt cx="618853" cy="363546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A0BC9881-447B-F1CB-6D5B-45A6B9EF5EE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274805E8-7923-A814-CA9A-8167CDDADCBD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280240D7-F5F7-F9AC-D1FE-7F40D265D3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526170" y="1086299"/>
            <a:ext cx="7139660" cy="4685402"/>
          </a:xfrm>
          <a:prstGeom prst="rect">
            <a:avLst/>
          </a:prstGeom>
        </p:spPr>
      </p:pic>
      <p:pic>
        <p:nvPicPr>
          <p:cNvPr id="11" name="[아침나라 중음①]_1단원_교과서_12쪽_노래는 즐겁다_노래">
            <a:hlinkClick r:id="" action="ppaction://media"/>
            <a:extLst>
              <a:ext uri="{FF2B5EF4-FFF2-40B4-BE49-F238E27FC236}">
                <a16:creationId xmlns:a16="http://schemas.microsoft.com/office/drawing/2014/main" id="{6E2D5435-8F81-9D57-40AF-06F49AC0E3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08182" y="681873"/>
            <a:ext cx="455411" cy="455411"/>
          </a:xfrm>
          <a:prstGeom prst="rect">
            <a:avLst/>
          </a:prstGeom>
        </p:spPr>
      </p:pic>
      <p:pic>
        <p:nvPicPr>
          <p:cNvPr id="12" name="[아침나라 중음①]_1단원_교과서_12쪽_노래는 즐겁다_반주_110">
            <a:hlinkClick r:id="" action="ppaction://media"/>
            <a:extLst>
              <a:ext uri="{FF2B5EF4-FFF2-40B4-BE49-F238E27FC236}">
                <a16:creationId xmlns:a16="http://schemas.microsoft.com/office/drawing/2014/main" id="{F43987AA-249E-6692-4B9E-2312FC630AC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41471" y="701487"/>
            <a:ext cx="455411" cy="45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7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50289F1-8191-8E20-D119-1FACFD70DE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9" y="906431"/>
            <a:ext cx="8924085" cy="2592419"/>
          </a:xfr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즐겁게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8DAD028-45EE-BDE0-41F9-C1768A1B8D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35035" y="1667890"/>
            <a:ext cx="184448" cy="372313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872ADD7-7F05-ACB0-434D-DFFBE15F3DEC}"/>
              </a:ext>
            </a:extLst>
          </p:cNvPr>
          <p:cNvSpPr txBox="1">
            <a:spLocks/>
          </p:cNvSpPr>
          <p:nvPr/>
        </p:nvSpPr>
        <p:spPr>
          <a:xfrm>
            <a:off x="900000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4A20808-BB51-E386-90F7-B468F8E4E403}"/>
              </a:ext>
            </a:extLst>
          </p:cNvPr>
          <p:cNvSpPr txBox="1">
            <a:spLocks/>
          </p:cNvSpPr>
          <p:nvPr/>
        </p:nvSpPr>
        <p:spPr>
          <a:xfrm>
            <a:off x="2708908" y="3507176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Muss I </a:t>
            </a:r>
            <a:r>
              <a:rPr kumimoji="1" lang="en-US" altLang="ko-KR" sz="2000" b="0" dirty="0" err="1">
                <a:solidFill>
                  <a:schemeClr val="tx1"/>
                </a:solidFill>
                <a:latin typeface="+mn-ea"/>
                <a:ea typeface="+mn-ea"/>
              </a:rPr>
              <a:t>denn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가야만 하네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)’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으로 불리는 독일 민요다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원래 가사 내용은 일을 찾아 집을 떠나는 일꾼의 이야기이며 독일군이나 여행객들에게서 애창되었다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7F04594-4407-A985-842E-79931A5D62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29006" y="2206070"/>
            <a:ext cx="10158494" cy="1311100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4B0F6498-118F-BA8A-76FA-9A712B6C7B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130124"/>
              </p:ext>
            </p:extLst>
          </p:nvPr>
        </p:nvGraphicFramePr>
        <p:xfrm>
          <a:off x="1066624" y="3562521"/>
          <a:ext cx="1075662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181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940065">
                  <a:extLst>
                    <a:ext uri="{9D8B030D-6E8A-4147-A177-3AD203B41FA5}">
                      <a16:colId xmlns:a16="http://schemas.microsoft.com/office/drawing/2014/main" val="31069625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C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F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셈여림</a:t>
            </a:r>
            <a:r>
              <a:rPr kumimoji="1" lang="ko-KR" altLang="en-US" dirty="0">
                <a:latin typeface="+mn-ea"/>
                <a:ea typeface="+mn-ea"/>
              </a:rPr>
              <a:t> 기호의 종류와 뜻을 알아보고 악상을 살려 노래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512736-3D40-CDB8-9671-119A6873C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 descr="텍스트, 폰트, 스크린샷, 디자인이(가) 표시된 사진&#10;&#10;자동 생성된 설명">
            <a:extLst>
              <a:ext uri="{FF2B5EF4-FFF2-40B4-BE49-F238E27FC236}">
                <a16:creationId xmlns:a16="http://schemas.microsoft.com/office/drawing/2014/main" id="{8BC21E9F-924C-D602-159F-9FFE8564B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364" y="2304296"/>
            <a:ext cx="9950711" cy="257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247747-0604-4DDF-5BBF-E34BE7BCD9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10860229" cy="251999"/>
          </a:xfrm>
        </p:spPr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다장조의 주요 </a:t>
            </a:r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ko-KR" altLang="en-US" dirty="0">
                <a:latin typeface="+mn-ea"/>
                <a:ea typeface="+mn-ea"/>
              </a:rPr>
              <a:t>화음과 딸림 </a:t>
            </a:r>
            <a:r>
              <a:rPr lang="en-US" altLang="ko-KR" dirty="0">
                <a:latin typeface="+mn-ea"/>
                <a:ea typeface="+mn-ea"/>
              </a:rPr>
              <a:t>7</a:t>
            </a:r>
            <a:r>
              <a:rPr lang="ko-KR" altLang="en-US" dirty="0">
                <a:latin typeface="+mn-ea"/>
                <a:ea typeface="+mn-ea"/>
              </a:rPr>
              <a:t>화음을 알아보고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ko-KR" altLang="en-US" dirty="0">
                <a:latin typeface="+mn-ea"/>
                <a:ea typeface="+mn-ea"/>
              </a:rPr>
              <a:t>악보에서 주요 </a:t>
            </a:r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ko-KR" altLang="en-US" dirty="0">
                <a:latin typeface="+mn-ea"/>
                <a:ea typeface="+mn-ea"/>
              </a:rPr>
              <a:t>화음을 찾아보기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23E298-7473-E803-8609-6D620D684D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pic>
        <p:nvPicPr>
          <p:cNvPr id="9" name="그림 8" descr="악보, 폰트이(가) 표시된 사진&#10;&#10;자동 생성된 설명">
            <a:extLst>
              <a:ext uri="{FF2B5EF4-FFF2-40B4-BE49-F238E27FC236}">
                <a16:creationId xmlns:a16="http://schemas.microsoft.com/office/drawing/2014/main" id="{FCD77244-0438-A61B-027E-8C52CED7F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134" y="1163210"/>
            <a:ext cx="8197732" cy="45315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BE2419-8E66-B6FB-2311-0BC47086214C}"/>
              </a:ext>
            </a:extLst>
          </p:cNvPr>
          <p:cNvSpPr txBox="1"/>
          <p:nvPr/>
        </p:nvSpPr>
        <p:spPr>
          <a:xfrm>
            <a:off x="3271706" y="2499919"/>
            <a:ext cx="31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8CC97F-1ACD-C63D-CCEE-B6AA8A09A5E4}"/>
              </a:ext>
            </a:extLst>
          </p:cNvPr>
          <p:cNvSpPr txBox="1"/>
          <p:nvPr/>
        </p:nvSpPr>
        <p:spPr>
          <a:xfrm>
            <a:off x="4783123" y="2499919"/>
            <a:ext cx="31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708C70-9E31-C5DB-6447-5D7DE6F0A955}"/>
              </a:ext>
            </a:extLst>
          </p:cNvPr>
          <p:cNvSpPr txBox="1"/>
          <p:nvPr/>
        </p:nvSpPr>
        <p:spPr>
          <a:xfrm>
            <a:off x="9011174" y="2499919"/>
            <a:ext cx="31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5BA4F1-E6FA-ED26-87BD-C85B8D57370C}"/>
              </a:ext>
            </a:extLst>
          </p:cNvPr>
          <p:cNvSpPr txBox="1"/>
          <p:nvPr/>
        </p:nvSpPr>
        <p:spPr>
          <a:xfrm>
            <a:off x="4938319" y="4038847"/>
            <a:ext cx="31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2C52E5-DCDB-19C0-D018-76D5AD58C0BF}"/>
              </a:ext>
            </a:extLst>
          </p:cNvPr>
          <p:cNvSpPr txBox="1"/>
          <p:nvPr/>
        </p:nvSpPr>
        <p:spPr>
          <a:xfrm>
            <a:off x="2523688" y="5551397"/>
            <a:ext cx="31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155CCD-454F-B231-335D-39A747815675}"/>
              </a:ext>
            </a:extLst>
          </p:cNvPr>
          <p:cNvSpPr txBox="1"/>
          <p:nvPr/>
        </p:nvSpPr>
        <p:spPr>
          <a:xfrm>
            <a:off x="9011174" y="5551397"/>
            <a:ext cx="31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134535-DDDC-3AC0-0CC4-94FFEAEED3C1}"/>
              </a:ext>
            </a:extLst>
          </p:cNvPr>
          <p:cNvSpPr txBox="1"/>
          <p:nvPr/>
        </p:nvSpPr>
        <p:spPr>
          <a:xfrm>
            <a:off x="3909824" y="2499919"/>
            <a:ext cx="4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3A2A66-B674-50A2-5A21-84282459F95B}"/>
              </a:ext>
            </a:extLst>
          </p:cNvPr>
          <p:cNvSpPr txBox="1"/>
          <p:nvPr/>
        </p:nvSpPr>
        <p:spPr>
          <a:xfrm>
            <a:off x="6612477" y="4038847"/>
            <a:ext cx="45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103112-9B6E-20BD-75C6-3309F1878471}"/>
              </a:ext>
            </a:extLst>
          </p:cNvPr>
          <p:cNvSpPr txBox="1"/>
          <p:nvPr/>
        </p:nvSpPr>
        <p:spPr>
          <a:xfrm>
            <a:off x="7603501" y="2499919"/>
            <a:ext cx="53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V7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8CCDF3-4FA4-B158-EBB4-582B8D66A1AB}"/>
              </a:ext>
            </a:extLst>
          </p:cNvPr>
          <p:cNvSpPr txBox="1"/>
          <p:nvPr/>
        </p:nvSpPr>
        <p:spPr>
          <a:xfrm>
            <a:off x="8464646" y="4065628"/>
            <a:ext cx="53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V7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7533C3-81DE-5B55-BE5B-4B41A0D296E0}"/>
              </a:ext>
            </a:extLst>
          </p:cNvPr>
          <p:cNvSpPr txBox="1"/>
          <p:nvPr/>
        </p:nvSpPr>
        <p:spPr>
          <a:xfrm>
            <a:off x="3063165" y="4038847"/>
            <a:ext cx="53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V7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DB8280-E01C-11B4-3638-5882AEA388F4}"/>
              </a:ext>
            </a:extLst>
          </p:cNvPr>
          <p:cNvSpPr txBox="1"/>
          <p:nvPr/>
        </p:nvSpPr>
        <p:spPr>
          <a:xfrm>
            <a:off x="7459765" y="5551397"/>
            <a:ext cx="53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V7</a:t>
            </a:r>
            <a:endParaRPr lang="ko-KR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68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109755-C7B3-D579-B7A4-BCF0259F6A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주요 </a:t>
            </a:r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ko-KR" altLang="en-US" dirty="0">
                <a:latin typeface="+mn-ea"/>
                <a:ea typeface="+mn-ea"/>
              </a:rPr>
              <a:t>화음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91562AC-6BBD-F993-4BFE-6D06491B083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8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 descr="텍스트, 피아노, 음악, 키보드이(가) 표시된 사진&#10;&#10;자동 생성된 설명">
            <a:extLst>
              <a:ext uri="{FF2B5EF4-FFF2-40B4-BE49-F238E27FC236}">
                <a16:creationId xmlns:a16="http://schemas.microsoft.com/office/drawing/2014/main" id="{4202E803-3334-42A1-E77A-0D03DB6E7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508963"/>
            <a:ext cx="7692470" cy="2842869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5A6ED3D-0719-7E56-0484-7D7D91004450}"/>
              </a:ext>
            </a:extLst>
          </p:cNvPr>
          <p:cNvSpPr/>
          <p:nvPr/>
        </p:nvSpPr>
        <p:spPr>
          <a:xfrm>
            <a:off x="3241963" y="5157562"/>
            <a:ext cx="863245" cy="307777"/>
          </a:xfrm>
          <a:prstGeom prst="roundRect">
            <a:avLst/>
          </a:prstGeom>
          <a:solidFill>
            <a:srgbClr val="F4F4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accent1"/>
                </a:solidFill>
                <a:latin typeface="+mn-ea"/>
              </a:rPr>
              <a:t>3</a:t>
            </a:r>
            <a:r>
              <a:rPr lang="ko-KR" altLang="en-US" sz="1200" dirty="0">
                <a:solidFill>
                  <a:schemeClr val="accent1"/>
                </a:solidFill>
                <a:latin typeface="+mn-ea"/>
              </a:rPr>
              <a:t>화음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3C6D41-BFFD-4B55-5E46-597520BD6E9F}"/>
              </a:ext>
            </a:extLst>
          </p:cNvPr>
          <p:cNvSpPr txBox="1"/>
          <p:nvPr/>
        </p:nvSpPr>
        <p:spPr>
          <a:xfrm>
            <a:off x="4188336" y="5189111"/>
            <a:ext cx="5944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400" b="0" i="0" u="none" strike="noStrike" baseline="0" dirty="0">
                <a:latin typeface="+mn-ea"/>
              </a:rPr>
              <a:t>어떤 음을 밑음으로 그 위에 </a:t>
            </a:r>
            <a:r>
              <a:rPr lang="en-US" altLang="ko-KR" sz="1400" b="0" i="0" u="none" strike="noStrike" baseline="0" dirty="0">
                <a:latin typeface="+mn-ea"/>
              </a:rPr>
              <a:t>3</a:t>
            </a:r>
            <a:r>
              <a:rPr lang="ko-KR" altLang="en-US" sz="1400" b="0" i="0" u="none" strike="noStrike" baseline="0" dirty="0">
                <a:latin typeface="+mn-ea"/>
              </a:rPr>
              <a:t>도 간격으로 두 번 쌓아 만든 세 음의 결합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37619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3020</TotalTime>
  <Words>186</Words>
  <Application>Microsoft Office PowerPoint</Application>
  <PresentationFormat>와이드스크린</PresentationFormat>
  <Paragraphs>73</Paragraphs>
  <Slides>9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9" baseType="lpstr">
      <vt:lpstr>Times New Roman</vt:lpstr>
      <vt:lpstr>NanumGothicExtraBold</vt:lpstr>
      <vt:lpstr>맑은 고딕</vt:lpstr>
      <vt:lpstr>Spoqa Han Sans Neo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172</cp:revision>
  <dcterms:created xsi:type="dcterms:W3CDTF">2024-07-03T01:17:18Z</dcterms:created>
  <dcterms:modified xsi:type="dcterms:W3CDTF">2025-03-11T02:11:17Z</dcterms:modified>
</cp:coreProperties>
</file>