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18" r:id="rId8"/>
    <p:sldId id="312" r:id="rId9"/>
    <p:sldId id="320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8"/>
            <p14:sldId id="312"/>
            <p14:sldId id="32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7B3"/>
    <a:srgbClr val="FFFFCC"/>
    <a:srgbClr val="CCCC00"/>
    <a:srgbClr val="F7FAD6"/>
    <a:srgbClr val="9999FF"/>
    <a:srgbClr val="DBCDE1"/>
    <a:srgbClr val="C1E8BE"/>
    <a:srgbClr val="996600"/>
    <a:srgbClr val="B4A7D1"/>
    <a:srgbClr val="DCD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3188" autoAdjust="0"/>
  </p:normalViewPr>
  <p:slideViewPr>
    <p:cSldViewPr snapToGrid="0" showGuides="1">
      <p:cViewPr varScale="1">
        <p:scale>
          <a:sx n="136" d="100"/>
          <a:sy n="136" d="100"/>
        </p:scale>
        <p:origin x="13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252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6870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0625" y="3229548"/>
            <a:ext cx="7310750" cy="901938"/>
          </a:xfrm>
        </p:spPr>
        <p:txBody>
          <a:bodyPr/>
          <a:lstStyle/>
          <a:p>
            <a:r>
              <a:rPr kumimoji="1" lang="ko-KR" altLang="en-US" sz="3200" dirty="0">
                <a:latin typeface="+mj-ea"/>
                <a:ea typeface="+mj-ea"/>
              </a:rPr>
              <a:t>음악과 함께</a:t>
            </a:r>
            <a:r>
              <a:rPr kumimoji="1" lang="en-US" altLang="ko-KR" sz="3200" dirty="0">
                <a:latin typeface="+mj-ea"/>
                <a:ea typeface="+mj-ea"/>
              </a:rPr>
              <a:t> </a:t>
            </a:r>
            <a:r>
              <a:rPr kumimoji="1" lang="ko-KR" altLang="en-US" sz="3200" dirty="0">
                <a:latin typeface="+mj-ea"/>
                <a:ea typeface="+mj-ea"/>
              </a:rPr>
              <a:t>생각하는 탄소 이야기</a:t>
            </a:r>
            <a:endParaRPr kumimoji="1" lang="en-US" altLang="ko-KR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112~113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 활동으로 생활 속에서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탄소중립을 실천할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탄소중립에 대해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737359" y="1693002"/>
            <a:ext cx="9502419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산업화 이후 화석 연료 사용 등으로 온실가스 배출량이 급격히 증가하여 기존보다 더 많은 열을 흡수해 지구의 평균 기온이 상승하였다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급격한 온도 상승은 지구 온난화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이상 기후현상 등 심각한 환경 문제를 발생시켰다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탄소중립은 온실가스의 배출량과 </a:t>
            </a:r>
            <a:r>
              <a:rPr lang="ko-KR" altLang="en-US" sz="1400" dirty="0" err="1">
                <a:latin typeface="+mn-ea"/>
              </a:rPr>
              <a:t>흡수량을</a:t>
            </a:r>
            <a:r>
              <a:rPr lang="ko-KR" altLang="en-US" sz="1400" dirty="0">
                <a:latin typeface="+mn-ea"/>
              </a:rPr>
              <a:t> 같게 만들어 실질적인 순 배출량을 ‘</a:t>
            </a:r>
            <a:r>
              <a:rPr lang="en-US" altLang="ko-KR" sz="1400" dirty="0">
                <a:latin typeface="+mn-ea"/>
              </a:rPr>
              <a:t>0(zero)’</a:t>
            </a:r>
            <a:r>
              <a:rPr lang="ko-KR" altLang="en-US" sz="1400" dirty="0">
                <a:latin typeface="+mn-ea"/>
              </a:rPr>
              <a:t>으로 만드는 것으로 ‘넷 제로</a:t>
            </a:r>
            <a:r>
              <a:rPr lang="en-US" altLang="ko-KR" sz="1400" dirty="0">
                <a:latin typeface="+mn-ea"/>
              </a:rPr>
              <a:t>(Net Zero)’</a:t>
            </a:r>
            <a:r>
              <a:rPr lang="ko-KR" altLang="en-US" sz="1400" dirty="0">
                <a:latin typeface="+mn-ea"/>
              </a:rPr>
              <a:t>라고도 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A943CDA5-35CF-7F38-A1CE-D84D04E99B9E}"/>
              </a:ext>
            </a:extLst>
          </p:cNvPr>
          <p:cNvSpPr/>
          <p:nvPr/>
        </p:nvSpPr>
        <p:spPr>
          <a:xfrm>
            <a:off x="1395854" y="1205186"/>
            <a:ext cx="1487509" cy="395348"/>
          </a:xfrm>
          <a:prstGeom prst="roundRect">
            <a:avLst/>
          </a:prstGeom>
          <a:solidFill>
            <a:srgbClr val="B4A7D1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탄소중립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3398D12-7AE6-01E1-D4A2-60D3797DC4B7}"/>
              </a:ext>
            </a:extLst>
          </p:cNvPr>
          <p:cNvSpPr/>
          <p:nvPr/>
        </p:nvSpPr>
        <p:spPr>
          <a:xfrm>
            <a:off x="1642808" y="3619185"/>
            <a:ext cx="2094886" cy="251999"/>
          </a:xfrm>
          <a:prstGeom prst="roundRect">
            <a:avLst/>
          </a:prstGeom>
          <a:solidFill>
            <a:srgbClr val="DCD6EA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에너지</a:t>
            </a:r>
            <a:r>
              <a:rPr lang="en-US" altLang="ko-KR" sz="1200" dirty="0">
                <a:solidFill>
                  <a:schemeClr val="tx1"/>
                </a:solidFill>
              </a:rPr>
              <a:t>&amp;</a:t>
            </a:r>
            <a:r>
              <a:rPr lang="ko-KR" altLang="en-US" sz="1200" dirty="0">
                <a:solidFill>
                  <a:schemeClr val="tx1"/>
                </a:solidFill>
              </a:rPr>
              <a:t>환경 관련 단어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F1EBA1B-B517-1F7B-F102-CCFBC67BBBC0}"/>
              </a:ext>
            </a:extLst>
          </p:cNvPr>
          <p:cNvSpPr/>
          <p:nvPr/>
        </p:nvSpPr>
        <p:spPr>
          <a:xfrm>
            <a:off x="2032416" y="4056246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대기 전력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70D556-05BE-0A39-5E7F-C9D7A377353E}"/>
              </a:ext>
            </a:extLst>
          </p:cNvPr>
          <p:cNvSpPr txBox="1"/>
          <p:nvPr/>
        </p:nvSpPr>
        <p:spPr>
          <a:xfrm>
            <a:off x="3871183" y="4025472"/>
            <a:ext cx="5873518" cy="313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전기 제품의 전원을 끈 상태에서 플러그를 콘센트에 꽂아 두기만 했을 때도 소모되는 전력</a:t>
            </a:r>
            <a:endParaRPr lang="en-US" altLang="ko-KR" sz="1100" dirty="0"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1F81640-FC42-F2FA-7F3D-6E89EF3BF9C4}"/>
              </a:ext>
            </a:extLst>
          </p:cNvPr>
          <p:cNvSpPr/>
          <p:nvPr/>
        </p:nvSpPr>
        <p:spPr>
          <a:xfrm>
            <a:off x="2032416" y="4524081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5">
                    <a:lumMod val="50000"/>
                  </a:schemeClr>
                </a:solidFill>
              </a:rPr>
              <a:t>푸드</a:t>
            </a:r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 마일리지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0C2D9C-A3C0-5FEE-FB25-B8A7F30EA43C}"/>
              </a:ext>
            </a:extLst>
          </p:cNvPr>
          <p:cNvSpPr txBox="1"/>
          <p:nvPr/>
        </p:nvSpPr>
        <p:spPr>
          <a:xfrm>
            <a:off x="3871183" y="4493307"/>
            <a:ext cx="5873518" cy="313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식품 수송량</a:t>
            </a:r>
            <a:r>
              <a:rPr lang="en-US" altLang="ko-KR" sz="1100" dirty="0">
                <a:latin typeface="+mn-ea"/>
              </a:rPr>
              <a:t>(t)×</a:t>
            </a:r>
            <a:r>
              <a:rPr lang="ko-KR" altLang="en-US" sz="1100" dirty="0">
                <a:latin typeface="+mn-ea"/>
              </a:rPr>
              <a:t>이동 거리</a:t>
            </a:r>
            <a:r>
              <a:rPr lang="en-US" altLang="ko-KR" sz="1100" dirty="0">
                <a:latin typeface="+mn-ea"/>
              </a:rPr>
              <a:t>(km)</a:t>
            </a:r>
            <a:r>
              <a:rPr lang="ko-KR" altLang="en-US" sz="1100" dirty="0">
                <a:latin typeface="+mn-ea"/>
              </a:rPr>
              <a:t>를 계산한 것</a:t>
            </a:r>
            <a:endParaRPr lang="en-US" altLang="ko-KR" sz="1100" dirty="0"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4E32EAC-C5D1-58EE-0386-D08C4EC14D4E}"/>
              </a:ext>
            </a:extLst>
          </p:cNvPr>
          <p:cNvSpPr/>
          <p:nvPr/>
        </p:nvSpPr>
        <p:spPr>
          <a:xfrm>
            <a:off x="2032416" y="4991916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저탄소 인증 마크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80E29-6383-BABA-638D-04D66B57C549}"/>
              </a:ext>
            </a:extLst>
          </p:cNvPr>
          <p:cNvSpPr txBox="1"/>
          <p:nvPr/>
        </p:nvSpPr>
        <p:spPr>
          <a:xfrm>
            <a:off x="3871183" y="4961142"/>
            <a:ext cx="5873518" cy="313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온실가스 배출량 감축 목표를 지킨 제품에 주어지는 마크</a:t>
            </a:r>
            <a:endParaRPr lang="en-US" altLang="ko-KR" sz="1100" dirty="0"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85076F9-8640-6EC0-4C96-E22DFEAB4088}"/>
              </a:ext>
            </a:extLst>
          </p:cNvPr>
          <p:cNvSpPr/>
          <p:nvPr/>
        </p:nvSpPr>
        <p:spPr>
          <a:xfrm>
            <a:off x="2032416" y="5459751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에너지 절약 마크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A19F62-D9C0-EED1-2B7A-64364C3921C1}"/>
              </a:ext>
            </a:extLst>
          </p:cNvPr>
          <p:cNvSpPr txBox="1"/>
          <p:nvPr/>
        </p:nvSpPr>
        <p:spPr>
          <a:xfrm>
            <a:off x="3871183" y="5428977"/>
            <a:ext cx="5873518" cy="313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대기 전력을 줄일 수 있는 절전 제품에 주어지는 마크</a:t>
            </a:r>
            <a:endParaRPr lang="en-US" altLang="ko-KR" sz="11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탄소배출량을 줄이기 위해 실천할 수 있는 것 생각해 보기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AFCC9C5-0D2C-56D5-5842-946F2A8C78A4}"/>
              </a:ext>
            </a:extLst>
          </p:cNvPr>
          <p:cNvGrpSpPr/>
          <p:nvPr/>
        </p:nvGrpSpPr>
        <p:grpSpPr>
          <a:xfrm>
            <a:off x="1154680" y="1939117"/>
            <a:ext cx="2849991" cy="720842"/>
            <a:chOff x="1301518" y="1381611"/>
            <a:chExt cx="2849991" cy="720842"/>
          </a:xfrm>
        </p:grpSpPr>
        <p:sp>
          <p:nvSpPr>
            <p:cNvPr id="5" name="이등변 삼각형 4">
              <a:extLst>
                <a:ext uri="{FF2B5EF4-FFF2-40B4-BE49-F238E27FC236}">
                  <a16:creationId xmlns:a16="http://schemas.microsoft.com/office/drawing/2014/main" id="{1B036345-4A72-02BC-D729-AB93A3BB43B4}"/>
                </a:ext>
              </a:extLst>
            </p:cNvPr>
            <p:cNvSpPr/>
            <p:nvPr/>
          </p:nvSpPr>
          <p:spPr>
            <a:xfrm flipV="1">
              <a:off x="1675288" y="1808777"/>
              <a:ext cx="273652" cy="293676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6EAC810E-4EC6-4DA8-06F4-0606066B48DE}"/>
                </a:ext>
              </a:extLst>
            </p:cNvPr>
            <p:cNvSpPr/>
            <p:nvPr/>
          </p:nvSpPr>
          <p:spPr>
            <a:xfrm>
              <a:off x="1301518" y="1381611"/>
              <a:ext cx="2849991" cy="54730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dirty="0">
                  <a:solidFill>
                    <a:schemeClr val="accent6">
                      <a:lumMod val="75000"/>
                    </a:schemeClr>
                  </a:solidFill>
                </a:rPr>
                <a:t>안 쓰는 조명 끄기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966CD07-BB2D-5CE1-0C05-9596814133CE}"/>
              </a:ext>
            </a:extLst>
          </p:cNvPr>
          <p:cNvGrpSpPr/>
          <p:nvPr/>
        </p:nvGrpSpPr>
        <p:grpSpPr>
          <a:xfrm>
            <a:off x="2650870" y="3279205"/>
            <a:ext cx="2849991" cy="720842"/>
            <a:chOff x="1814338" y="2881694"/>
            <a:chExt cx="2849991" cy="720842"/>
          </a:xfrm>
        </p:grpSpPr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EA617F54-60BD-2003-2509-FCED79DDE799}"/>
                </a:ext>
              </a:extLst>
            </p:cNvPr>
            <p:cNvSpPr/>
            <p:nvPr/>
          </p:nvSpPr>
          <p:spPr>
            <a:xfrm flipV="1">
              <a:off x="2188108" y="3308860"/>
              <a:ext cx="273652" cy="293676"/>
            </a:xfrm>
            <a:prstGeom prst="triangle">
              <a:avLst/>
            </a:prstGeom>
            <a:solidFill>
              <a:srgbClr val="C1E8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216736B8-F018-2825-1C3B-DD2F8FAC4F56}"/>
                </a:ext>
              </a:extLst>
            </p:cNvPr>
            <p:cNvSpPr/>
            <p:nvPr/>
          </p:nvSpPr>
          <p:spPr>
            <a:xfrm>
              <a:off x="1814338" y="2881694"/>
              <a:ext cx="2849991" cy="547306"/>
            </a:xfrm>
            <a:prstGeom prst="rect">
              <a:avLst/>
            </a:prstGeom>
            <a:solidFill>
              <a:srgbClr val="C1E8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dirty="0">
                  <a:solidFill>
                    <a:srgbClr val="00B050"/>
                  </a:solidFill>
                </a:rPr>
                <a:t>카페 이용 시 텀블러 사용하기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EB9BE15-50D0-721B-CDC3-469D1E56652D}"/>
              </a:ext>
            </a:extLst>
          </p:cNvPr>
          <p:cNvGrpSpPr/>
          <p:nvPr/>
        </p:nvGrpSpPr>
        <p:grpSpPr>
          <a:xfrm>
            <a:off x="8948215" y="2232793"/>
            <a:ext cx="2849991" cy="720842"/>
            <a:chOff x="6453083" y="2047388"/>
            <a:chExt cx="2849991" cy="720842"/>
          </a:xfrm>
        </p:grpSpPr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D65809BC-B07A-800E-06C7-F1A83EFDB75C}"/>
                </a:ext>
              </a:extLst>
            </p:cNvPr>
            <p:cNvSpPr/>
            <p:nvPr/>
          </p:nvSpPr>
          <p:spPr>
            <a:xfrm flipV="1">
              <a:off x="6826853" y="2474554"/>
              <a:ext cx="273652" cy="293676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919AA3C1-3DB5-F8A7-FADE-939082F64783}"/>
                </a:ext>
              </a:extLst>
            </p:cNvPr>
            <p:cNvSpPr/>
            <p:nvPr/>
          </p:nvSpPr>
          <p:spPr>
            <a:xfrm>
              <a:off x="6453083" y="2047388"/>
              <a:ext cx="2849991" cy="54730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dirty="0">
                  <a:solidFill>
                    <a:schemeClr val="accent4">
                      <a:lumMod val="75000"/>
                    </a:schemeClr>
                  </a:solidFill>
                </a:rPr>
                <a:t>시장</a:t>
              </a:r>
              <a:r>
                <a:rPr lang="en-US" altLang="ko-KR" sz="1300" dirty="0">
                  <a:solidFill>
                    <a:schemeClr val="accent4">
                      <a:lumMod val="75000"/>
                    </a:schemeClr>
                  </a:solidFill>
                </a:rPr>
                <a:t>/</a:t>
              </a:r>
              <a:r>
                <a:rPr lang="ko-KR" altLang="en-US" sz="1300" dirty="0">
                  <a:solidFill>
                    <a:schemeClr val="accent4">
                      <a:lumMod val="75000"/>
                    </a:schemeClr>
                  </a:solidFill>
                </a:rPr>
                <a:t>마트 갈 때 장바구니 사용하기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8C44E06-4857-2CDE-9523-15EF409A85C7}"/>
              </a:ext>
            </a:extLst>
          </p:cNvPr>
          <p:cNvGrpSpPr/>
          <p:nvPr/>
        </p:nvGrpSpPr>
        <p:grpSpPr>
          <a:xfrm>
            <a:off x="6278435" y="3639626"/>
            <a:ext cx="2849991" cy="720842"/>
            <a:chOff x="8001556" y="3756430"/>
            <a:chExt cx="2849991" cy="720842"/>
          </a:xfrm>
        </p:grpSpPr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50587077-D7B2-5ACF-9F72-49432C1F8BA9}"/>
                </a:ext>
              </a:extLst>
            </p:cNvPr>
            <p:cNvSpPr/>
            <p:nvPr/>
          </p:nvSpPr>
          <p:spPr>
            <a:xfrm flipV="1">
              <a:off x="8375326" y="4183596"/>
              <a:ext cx="273652" cy="29367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3367F915-A5BA-A9E6-EFE0-1B58959B7D1D}"/>
                </a:ext>
              </a:extLst>
            </p:cNvPr>
            <p:cNvSpPr/>
            <p:nvPr/>
          </p:nvSpPr>
          <p:spPr>
            <a:xfrm>
              <a:off x="8001556" y="3756430"/>
              <a:ext cx="2849991" cy="54730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dirty="0">
                  <a:solidFill>
                    <a:srgbClr val="C00000"/>
                  </a:solidFill>
                </a:rPr>
                <a:t>안 쓰는 전자 제품</a:t>
              </a:r>
              <a:endParaRPr lang="en-US" altLang="ko-KR" sz="1300" dirty="0">
                <a:solidFill>
                  <a:srgbClr val="C00000"/>
                </a:solidFill>
              </a:endParaRPr>
            </a:p>
            <a:p>
              <a:pPr algn="ctr"/>
              <a:r>
                <a:rPr lang="ko-KR" altLang="en-US" sz="1300" dirty="0" err="1">
                  <a:solidFill>
                    <a:srgbClr val="C00000"/>
                  </a:solidFill>
                </a:rPr>
                <a:t>멀티탭</a:t>
              </a:r>
              <a:r>
                <a:rPr lang="ko-KR" altLang="en-US" sz="1300" dirty="0">
                  <a:solidFill>
                    <a:srgbClr val="C00000"/>
                  </a:solidFill>
                </a:rPr>
                <a:t> 끄기</a:t>
              </a:r>
              <a:r>
                <a:rPr lang="en-US" altLang="ko-KR" sz="1300" dirty="0">
                  <a:solidFill>
                    <a:srgbClr val="C00000"/>
                  </a:solidFill>
                </a:rPr>
                <a:t>/</a:t>
              </a:r>
              <a:r>
                <a:rPr lang="ko-KR" altLang="en-US" sz="1300" dirty="0">
                  <a:solidFill>
                    <a:srgbClr val="C00000"/>
                  </a:solidFill>
                </a:rPr>
                <a:t>플러그 빼놓기</a:t>
              </a: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9468E85-D3B2-603B-4C9F-F8CCB8B656F5}"/>
              </a:ext>
            </a:extLst>
          </p:cNvPr>
          <p:cNvGrpSpPr/>
          <p:nvPr/>
        </p:nvGrpSpPr>
        <p:grpSpPr>
          <a:xfrm>
            <a:off x="1988986" y="5065005"/>
            <a:ext cx="2849991" cy="720842"/>
            <a:chOff x="4016907" y="4724226"/>
            <a:chExt cx="2849991" cy="720842"/>
          </a:xfrm>
        </p:grpSpPr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90491FE-800C-2A06-7CAF-A2BF4D92A86C}"/>
                </a:ext>
              </a:extLst>
            </p:cNvPr>
            <p:cNvSpPr/>
            <p:nvPr/>
          </p:nvSpPr>
          <p:spPr>
            <a:xfrm flipV="1">
              <a:off x="4390677" y="5151392"/>
              <a:ext cx="273652" cy="293676"/>
            </a:xfrm>
            <a:prstGeom prst="triangle">
              <a:avLst/>
            </a:prstGeom>
            <a:solidFill>
              <a:srgbClr val="DBC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081F719-498C-B645-720F-A65AFD7AC6B0}"/>
                </a:ext>
              </a:extLst>
            </p:cNvPr>
            <p:cNvSpPr/>
            <p:nvPr/>
          </p:nvSpPr>
          <p:spPr>
            <a:xfrm>
              <a:off x="4016907" y="4724226"/>
              <a:ext cx="2849991" cy="547306"/>
            </a:xfrm>
            <a:prstGeom prst="rect">
              <a:avLst/>
            </a:prstGeom>
            <a:solidFill>
              <a:srgbClr val="DBC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dirty="0">
                  <a:solidFill>
                    <a:srgbClr val="7030A0"/>
                  </a:solidFill>
                </a:rPr>
                <a:t>에어컨 적정 온도 설정하기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BFC6649-55B0-5016-8E79-F9DFBE7353E2}"/>
              </a:ext>
            </a:extLst>
          </p:cNvPr>
          <p:cNvGrpSpPr/>
          <p:nvPr/>
        </p:nvGrpSpPr>
        <p:grpSpPr>
          <a:xfrm>
            <a:off x="5612101" y="1404970"/>
            <a:ext cx="2849991" cy="720842"/>
            <a:chOff x="8715722" y="834305"/>
            <a:chExt cx="2849991" cy="720842"/>
          </a:xfrm>
        </p:grpSpPr>
        <p:sp>
          <p:nvSpPr>
            <p:cNvPr id="17" name="이등변 삼각형 16">
              <a:extLst>
                <a:ext uri="{FF2B5EF4-FFF2-40B4-BE49-F238E27FC236}">
                  <a16:creationId xmlns:a16="http://schemas.microsoft.com/office/drawing/2014/main" id="{76EE20FD-FC10-6C16-5265-7E84FE8F60D2}"/>
                </a:ext>
              </a:extLst>
            </p:cNvPr>
            <p:cNvSpPr/>
            <p:nvPr/>
          </p:nvSpPr>
          <p:spPr>
            <a:xfrm flipV="1">
              <a:off x="9089492" y="1261471"/>
              <a:ext cx="273652" cy="293676"/>
            </a:xfrm>
            <a:prstGeom prst="triangle">
              <a:avLst/>
            </a:prstGeom>
            <a:solidFill>
              <a:srgbClr val="F3E7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D448A07-7C3B-D10F-D481-951EEB5A74AE}"/>
                </a:ext>
              </a:extLst>
            </p:cNvPr>
            <p:cNvSpPr/>
            <p:nvPr/>
          </p:nvSpPr>
          <p:spPr>
            <a:xfrm>
              <a:off x="8715722" y="834305"/>
              <a:ext cx="2849991" cy="547306"/>
            </a:xfrm>
            <a:prstGeom prst="rect">
              <a:avLst/>
            </a:prstGeom>
            <a:solidFill>
              <a:srgbClr val="F3E7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dirty="0">
                  <a:solidFill>
                    <a:srgbClr val="996600"/>
                  </a:solidFill>
                </a:rPr>
                <a:t>양치 컵 쓰기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4621481-50A0-0F22-2EFD-C57D5A836FF5}"/>
              </a:ext>
            </a:extLst>
          </p:cNvPr>
          <p:cNvGrpSpPr/>
          <p:nvPr/>
        </p:nvGrpSpPr>
        <p:grpSpPr>
          <a:xfrm>
            <a:off x="8350852" y="4838073"/>
            <a:ext cx="2849991" cy="720842"/>
            <a:chOff x="8715722" y="5191819"/>
            <a:chExt cx="2849991" cy="720842"/>
          </a:xfrm>
        </p:grpSpPr>
        <p:sp>
          <p:nvSpPr>
            <p:cNvPr id="19" name="이등변 삼각형 18">
              <a:extLst>
                <a:ext uri="{FF2B5EF4-FFF2-40B4-BE49-F238E27FC236}">
                  <a16:creationId xmlns:a16="http://schemas.microsoft.com/office/drawing/2014/main" id="{29476C7D-AA7C-4C32-6A22-0C1AC6D1D358}"/>
                </a:ext>
              </a:extLst>
            </p:cNvPr>
            <p:cNvSpPr/>
            <p:nvPr/>
          </p:nvSpPr>
          <p:spPr>
            <a:xfrm flipV="1">
              <a:off x="9089492" y="5618985"/>
              <a:ext cx="273652" cy="293676"/>
            </a:xfrm>
            <a:prstGeom prst="triangle">
              <a:avLst/>
            </a:prstGeom>
            <a:solidFill>
              <a:srgbClr val="F7FA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B1A0EC5-DE25-21A0-C0A9-C52B3E7D0BAF}"/>
                </a:ext>
              </a:extLst>
            </p:cNvPr>
            <p:cNvSpPr/>
            <p:nvPr/>
          </p:nvSpPr>
          <p:spPr>
            <a:xfrm>
              <a:off x="8715722" y="5191819"/>
              <a:ext cx="2849991" cy="547306"/>
            </a:xfrm>
            <a:prstGeom prst="rect">
              <a:avLst/>
            </a:prstGeom>
            <a:solidFill>
              <a:srgbClr val="F7FA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dirty="0">
                  <a:solidFill>
                    <a:srgbClr val="CCCC00"/>
                  </a:solidFill>
                </a:rPr>
                <a:t>옷 자주 구매하지 않기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884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노랫말 바꾸어 탄소중립 캠페인 송 만들어 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578C54-AB16-816D-0287-C2E708E82A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73639" y="986066"/>
            <a:ext cx="7671645" cy="5161785"/>
          </a:xfrm>
          <a:prstGeom prst="rect">
            <a:avLst/>
          </a:prstGeom>
        </p:spPr>
      </p:pic>
      <p:pic>
        <p:nvPicPr>
          <p:cNvPr id="9" name="그림 8" descr="텍스트, 폰트이(가) 표시된 사진&#10;&#10;자동 생성된 설명">
            <a:extLst>
              <a:ext uri="{FF2B5EF4-FFF2-40B4-BE49-F238E27FC236}">
                <a16:creationId xmlns:a16="http://schemas.microsoft.com/office/drawing/2014/main" id="{71439066-0F50-33E2-77FD-460DB19319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497" b="87589"/>
          <a:stretch/>
        </p:blipFill>
        <p:spPr>
          <a:xfrm>
            <a:off x="3664274" y="2611187"/>
            <a:ext cx="6300683" cy="178734"/>
          </a:xfrm>
          <a:prstGeom prst="rect">
            <a:avLst/>
          </a:prstGeom>
        </p:spPr>
      </p:pic>
      <p:pic>
        <p:nvPicPr>
          <p:cNvPr id="10" name="그림 9" descr="텍스트, 폰트이(가) 표시된 사진&#10;&#10;자동 생성된 설명">
            <a:extLst>
              <a:ext uri="{FF2B5EF4-FFF2-40B4-BE49-F238E27FC236}">
                <a16:creationId xmlns:a16="http://schemas.microsoft.com/office/drawing/2014/main" id="{57F440D6-6478-661A-B503-30E40C9613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4" t="20392" r="2554" b="67197"/>
          <a:stretch/>
        </p:blipFill>
        <p:spPr>
          <a:xfrm>
            <a:off x="3484064" y="4227481"/>
            <a:ext cx="6527615" cy="178734"/>
          </a:xfrm>
          <a:prstGeom prst="rect">
            <a:avLst/>
          </a:prstGeom>
        </p:spPr>
      </p:pic>
      <p:pic>
        <p:nvPicPr>
          <p:cNvPr id="11" name="그림 10" descr="텍스트, 폰트이(가) 표시된 사진&#10;&#10;자동 생성된 설명">
            <a:extLst>
              <a:ext uri="{FF2B5EF4-FFF2-40B4-BE49-F238E27FC236}">
                <a16:creationId xmlns:a16="http://schemas.microsoft.com/office/drawing/2014/main" id="{C500F649-3B6F-9876-AC4F-F7ECB7A8E4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4" t="40321" r="1465" b="47268"/>
          <a:stretch/>
        </p:blipFill>
        <p:spPr>
          <a:xfrm>
            <a:off x="3490738" y="5771207"/>
            <a:ext cx="6527615" cy="176746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:a16="http://schemas.microsoft.com/office/drawing/2014/main" id="{FCAC1838-ADC6-CBA3-34A6-B83F03839CEE}"/>
              </a:ext>
            </a:extLst>
          </p:cNvPr>
          <p:cNvSpPr/>
          <p:nvPr/>
        </p:nvSpPr>
        <p:spPr>
          <a:xfrm>
            <a:off x="5018719" y="4097175"/>
            <a:ext cx="487235" cy="460537"/>
          </a:xfrm>
          <a:prstGeom prst="ellipse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9811B84C-0220-7C9B-04C4-1634577F8A9E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2672862" y="2760825"/>
            <a:ext cx="2417211" cy="1403794"/>
          </a:xfrm>
          <a:prstGeom prst="straightConnector1">
            <a:avLst/>
          </a:prstGeom>
          <a:ln>
            <a:solidFill>
              <a:srgbClr val="F3E7B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사각형: 모서리가 접힌 도형 14">
            <a:extLst>
              <a:ext uri="{FF2B5EF4-FFF2-40B4-BE49-F238E27FC236}">
                <a16:creationId xmlns:a16="http://schemas.microsoft.com/office/drawing/2014/main" id="{1C157EB2-383E-4EAE-B1E5-F19A2DDF66F3}"/>
              </a:ext>
            </a:extLst>
          </p:cNvPr>
          <p:cNvSpPr/>
          <p:nvPr/>
        </p:nvSpPr>
        <p:spPr>
          <a:xfrm>
            <a:off x="821532" y="1741866"/>
            <a:ext cx="1752107" cy="1564041"/>
          </a:xfrm>
          <a:prstGeom prst="foldedCorner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ko-KR" sz="1000" dirty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rgbClr val="C00000"/>
                </a:solidFill>
              </a:rPr>
              <a:t>‘</a:t>
            </a:r>
            <a:r>
              <a:rPr lang="ko-KR" altLang="en-US" sz="1000" dirty="0" err="1">
                <a:solidFill>
                  <a:srgbClr val="C00000"/>
                </a:solidFill>
              </a:rPr>
              <a:t>줍깅’이란</a:t>
            </a:r>
            <a:r>
              <a:rPr lang="ko-KR" altLang="en-US" sz="1000" dirty="0">
                <a:solidFill>
                  <a:srgbClr val="C00000"/>
                </a:solidFill>
              </a:rPr>
              <a:t> 신조어로 ‘</a:t>
            </a:r>
            <a:r>
              <a:rPr lang="ko-KR" altLang="en-US" sz="1000" dirty="0" err="1">
                <a:solidFill>
                  <a:srgbClr val="C00000"/>
                </a:solidFill>
              </a:rPr>
              <a:t>줍다’와</a:t>
            </a:r>
            <a:r>
              <a:rPr lang="ko-KR" altLang="en-US" sz="1000" dirty="0">
                <a:solidFill>
                  <a:srgbClr val="C00000"/>
                </a:solidFill>
              </a:rPr>
              <a:t> ‘</a:t>
            </a:r>
            <a:r>
              <a:rPr lang="ko-KR" altLang="en-US" sz="1000" dirty="0" err="1">
                <a:solidFill>
                  <a:srgbClr val="C00000"/>
                </a:solidFill>
              </a:rPr>
              <a:t>조깅’이</a:t>
            </a:r>
            <a:r>
              <a:rPr lang="ko-KR" altLang="en-US" sz="1000" dirty="0">
                <a:solidFill>
                  <a:srgbClr val="C00000"/>
                </a:solidFill>
              </a:rPr>
              <a:t> 합쳐진 말이다</a:t>
            </a:r>
            <a:r>
              <a:rPr lang="en-US" altLang="ko-KR" sz="1000" dirty="0">
                <a:solidFill>
                  <a:srgbClr val="C00000"/>
                </a:solidFill>
              </a:rPr>
              <a:t>. </a:t>
            </a:r>
            <a:r>
              <a:rPr lang="ko-KR" altLang="en-US" sz="1000" dirty="0">
                <a:solidFill>
                  <a:srgbClr val="C00000"/>
                </a:solidFill>
              </a:rPr>
              <a:t>즉</a:t>
            </a:r>
            <a:r>
              <a:rPr lang="en-US" altLang="ko-KR" sz="1000" dirty="0">
                <a:solidFill>
                  <a:srgbClr val="C00000"/>
                </a:solidFill>
              </a:rPr>
              <a:t>, </a:t>
            </a:r>
            <a:r>
              <a:rPr lang="ko-KR" altLang="en-US" sz="1000" dirty="0">
                <a:solidFill>
                  <a:srgbClr val="C00000"/>
                </a:solidFill>
              </a:rPr>
              <a:t>걷거나 뛰면서 길거리의 쓰레기를 줍는 운동이다</a:t>
            </a:r>
            <a:r>
              <a:rPr lang="en-US" altLang="ko-KR" sz="1000" dirty="0">
                <a:solidFill>
                  <a:srgbClr val="C00000"/>
                </a:solidFill>
              </a:rPr>
              <a:t>.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F3183D8-0BA0-1BA8-411B-A29680097669}"/>
              </a:ext>
            </a:extLst>
          </p:cNvPr>
          <p:cNvSpPr/>
          <p:nvPr/>
        </p:nvSpPr>
        <p:spPr>
          <a:xfrm>
            <a:off x="7631724" y="485999"/>
            <a:ext cx="4353437" cy="421824"/>
          </a:xfrm>
          <a:prstGeom prst="roundRect">
            <a:avLst/>
          </a:prstGeom>
          <a:solidFill>
            <a:schemeClr val="accent6">
              <a:lumMod val="20000"/>
              <a:lumOff val="80000"/>
              <a:alpha val="49804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solidFill>
                  <a:schemeClr val="tx1"/>
                </a:solidFill>
              </a:rPr>
              <a:t>학교와 가정에서 실천할 수 있는 내용으로 적어보자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노랫말 바꾸어 탄소중립 캠페인 송 만들어 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578C54-AB16-816D-0287-C2E708E82A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73639" y="2031258"/>
            <a:ext cx="7671645" cy="3071400"/>
          </a:xfrm>
          <a:prstGeom prst="rect">
            <a:avLst/>
          </a:prstGeom>
        </p:spPr>
      </p:pic>
      <p:pic>
        <p:nvPicPr>
          <p:cNvPr id="11" name="그림 10" descr="텍스트, 폰트이(가) 표시된 사진&#10;&#10;자동 생성된 설명">
            <a:extLst>
              <a:ext uri="{FF2B5EF4-FFF2-40B4-BE49-F238E27FC236}">
                <a16:creationId xmlns:a16="http://schemas.microsoft.com/office/drawing/2014/main" id="{C500F649-3B6F-9876-AC4F-F7ECB7A8E4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4" t="64030" r="1465" b="23559"/>
          <a:stretch/>
        </p:blipFill>
        <p:spPr>
          <a:xfrm>
            <a:off x="3510762" y="3081403"/>
            <a:ext cx="6527615" cy="176746"/>
          </a:xfrm>
          <a:prstGeom prst="rect">
            <a:avLst/>
          </a:prstGeom>
        </p:spPr>
      </p:pic>
      <p:pic>
        <p:nvPicPr>
          <p:cNvPr id="2" name="그림 1" descr="텍스트, 폰트이(가) 표시된 사진&#10;&#10;자동 생성된 설명">
            <a:extLst>
              <a:ext uri="{FF2B5EF4-FFF2-40B4-BE49-F238E27FC236}">
                <a16:creationId xmlns:a16="http://schemas.microsoft.com/office/drawing/2014/main" id="{0D390FB8-19B8-EEFA-6F0C-A1A82C161F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19" t="85417" r="1019" b="2172"/>
          <a:stretch/>
        </p:blipFill>
        <p:spPr>
          <a:xfrm>
            <a:off x="3510761" y="4743344"/>
            <a:ext cx="6527615" cy="17674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BA87EA9-2647-5509-2AC0-98A8CBED20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836" r="37498" b="92337"/>
          <a:stretch/>
        </p:blipFill>
        <p:spPr>
          <a:xfrm>
            <a:off x="5348223" y="1090888"/>
            <a:ext cx="2122476" cy="39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116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4367</TotalTime>
  <Words>256</Words>
  <Application>Microsoft Office PowerPoint</Application>
  <PresentationFormat>와이드스크린</PresentationFormat>
  <Paragraphs>41</Paragraphs>
  <Slides>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NanumGothicExtraBold</vt:lpstr>
      <vt:lpstr>맑은 고딕</vt:lpstr>
      <vt:lpstr>Spoqa Han Sans Neo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216</cp:revision>
  <dcterms:created xsi:type="dcterms:W3CDTF">2024-07-03T01:17:18Z</dcterms:created>
  <dcterms:modified xsi:type="dcterms:W3CDTF">2025-03-28T05:55:53Z</dcterms:modified>
</cp:coreProperties>
</file>