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3"/>
  </p:notesMasterIdLst>
  <p:sldIdLst>
    <p:sldId id="292" r:id="rId4"/>
    <p:sldId id="298" r:id="rId5"/>
    <p:sldId id="297" r:id="rId6"/>
    <p:sldId id="299" r:id="rId7"/>
    <p:sldId id="309" r:id="rId8"/>
    <p:sldId id="311" r:id="rId9"/>
    <p:sldId id="306" r:id="rId10"/>
    <p:sldId id="312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9"/>
            <p14:sldId id="311"/>
            <p14:sldId id="306"/>
            <p14:sldId id="31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912" y="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2025-04-14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sz="3600" dirty="0"/>
              <a:t>돈과 쌀을 떨어내는 대목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36~37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판소리의 구성 요소를 이해하고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9412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8" name="그림 7" descr="텍스트, 폰트, 번호, 라인이(가) 표시된 사진&#10;&#10;자동 생성된 설명">
            <a:extLst>
              <a:ext uri="{FF2B5EF4-FFF2-40B4-BE49-F238E27FC236}">
                <a16:creationId xmlns:a16="http://schemas.microsoft.com/office/drawing/2014/main" id="{50795A2B-F131-3DA6-A47A-3FBDC0B34F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7900" y="922572"/>
            <a:ext cx="6736200" cy="5012855"/>
          </a:xfrm>
          <a:prstGeom prst="rect">
            <a:avLst/>
          </a:prstGeom>
        </p:spPr>
      </p:pic>
      <p:pic>
        <p:nvPicPr>
          <p:cNvPr id="11" name="[아침나라 중음①]_1단원_교과서_36쪽_돈과 쌀을 떨어내는 대목(흥보가)중에서_노래">
            <a:hlinkClick r:id="" action="ppaction://media"/>
            <a:extLst>
              <a:ext uri="{FF2B5EF4-FFF2-40B4-BE49-F238E27FC236}">
                <a16:creationId xmlns:a16="http://schemas.microsoft.com/office/drawing/2014/main" id="{06170EED-BEDD-84EB-BDFE-3287CC51C8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7968" y="808291"/>
            <a:ext cx="386717" cy="386717"/>
          </a:xfrm>
          <a:prstGeom prst="rect">
            <a:avLst/>
          </a:prstGeom>
        </p:spPr>
      </p:pic>
      <p:pic>
        <p:nvPicPr>
          <p:cNvPr id="12" name="[아침나라 중음①]_1단원_교과서_36쪽_돈과 쌀을 떨어내는 대목(흥보가)중에서_반주">
            <a:hlinkClick r:id="" action="ppaction://media"/>
            <a:extLst>
              <a:ext uri="{FF2B5EF4-FFF2-40B4-BE49-F238E27FC236}">
                <a16:creationId xmlns:a16="http://schemas.microsoft.com/office/drawing/2014/main" id="{A86FA841-DE71-D186-6FB1-9620D06A22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1912909"/>
            <a:ext cx="386717" cy="38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1226268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휘모리장단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판소리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9" y="2227791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「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흥보가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」 중 한 대목으로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흥보가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부러진 제비 다리를 고쳐주고 제비에게 받은 박씨를 심어 박이 열리자 그 박을 타며 박 속에서 온갖 보물이 나오는 장면을 노래한 부분이다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휘모리장단에 맞추어 부른다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판소리 이해하기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2637580" y="1632107"/>
            <a:ext cx="1475253" cy="3257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소리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AF5C06F-C95B-3846-5665-F590FDC22D8D}"/>
              </a:ext>
            </a:extLst>
          </p:cNvPr>
          <p:cNvSpPr/>
          <p:nvPr/>
        </p:nvSpPr>
        <p:spPr>
          <a:xfrm>
            <a:off x="5736989" y="1632107"/>
            <a:ext cx="1475253" cy="3257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아니리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7F10E9E9-1DF7-3910-6415-4C3DC8C9B3BB}"/>
              </a:ext>
            </a:extLst>
          </p:cNvPr>
          <p:cNvSpPr/>
          <p:nvPr/>
        </p:nvSpPr>
        <p:spPr>
          <a:xfrm>
            <a:off x="8836398" y="1632107"/>
            <a:ext cx="1475253" cy="3257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발림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76173C97-D7DF-BD86-71CC-07FAB1105A87}"/>
              </a:ext>
            </a:extLst>
          </p:cNvPr>
          <p:cNvSpPr/>
          <p:nvPr/>
        </p:nvSpPr>
        <p:spPr>
          <a:xfrm>
            <a:off x="2071028" y="2267941"/>
            <a:ext cx="2608358" cy="325774"/>
          </a:xfrm>
          <a:prstGeom prst="roundRect">
            <a:avLst/>
          </a:prstGeom>
          <a:ln w="952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장단에 맞추어 </a:t>
            </a:r>
            <a:r>
              <a:rPr lang="ko-KR" altLang="en-US" sz="1200" dirty="0" err="1">
                <a:latin typeface="+mn-ea"/>
              </a:rPr>
              <a:t>노래부르는</a:t>
            </a:r>
            <a:r>
              <a:rPr lang="ko-KR" altLang="en-US" sz="1200" dirty="0">
                <a:latin typeface="+mn-ea"/>
              </a:rPr>
              <a:t> 것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070F19B8-B25D-F059-04DE-8155C0AFE5A1}"/>
              </a:ext>
            </a:extLst>
          </p:cNvPr>
          <p:cNvSpPr/>
          <p:nvPr/>
        </p:nvSpPr>
        <p:spPr>
          <a:xfrm>
            <a:off x="5170436" y="2267941"/>
            <a:ext cx="2608358" cy="325774"/>
          </a:xfrm>
          <a:prstGeom prst="roundRect">
            <a:avLst/>
          </a:prstGeom>
          <a:ln w="952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소리 사이에 설명하듯 말하는 것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161B545-92AF-C42B-C91E-D0E7AD5362FB}"/>
              </a:ext>
            </a:extLst>
          </p:cNvPr>
          <p:cNvSpPr/>
          <p:nvPr/>
        </p:nvSpPr>
        <p:spPr>
          <a:xfrm>
            <a:off x="8269845" y="2267941"/>
            <a:ext cx="2608358" cy="325774"/>
          </a:xfrm>
          <a:prstGeom prst="roundRect">
            <a:avLst/>
          </a:prstGeom>
          <a:ln w="952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소리하면서 하는 몸짓 또는 표현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40E67A1-CB71-BAC8-A2D7-85D9F7A20792}"/>
              </a:ext>
            </a:extLst>
          </p:cNvPr>
          <p:cNvSpPr/>
          <p:nvPr/>
        </p:nvSpPr>
        <p:spPr>
          <a:xfrm>
            <a:off x="1200158" y="1064675"/>
            <a:ext cx="2105750" cy="325774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판소리의 구성요소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911C133-59C8-DEFC-C1E6-AC951F32D716}"/>
              </a:ext>
            </a:extLst>
          </p:cNvPr>
          <p:cNvSpPr/>
          <p:nvPr/>
        </p:nvSpPr>
        <p:spPr>
          <a:xfrm>
            <a:off x="1200158" y="3262746"/>
            <a:ext cx="2105750" cy="325774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판소리 연주자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745DD82C-E394-3E13-A383-F6077BCCF65F}"/>
              </a:ext>
            </a:extLst>
          </p:cNvPr>
          <p:cNvSpPr/>
          <p:nvPr/>
        </p:nvSpPr>
        <p:spPr>
          <a:xfrm>
            <a:off x="2637580" y="3796981"/>
            <a:ext cx="1475253" cy="3257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소리꾼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BBF43B7-9001-21C5-2429-57EEE06D95D3}"/>
              </a:ext>
            </a:extLst>
          </p:cNvPr>
          <p:cNvSpPr/>
          <p:nvPr/>
        </p:nvSpPr>
        <p:spPr>
          <a:xfrm>
            <a:off x="5736989" y="3796981"/>
            <a:ext cx="1475253" cy="3257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고수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C699886-02E2-2EF9-F40F-B9E056E502D9}"/>
              </a:ext>
            </a:extLst>
          </p:cNvPr>
          <p:cNvSpPr/>
          <p:nvPr/>
        </p:nvSpPr>
        <p:spPr>
          <a:xfrm>
            <a:off x="8836398" y="3796981"/>
            <a:ext cx="1475253" cy="3257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관객</a:t>
            </a:r>
          </a:p>
        </p:txBody>
      </p:sp>
      <p:pic>
        <p:nvPicPr>
          <p:cNvPr id="17" name="그림 16" descr="그림, 페인팅, 일러스트레이션, 만화 영화이(가) 표시된 사진&#10;&#10;자동 생성된 설명">
            <a:extLst>
              <a:ext uri="{FF2B5EF4-FFF2-40B4-BE49-F238E27FC236}">
                <a16:creationId xmlns:a16="http://schemas.microsoft.com/office/drawing/2014/main" id="{4E26DE13-4752-00D5-4667-DD4FE50F6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098" y="4468897"/>
            <a:ext cx="3704352" cy="171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81F4B8-BD3F-5782-85A3-BEF4414C18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판소리 「</a:t>
            </a:r>
            <a:r>
              <a:rPr lang="ko-KR" altLang="en-US" dirty="0" err="1"/>
              <a:t>흥보가</a:t>
            </a:r>
            <a:r>
              <a:rPr lang="ko-KR" altLang="en-US" dirty="0"/>
              <a:t>」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46AF39E-1B3E-CE87-1AC9-50BCEF3C5E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316D1EE-B8B7-4DB7-7860-0ABDFEB75E9D}"/>
              </a:ext>
            </a:extLst>
          </p:cNvPr>
          <p:cNvSpPr txBox="1">
            <a:spLocks/>
          </p:cNvSpPr>
          <p:nvPr/>
        </p:nvSpPr>
        <p:spPr>
          <a:xfrm>
            <a:off x="2871089" y="1369121"/>
            <a:ext cx="8351094" cy="1044315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kumimoji="1" lang="ko-KR" altLang="en-US" b="0" dirty="0">
                <a:solidFill>
                  <a:schemeClr val="tx1"/>
                </a:solidFill>
              </a:rPr>
              <a:t>「</a:t>
            </a:r>
            <a:r>
              <a:rPr kumimoji="1" lang="ko-KR" altLang="en-US" b="0" dirty="0" err="1">
                <a:solidFill>
                  <a:schemeClr val="tx1"/>
                </a:solidFill>
              </a:rPr>
              <a:t>흥보가」는</a:t>
            </a:r>
            <a:r>
              <a:rPr kumimoji="1" lang="ko-KR" altLang="en-US" b="0" dirty="0">
                <a:solidFill>
                  <a:schemeClr val="tx1"/>
                </a:solidFill>
              </a:rPr>
              <a:t> 판소리 다섯 마당 중 하나로 ‘흥부가’</a:t>
            </a:r>
            <a:r>
              <a:rPr kumimoji="1" lang="en-US" altLang="ko-KR" b="0" dirty="0">
                <a:solidFill>
                  <a:schemeClr val="tx1"/>
                </a:solidFill>
              </a:rPr>
              <a:t>, ‘</a:t>
            </a:r>
            <a:r>
              <a:rPr kumimoji="1" lang="ko-KR" altLang="en-US" b="0" dirty="0" err="1">
                <a:solidFill>
                  <a:schemeClr val="tx1"/>
                </a:solidFill>
              </a:rPr>
              <a:t>박타령</a:t>
            </a:r>
            <a:r>
              <a:rPr kumimoji="1" lang="ko-KR" altLang="en-US" b="0" dirty="0">
                <a:solidFill>
                  <a:schemeClr val="tx1"/>
                </a:solidFill>
              </a:rPr>
              <a:t>’</a:t>
            </a:r>
            <a:r>
              <a:rPr kumimoji="1" lang="en-US" altLang="ko-KR" b="0" dirty="0">
                <a:solidFill>
                  <a:schemeClr val="tx1"/>
                </a:solidFill>
              </a:rPr>
              <a:t>, ‘</a:t>
            </a:r>
            <a:r>
              <a:rPr kumimoji="1" lang="ko-KR" altLang="en-US" b="0" dirty="0" err="1">
                <a:solidFill>
                  <a:schemeClr val="tx1"/>
                </a:solidFill>
              </a:rPr>
              <a:t>흥부타령’으로도</a:t>
            </a:r>
            <a:r>
              <a:rPr kumimoji="1" lang="ko-KR" altLang="en-US" b="0" dirty="0">
                <a:solidFill>
                  <a:schemeClr val="tx1"/>
                </a:solidFill>
              </a:rPr>
              <a:t> 불린다</a:t>
            </a:r>
            <a:r>
              <a:rPr kumimoji="1" lang="en-US" altLang="ko-KR" b="0" dirty="0">
                <a:solidFill>
                  <a:schemeClr val="tx1"/>
                </a:solidFill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</a:rPr>
              <a:t>고려 시대 욕심 많고 심술궂은 형 </a:t>
            </a:r>
            <a:r>
              <a:rPr kumimoji="1" lang="ko-KR" altLang="en-US" b="0" dirty="0" err="1">
                <a:solidFill>
                  <a:schemeClr val="tx1"/>
                </a:solidFill>
              </a:rPr>
              <a:t>놀보</a:t>
            </a:r>
            <a:r>
              <a:rPr kumimoji="1" lang="en-US" altLang="ko-KR" b="0" dirty="0">
                <a:solidFill>
                  <a:schemeClr val="tx1"/>
                </a:solidFill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</a:rPr>
              <a:t>놀부</a:t>
            </a:r>
            <a:r>
              <a:rPr kumimoji="1" lang="en-US" altLang="ko-KR" b="0" dirty="0">
                <a:solidFill>
                  <a:schemeClr val="tx1"/>
                </a:solidFill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</a:rPr>
              <a:t>와 마음씨 착하고 우애 있는 아우 </a:t>
            </a:r>
            <a:r>
              <a:rPr kumimoji="1" lang="ko-KR" altLang="en-US" b="0" dirty="0" err="1">
                <a:solidFill>
                  <a:schemeClr val="tx1"/>
                </a:solidFill>
              </a:rPr>
              <a:t>흥보</a:t>
            </a:r>
            <a:r>
              <a:rPr kumimoji="1" lang="en-US" altLang="ko-KR" b="0" dirty="0">
                <a:solidFill>
                  <a:schemeClr val="tx1"/>
                </a:solidFill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</a:rPr>
              <a:t>흥부</a:t>
            </a:r>
            <a:r>
              <a:rPr kumimoji="1" lang="en-US" altLang="ko-KR" b="0" dirty="0">
                <a:solidFill>
                  <a:schemeClr val="tx1"/>
                </a:solidFill>
              </a:rPr>
              <a:t>) </a:t>
            </a:r>
            <a:r>
              <a:rPr kumimoji="1" lang="ko-KR" altLang="en-US" b="0" dirty="0" err="1">
                <a:solidFill>
                  <a:schemeClr val="tx1"/>
                </a:solidFill>
              </a:rPr>
              <a:t>형제간의</a:t>
            </a:r>
            <a:r>
              <a:rPr kumimoji="1" lang="ko-KR" altLang="en-US" b="0" dirty="0">
                <a:solidFill>
                  <a:schemeClr val="tx1"/>
                </a:solidFill>
              </a:rPr>
              <a:t> 이야기를 다룬 내용으로 둘 사이의 갈등이 주된 내용이다</a:t>
            </a:r>
            <a:r>
              <a:rPr kumimoji="1" lang="en-US" altLang="ko-KR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DF68156-7E24-05BA-3BA5-5558EEC14322}"/>
              </a:ext>
            </a:extLst>
          </p:cNvPr>
          <p:cNvSpPr/>
          <p:nvPr/>
        </p:nvSpPr>
        <p:spPr>
          <a:xfrm>
            <a:off x="1503194" y="1394003"/>
            <a:ext cx="1041780" cy="30965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「</a:t>
            </a:r>
            <a:r>
              <a:rPr lang="ko-KR" altLang="en-US" sz="1200" dirty="0" err="1"/>
              <a:t>흥보가</a:t>
            </a:r>
            <a:r>
              <a:rPr lang="ko-KR" altLang="en-US" sz="1200" dirty="0"/>
              <a:t>」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AEA1BF3-2268-EC3F-71DB-978FD7ABD93D}"/>
              </a:ext>
            </a:extLst>
          </p:cNvPr>
          <p:cNvSpPr/>
          <p:nvPr/>
        </p:nvSpPr>
        <p:spPr>
          <a:xfrm>
            <a:off x="1503194" y="2666888"/>
            <a:ext cx="1041780" cy="30965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줄거리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09BA795-EDAD-7AF7-EBC2-68607C53C8F3}"/>
              </a:ext>
            </a:extLst>
          </p:cNvPr>
          <p:cNvSpPr txBox="1">
            <a:spLocks/>
          </p:cNvSpPr>
          <p:nvPr/>
        </p:nvSpPr>
        <p:spPr>
          <a:xfrm>
            <a:off x="2871089" y="2673282"/>
            <a:ext cx="8351094" cy="229517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kumimoji="1" lang="ko-KR" altLang="en-US" b="0" dirty="0">
                <a:solidFill>
                  <a:schemeClr val="tx1"/>
                </a:solidFill>
              </a:rPr>
              <a:t>옛날 욕심 많고 심술 사나운 형 </a:t>
            </a:r>
            <a:r>
              <a:rPr kumimoji="1" lang="ko-KR" altLang="en-US" b="0" dirty="0" err="1">
                <a:solidFill>
                  <a:schemeClr val="tx1"/>
                </a:solidFill>
              </a:rPr>
              <a:t>놀보와</a:t>
            </a:r>
            <a:r>
              <a:rPr kumimoji="1" lang="ko-KR" altLang="en-US" b="0" dirty="0">
                <a:solidFill>
                  <a:schemeClr val="tx1"/>
                </a:solidFill>
              </a:rPr>
              <a:t> 효성과 우애가 극진하고 마음씨 착한 아우 </a:t>
            </a:r>
            <a:r>
              <a:rPr kumimoji="1" lang="ko-KR" altLang="en-US" b="0" dirty="0" err="1">
                <a:solidFill>
                  <a:schemeClr val="tx1"/>
                </a:solidFill>
              </a:rPr>
              <a:t>흥보가</a:t>
            </a:r>
            <a:r>
              <a:rPr kumimoji="1" lang="ko-KR" altLang="en-US" b="0" dirty="0">
                <a:solidFill>
                  <a:schemeClr val="tx1"/>
                </a:solidFill>
              </a:rPr>
              <a:t> 살았다</a:t>
            </a:r>
            <a:r>
              <a:rPr kumimoji="1" lang="en-US" altLang="ko-KR" b="0" dirty="0">
                <a:solidFill>
                  <a:schemeClr val="tx1"/>
                </a:solidFill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</a:rPr>
              <a:t>어느 날 아버지가 돌아가신 후 형 </a:t>
            </a:r>
            <a:r>
              <a:rPr kumimoji="1" lang="ko-KR" altLang="en-US" b="0" dirty="0" err="1">
                <a:solidFill>
                  <a:schemeClr val="tx1"/>
                </a:solidFill>
              </a:rPr>
              <a:t>놀보는</a:t>
            </a:r>
            <a:r>
              <a:rPr kumimoji="1" lang="ko-KR" altLang="en-US" b="0" dirty="0">
                <a:solidFill>
                  <a:schemeClr val="tx1"/>
                </a:solidFill>
              </a:rPr>
              <a:t> 유산을 독차지하고 </a:t>
            </a:r>
            <a:r>
              <a:rPr kumimoji="1" lang="ko-KR" altLang="en-US" b="0" dirty="0" err="1">
                <a:solidFill>
                  <a:schemeClr val="tx1"/>
                </a:solidFill>
              </a:rPr>
              <a:t>흥보</a:t>
            </a:r>
            <a:r>
              <a:rPr kumimoji="1" lang="ko-KR" altLang="en-US" b="0" dirty="0">
                <a:solidFill>
                  <a:schemeClr val="tx1"/>
                </a:solidFill>
              </a:rPr>
              <a:t> 가족을 내쫓아 </a:t>
            </a:r>
            <a:r>
              <a:rPr kumimoji="1" lang="ko-KR" altLang="en-US" b="0" dirty="0" err="1">
                <a:solidFill>
                  <a:schemeClr val="tx1"/>
                </a:solidFill>
              </a:rPr>
              <a:t>흥보는</a:t>
            </a:r>
            <a:r>
              <a:rPr kumimoji="1" lang="ko-KR" altLang="en-US" b="0" dirty="0">
                <a:solidFill>
                  <a:schemeClr val="tx1"/>
                </a:solidFill>
              </a:rPr>
              <a:t> 매우 가난한 생활을 하게 된다</a:t>
            </a:r>
            <a:r>
              <a:rPr kumimoji="1" lang="en-US" altLang="ko-KR" b="0" dirty="0">
                <a:solidFill>
                  <a:schemeClr val="tx1"/>
                </a:solidFill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</a:rPr>
              <a:t>어느 날 </a:t>
            </a:r>
            <a:r>
              <a:rPr kumimoji="1" lang="ko-KR" altLang="en-US" b="0" dirty="0" err="1">
                <a:solidFill>
                  <a:schemeClr val="tx1"/>
                </a:solidFill>
              </a:rPr>
              <a:t>흥보는</a:t>
            </a:r>
            <a:r>
              <a:rPr kumimoji="1" lang="ko-KR" altLang="en-US" b="0" dirty="0">
                <a:solidFill>
                  <a:schemeClr val="tx1"/>
                </a:solidFill>
              </a:rPr>
              <a:t> 자신의 집 처마 밑에 떨어져 다리가 부러진 제비 새끼를 치료해 주었는데</a:t>
            </a:r>
            <a:r>
              <a:rPr kumimoji="1" lang="en-US" altLang="ko-KR" b="0" dirty="0">
                <a:solidFill>
                  <a:schemeClr val="tx1"/>
                </a:solidFill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</a:rPr>
              <a:t>이듬해 그 제비가 은혜에 보답하기 위해 박씨 하나를 </a:t>
            </a:r>
            <a:r>
              <a:rPr kumimoji="1" lang="ko-KR" altLang="en-US" b="0" dirty="0" err="1">
                <a:solidFill>
                  <a:schemeClr val="tx1"/>
                </a:solidFill>
              </a:rPr>
              <a:t>물어다</a:t>
            </a:r>
            <a:r>
              <a:rPr kumimoji="1" lang="ko-KR" altLang="en-US" b="0" dirty="0">
                <a:solidFill>
                  <a:schemeClr val="tx1"/>
                </a:solidFill>
              </a:rPr>
              <a:t> 주었고 그 박씨를 심어 수확한 박 속에서 금은보화와 온갖 재물을 얻게 되어 큰 부자가 되었다</a:t>
            </a:r>
            <a:r>
              <a:rPr kumimoji="1" lang="en-US" altLang="ko-KR" b="0" dirty="0">
                <a:solidFill>
                  <a:schemeClr val="tx1"/>
                </a:solidFill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</a:rPr>
              <a:t>이 소식을 들은 </a:t>
            </a:r>
            <a:r>
              <a:rPr kumimoji="1" lang="ko-KR" altLang="en-US" b="0" dirty="0" err="1">
                <a:solidFill>
                  <a:schemeClr val="tx1"/>
                </a:solidFill>
              </a:rPr>
              <a:t>놀보는</a:t>
            </a:r>
            <a:r>
              <a:rPr kumimoji="1" lang="ko-KR" altLang="en-US" b="0" dirty="0">
                <a:solidFill>
                  <a:schemeClr val="tx1"/>
                </a:solidFill>
              </a:rPr>
              <a:t> 멀쩡한 제비의 다리를 일부러 부러뜨리고 고쳐주고는 날려 보낸다</a:t>
            </a:r>
            <a:r>
              <a:rPr kumimoji="1" lang="en-US" altLang="ko-KR" b="0" dirty="0">
                <a:solidFill>
                  <a:schemeClr val="tx1"/>
                </a:solidFill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</a:rPr>
              <a:t>이듬해 제비는 놀보에게도 박씨를 </a:t>
            </a:r>
            <a:r>
              <a:rPr kumimoji="1" lang="ko-KR" altLang="en-US" b="0" dirty="0" err="1">
                <a:solidFill>
                  <a:schemeClr val="tx1"/>
                </a:solidFill>
              </a:rPr>
              <a:t>물어다</a:t>
            </a:r>
            <a:r>
              <a:rPr kumimoji="1" lang="ko-KR" altLang="en-US" b="0" dirty="0">
                <a:solidFill>
                  <a:schemeClr val="tx1"/>
                </a:solidFill>
              </a:rPr>
              <a:t> 주었고 이 박씨를 심어 수확한 박에서는 양반</a:t>
            </a:r>
            <a:r>
              <a:rPr kumimoji="1" lang="en-US" altLang="ko-KR" b="0" dirty="0">
                <a:solidFill>
                  <a:schemeClr val="tx1"/>
                </a:solidFill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</a:rPr>
              <a:t>상두꾼</a:t>
            </a:r>
            <a:r>
              <a:rPr kumimoji="1" lang="en-US" altLang="ko-KR" b="0" dirty="0">
                <a:solidFill>
                  <a:schemeClr val="tx1"/>
                </a:solidFill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</a:rPr>
              <a:t>초라니패</a:t>
            </a:r>
            <a:r>
              <a:rPr kumimoji="1" lang="en-US" altLang="ko-KR" b="0" dirty="0">
                <a:solidFill>
                  <a:schemeClr val="tx1"/>
                </a:solidFill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</a:rPr>
              <a:t>무당 등 온갖 나쁜 것들이 나와 가산을 탕진하게 된다</a:t>
            </a:r>
            <a:r>
              <a:rPr kumimoji="1" lang="en-US" altLang="ko-KR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1502E7CF-AB62-1E6E-4D0E-398AFEA3750C}"/>
              </a:ext>
            </a:extLst>
          </p:cNvPr>
          <p:cNvSpPr/>
          <p:nvPr/>
        </p:nvSpPr>
        <p:spPr>
          <a:xfrm>
            <a:off x="1503194" y="5144698"/>
            <a:ext cx="1041780" cy="30965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눈대목</a:t>
            </a:r>
            <a:endParaRPr lang="ko-KR" altLang="en-US" sz="1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74D206C-2A06-DFDC-F2CC-B7B048577B2A}"/>
              </a:ext>
            </a:extLst>
          </p:cNvPr>
          <p:cNvSpPr txBox="1">
            <a:spLocks/>
          </p:cNvSpPr>
          <p:nvPr/>
        </p:nvSpPr>
        <p:spPr>
          <a:xfrm>
            <a:off x="2871089" y="5131714"/>
            <a:ext cx="8351094" cy="40700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kumimoji="1" lang="ko-KR" altLang="en-US" b="0" dirty="0" err="1">
                <a:solidFill>
                  <a:schemeClr val="tx1"/>
                </a:solidFill>
              </a:rPr>
              <a:t>박타령</a:t>
            </a:r>
            <a:r>
              <a:rPr kumimoji="1" lang="en-US" altLang="ko-KR" b="0" dirty="0">
                <a:solidFill>
                  <a:schemeClr val="tx1"/>
                </a:solidFill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</a:rPr>
              <a:t>제비 노정기</a:t>
            </a:r>
            <a:endParaRPr kumimoji="1" lang="en-US" altLang="ko-K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74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ko-KR" altLang="en-US" dirty="0" err="1">
                <a:latin typeface="+mn-ea"/>
                <a:ea typeface="+mn-ea"/>
              </a:rPr>
              <a:t>소리북</a:t>
            </a:r>
            <a:r>
              <a:rPr lang="ko-KR" altLang="en-US" dirty="0">
                <a:latin typeface="+mn-ea"/>
                <a:ea typeface="+mn-ea"/>
              </a:rPr>
              <a:t> 알아보기</a:t>
            </a:r>
          </a:p>
        </p:txBody>
      </p:sp>
      <p:pic>
        <p:nvPicPr>
          <p:cNvPr id="4" name="그림 3" descr="텍스트, 스크린샷, 폰트, 라인이(가) 표시된 사진&#10;&#10;자동 생성된 설명">
            <a:extLst>
              <a:ext uri="{FF2B5EF4-FFF2-40B4-BE49-F238E27FC236}">
                <a16:creationId xmlns:a16="http://schemas.microsoft.com/office/drawing/2014/main" id="{81B1E010-6D1D-F348-C5EE-9D2CEDC20B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9" t="20359" r="68993" b="1270"/>
          <a:stretch/>
        </p:blipFill>
        <p:spPr>
          <a:xfrm>
            <a:off x="1401635" y="2188620"/>
            <a:ext cx="3884531" cy="2971982"/>
          </a:xfrm>
          <a:prstGeom prst="rect">
            <a:avLst/>
          </a:prstGeom>
        </p:spPr>
      </p:pic>
      <p:pic>
        <p:nvPicPr>
          <p:cNvPr id="5" name="그림 4" descr="텍스트, 스크린샷, 폰트, 라인이(가) 표시된 사진&#10;&#10;자동 생성된 설명">
            <a:extLst>
              <a:ext uri="{FF2B5EF4-FFF2-40B4-BE49-F238E27FC236}">
                <a16:creationId xmlns:a16="http://schemas.microsoft.com/office/drawing/2014/main" id="{432A3223-EACB-FC87-6E88-0F1089E419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81" t="20359"/>
          <a:stretch/>
        </p:blipFill>
        <p:spPr>
          <a:xfrm>
            <a:off x="5472217" y="2460037"/>
            <a:ext cx="6280660" cy="2236590"/>
          </a:xfrm>
          <a:prstGeom prst="rect">
            <a:avLst/>
          </a:prstGeom>
        </p:spPr>
      </p:pic>
      <p:pic>
        <p:nvPicPr>
          <p:cNvPr id="6" name="[아침나라 중음①]_1단원_교과서_36쪽_돈과 쌀을 떨어내는 대목(흥보가)중에서_반주">
            <a:hlinkClick r:id="" action="ppaction://media"/>
            <a:extLst>
              <a:ext uri="{FF2B5EF4-FFF2-40B4-BE49-F238E27FC236}">
                <a16:creationId xmlns:a16="http://schemas.microsoft.com/office/drawing/2014/main" id="{75AA4D8E-EE4F-20AA-3FC7-06A9BAD88BA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23" end="14199.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48611" y="897009"/>
            <a:ext cx="445182" cy="445182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BC86794-1750-8912-128C-76A4E5A0FC1F}"/>
              </a:ext>
            </a:extLst>
          </p:cNvPr>
          <p:cNvSpPr/>
          <p:nvPr/>
        </p:nvSpPr>
        <p:spPr>
          <a:xfrm>
            <a:off x="10325100" y="565707"/>
            <a:ext cx="1427777" cy="25200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북 소리 들어보기</a:t>
            </a: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ko-KR" altLang="en-US" dirty="0" err="1">
                <a:latin typeface="+mn-ea"/>
                <a:ea typeface="+mn-ea"/>
              </a:rPr>
              <a:t>참고곡</a:t>
            </a:r>
            <a:r>
              <a:rPr lang="ko-KR" altLang="en-US" dirty="0">
                <a:latin typeface="+mn-ea"/>
                <a:ea typeface="+mn-ea"/>
              </a:rPr>
              <a:t> </a:t>
            </a:r>
            <a:r>
              <a:rPr lang="en-US" altLang="ko-KR" dirty="0">
                <a:latin typeface="+mn-ea"/>
                <a:ea typeface="+mn-ea"/>
              </a:rPr>
              <a:t>&lt;</a:t>
            </a:r>
            <a:r>
              <a:rPr lang="ko-KR" altLang="en-US" dirty="0">
                <a:latin typeface="+mn-ea"/>
                <a:ea typeface="+mn-ea"/>
              </a:rPr>
              <a:t>난감하네</a:t>
            </a:r>
            <a:r>
              <a:rPr lang="en-US" altLang="ko-KR" dirty="0">
                <a:latin typeface="+mn-ea"/>
                <a:ea typeface="+mn-ea"/>
              </a:rPr>
              <a:t>&gt;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8" name="그림 7" descr="음악, 악보, 악기, 클래식 음악이(가) 표시된 사진&#10;&#10;자동 생성된 설명">
            <a:extLst>
              <a:ext uri="{FF2B5EF4-FFF2-40B4-BE49-F238E27FC236}">
                <a16:creationId xmlns:a16="http://schemas.microsoft.com/office/drawing/2014/main" id="{4E189427-14F8-5296-9045-A33605FAF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197" y="1504514"/>
            <a:ext cx="6322244" cy="4576246"/>
          </a:xfrm>
          <a:prstGeom prst="rect">
            <a:avLst/>
          </a:prstGeom>
        </p:spPr>
      </p:pic>
      <p:pic>
        <p:nvPicPr>
          <p:cNvPr id="10" name="그림 9" descr="폰트, 그래픽, 로고, 디자인이(가) 표시된 사진&#10;&#10;자동 생성된 설명">
            <a:extLst>
              <a:ext uri="{FF2B5EF4-FFF2-40B4-BE49-F238E27FC236}">
                <a16:creationId xmlns:a16="http://schemas.microsoft.com/office/drawing/2014/main" id="{A679B869-73E3-E6A0-869A-A4FBC9F520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4197" y="824170"/>
            <a:ext cx="1101890" cy="426883"/>
          </a:xfrm>
          <a:prstGeom prst="rect">
            <a:avLst/>
          </a:prstGeom>
        </p:spPr>
      </p:pic>
      <p:pic>
        <p:nvPicPr>
          <p:cNvPr id="12" name="그림 11" descr="폰트, 텍스트, 그래픽, 화이트이(가) 표시된 사진&#10;&#10;자동 생성된 설명">
            <a:extLst>
              <a:ext uri="{FF2B5EF4-FFF2-40B4-BE49-F238E27FC236}">
                <a16:creationId xmlns:a16="http://schemas.microsoft.com/office/drawing/2014/main" id="{64C383EA-63B5-1C1E-9812-7D1D5896E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0250" y="1251053"/>
            <a:ext cx="1115230" cy="253461"/>
          </a:xfrm>
          <a:prstGeom prst="rect">
            <a:avLst/>
          </a:prstGeom>
        </p:spPr>
      </p:pic>
      <p:pic>
        <p:nvPicPr>
          <p:cNvPr id="13" name="Q21.참고곡_난감하네-노래">
            <a:hlinkClick r:id="" action="ppaction://media"/>
            <a:extLst>
              <a:ext uri="{FF2B5EF4-FFF2-40B4-BE49-F238E27FC236}">
                <a16:creationId xmlns:a16="http://schemas.microsoft.com/office/drawing/2014/main" id="{124C0757-7DA8-180A-5706-D5F1B28EB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858520"/>
            <a:ext cx="392533" cy="392533"/>
          </a:xfrm>
          <a:prstGeom prst="rect">
            <a:avLst/>
          </a:prstGeom>
        </p:spPr>
      </p:pic>
      <p:grpSp>
        <p:nvGrpSpPr>
          <p:cNvPr id="14" name="그룹 3">
            <a:extLst>
              <a:ext uri="{FF2B5EF4-FFF2-40B4-BE49-F238E27FC236}">
                <a16:creationId xmlns:a16="http://schemas.microsoft.com/office/drawing/2014/main" id="{A96B75E0-09D6-F1AA-ECF0-1A0A47201380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C8864A4A-A100-E15E-924A-53612D1EFEC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97DC212-CFDD-BB3C-A7FB-6776F01FEABD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44228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3820</TotalTime>
  <Words>301</Words>
  <Application>Microsoft Office PowerPoint</Application>
  <PresentationFormat>와이드스크린</PresentationFormat>
  <Paragraphs>45</Paragraphs>
  <Slides>9</Slides>
  <Notes>2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Spoqa Han Sans Neo</vt:lpstr>
      <vt:lpstr>나눔고딕</vt:lpstr>
      <vt:lpstr>맑은 고딕</vt:lpstr>
      <vt:lpstr>NanumGothicExtraBold</vt:lpstr>
      <vt:lpstr>Arial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183</cp:revision>
  <dcterms:created xsi:type="dcterms:W3CDTF">2024-07-03T01:17:18Z</dcterms:created>
  <dcterms:modified xsi:type="dcterms:W3CDTF">2025-04-14T08:10:15Z</dcterms:modified>
</cp:coreProperties>
</file>