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3" r:id="rId2"/>
    <p:sldMasterId id="2147483656" r:id="rId3"/>
  </p:sldMasterIdLst>
  <p:notesMasterIdLst>
    <p:notesMasterId r:id="rId12"/>
  </p:notesMasterIdLst>
  <p:sldIdLst>
    <p:sldId id="292" r:id="rId4"/>
    <p:sldId id="298" r:id="rId5"/>
    <p:sldId id="297" r:id="rId6"/>
    <p:sldId id="299" r:id="rId7"/>
    <p:sldId id="309" r:id="rId8"/>
    <p:sldId id="306" r:id="rId9"/>
    <p:sldId id="310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09"/>
            <p14:sldId id="306"/>
            <p14:sldId id="310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6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636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0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바다 친구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0652" y="4894508"/>
            <a:ext cx="201069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23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168" y="3429000"/>
            <a:ext cx="6877664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바다가 주는 고마움을 생각하며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장단에 맞춰 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394124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0C7D80FF-15DD-013F-A51E-CB24A675E22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463009" y="736858"/>
            <a:ext cx="5406031" cy="5338902"/>
          </a:xfrm>
          <a:prstGeom prst="rect">
            <a:avLst/>
          </a:prstGeom>
        </p:spPr>
      </p:pic>
      <p:pic>
        <p:nvPicPr>
          <p:cNvPr id="3" name="[아침나라 중음①]_1단원_교과서_22쪽_바다 친구_노래">
            <a:hlinkClick r:id="" action="ppaction://media"/>
            <a:extLst>
              <a:ext uri="{FF2B5EF4-FFF2-40B4-BE49-F238E27FC236}">
                <a16:creationId xmlns:a16="http://schemas.microsoft.com/office/drawing/2014/main" id="{31A4C3A2-A5ED-1341-FC80-DEE6AD8E6C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37358" y="818307"/>
            <a:ext cx="407938" cy="407938"/>
          </a:xfrm>
          <a:prstGeom prst="rect">
            <a:avLst/>
          </a:prstGeom>
        </p:spPr>
      </p:pic>
      <p:pic>
        <p:nvPicPr>
          <p:cNvPr id="4" name="[아침나라 중음①]_1단원_교과서_23쪽_바다친구_반주_70">
            <a:hlinkClick r:id="" action="ppaction://media"/>
            <a:extLst>
              <a:ext uri="{FF2B5EF4-FFF2-40B4-BE49-F238E27FC236}">
                <a16:creationId xmlns:a16="http://schemas.microsoft.com/office/drawing/2014/main" id="{71BE0183-B257-8B59-1C19-BB5C76573E5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37358" y="1852792"/>
            <a:ext cx="407938" cy="40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2914740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내림나장조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굿거리장단 빠르기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8" y="3547078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2018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 국립국악원에서 주관한 창작 국악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동요제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우수상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수상곡이다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파도가 친구 같다고 표현한 동시에서 영감을 받아 작곡되었다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4AC9089-788D-16DE-D996-E3BF99D0DB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9" y="1609137"/>
            <a:ext cx="369916" cy="48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굿거리장단 알아보기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2EB3CB3-DE72-A9FC-7F9F-ADB014D02CBA}"/>
              </a:ext>
            </a:extLst>
          </p:cNvPr>
          <p:cNvSpPr txBox="1"/>
          <p:nvPr/>
        </p:nvSpPr>
        <p:spPr>
          <a:xfrm>
            <a:off x="1069564" y="826524"/>
            <a:ext cx="7141278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◆ 무릎장단으로 치며 장단을 익혀보자</a:t>
            </a:r>
            <a:r>
              <a:rPr lang="en-US" altLang="ko-KR" sz="1400" dirty="0"/>
              <a:t>.</a:t>
            </a:r>
          </a:p>
        </p:txBody>
      </p:sp>
      <p:pic>
        <p:nvPicPr>
          <p:cNvPr id="59" name="그림 58" descr="도표, 라인이(가) 표시된 사진&#10;&#10;자동 생성된 설명">
            <a:extLst>
              <a:ext uri="{FF2B5EF4-FFF2-40B4-BE49-F238E27FC236}">
                <a16:creationId xmlns:a16="http://schemas.microsoft.com/office/drawing/2014/main" id="{ECAB89DB-8C96-EDAC-1916-EC3C29390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133" y="2435150"/>
            <a:ext cx="6465866" cy="248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바다와 해양 오염에 대해 알아보기 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821A01-D485-61DC-8B0B-2A92DF58D429}"/>
              </a:ext>
            </a:extLst>
          </p:cNvPr>
          <p:cNvSpPr txBox="1"/>
          <p:nvPr/>
        </p:nvSpPr>
        <p:spPr>
          <a:xfrm>
            <a:off x="4064207" y="1347887"/>
            <a:ext cx="5655290" cy="416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>
                <a:latin typeface="+mn-ea"/>
                <a:cs typeface="Times New Roman" panose="02020603050405020304" pitchFamily="18" charset="0"/>
              </a:rPr>
              <a:t>물고기나 소금 등 다양한 수산 자원 제공</a:t>
            </a:r>
            <a:endParaRPr lang="en-US" altLang="ko-KR" sz="16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63739E6F-D675-074A-1BF0-BDC08724DF8E}"/>
              </a:ext>
            </a:extLst>
          </p:cNvPr>
          <p:cNvSpPr/>
          <p:nvPr/>
        </p:nvSpPr>
        <p:spPr>
          <a:xfrm>
            <a:off x="1362008" y="1406769"/>
            <a:ext cx="2564157" cy="357899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바다가 우리에게 미치는 영향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821E767-5ADD-1222-B0E7-ED1F8D113CC7}"/>
              </a:ext>
            </a:extLst>
          </p:cNvPr>
          <p:cNvSpPr txBox="1"/>
          <p:nvPr/>
        </p:nvSpPr>
        <p:spPr>
          <a:xfrm>
            <a:off x="4064207" y="1802233"/>
            <a:ext cx="5655290" cy="416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  <a:cs typeface="Times New Roman" panose="02020603050405020304" pitchFamily="18" charset="0"/>
              </a:rPr>
              <a:t>아름다운 경치 제공</a:t>
            </a:r>
            <a:endParaRPr lang="en-US" altLang="ko-KR" sz="16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5B732D4-D3C3-7C17-9045-01B3060BEB69}"/>
              </a:ext>
            </a:extLst>
          </p:cNvPr>
          <p:cNvSpPr txBox="1"/>
          <p:nvPr/>
        </p:nvSpPr>
        <p:spPr>
          <a:xfrm>
            <a:off x="4064207" y="2256579"/>
            <a:ext cx="5655290" cy="416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  <a:cs typeface="Times New Roman" panose="02020603050405020304" pitchFamily="18" charset="0"/>
              </a:rPr>
              <a:t>지구의 온도를 조절하는 역할</a:t>
            </a:r>
            <a:endParaRPr lang="en-US" altLang="ko-KR" sz="16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8622DA-77A9-5823-344B-FBBC93910E8D}"/>
              </a:ext>
            </a:extLst>
          </p:cNvPr>
          <p:cNvSpPr txBox="1"/>
          <p:nvPr/>
        </p:nvSpPr>
        <p:spPr>
          <a:xfrm>
            <a:off x="4064206" y="3191169"/>
            <a:ext cx="7611979" cy="271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플라스틱 쓰레기들이 무분별하게 바다로 흘러가 바다거북을 비롯한 여러 동물들이 죽어가고 있다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. 1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년에 바다로 흘러 들어가는 플라스틱 쓰레기는 약 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800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만 톤에 해당되며 호주 </a:t>
            </a:r>
            <a:r>
              <a:rPr lang="ko-KR" altLang="en-US" sz="1400" dirty="0" err="1">
                <a:latin typeface="+mn-ea"/>
                <a:cs typeface="Times New Roman" panose="02020603050405020304" pitchFamily="18" charset="0"/>
              </a:rPr>
              <a:t>연방과학산업연구기구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(CSIRO)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의 연구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(2024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년 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4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월 기준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에 의하면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전 세계 해저에 최소 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300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만 톤에서 최대 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1,100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만 톤의 플라스틱 쓰레기가 쌓여 있는 것으로 추정된다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. 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이는 해양 플라스틱의 약 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54%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가 수심 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200m 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이상의 심해 바닥에 가라앉아 있는 것으로 밝혀졌다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. 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해변에서 발견된 참고래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ko-KR" altLang="en-US" sz="1400" dirty="0" err="1">
                <a:latin typeface="+mn-ea"/>
                <a:cs typeface="Times New Roman" panose="02020603050405020304" pitchFamily="18" charset="0"/>
              </a:rPr>
              <a:t>상괭이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 등 대형 해양 동물 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12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마리를 조사한 결과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모두의 소화기관에서 미세플라스틱이 검출되었다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. </a:t>
            </a: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국내 해역에 서식하는 해양생물들도 미세플라스틱 오염에 노출되어 있는 것으로 드러났다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8471EF0E-EC36-CA2B-E7B7-ED7DBEF6440E}"/>
              </a:ext>
            </a:extLst>
          </p:cNvPr>
          <p:cNvSpPr/>
          <p:nvPr/>
        </p:nvSpPr>
        <p:spPr>
          <a:xfrm>
            <a:off x="1362008" y="3250050"/>
            <a:ext cx="2564157" cy="357899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해양 오염</a:t>
            </a: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4D04F938-0940-B792-C1DD-21CABAF3A217}"/>
              </a:ext>
            </a:extLst>
          </p:cNvPr>
          <p:cNvCxnSpPr/>
          <p:nvPr/>
        </p:nvCxnSpPr>
        <p:spPr>
          <a:xfrm>
            <a:off x="10224655" y="5102736"/>
            <a:ext cx="1112626" cy="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787BA7DB-A065-0D60-9D76-ED99D91C2247}"/>
              </a:ext>
            </a:extLst>
          </p:cNvPr>
          <p:cNvSpPr/>
          <p:nvPr/>
        </p:nvSpPr>
        <p:spPr>
          <a:xfrm>
            <a:off x="7519821" y="5531161"/>
            <a:ext cx="3772699" cy="5115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미세플라스틱</a:t>
            </a:r>
            <a:r>
              <a:rPr lang="en-US" altLang="ko-KR" sz="1100" dirty="0"/>
              <a:t>: </a:t>
            </a:r>
            <a:r>
              <a:rPr lang="ko-KR" altLang="en-US" sz="1100" dirty="0"/>
              <a:t>플라스틱이 분해되는 과정에서 생성되는 아주 작은 크기의 플라스틱 조각</a:t>
            </a:r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해양 오염 방지하기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8622DA-77A9-5823-344B-FBBC93910E8D}"/>
              </a:ext>
            </a:extLst>
          </p:cNvPr>
          <p:cNvSpPr txBox="1"/>
          <p:nvPr/>
        </p:nvSpPr>
        <p:spPr>
          <a:xfrm>
            <a:off x="1173935" y="767689"/>
            <a:ext cx="7611979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  <a:cs typeface="Times New Roman" panose="02020603050405020304" pitchFamily="18" charset="0"/>
              </a:rPr>
              <a:t>◆ 해양 오염을 줄이고 바다를 지키는 방법은 무엇인지 생각해 보자</a:t>
            </a:r>
            <a:r>
              <a:rPr lang="en-US" altLang="ko-KR" sz="1400" dirty="0">
                <a:latin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8471EF0E-EC36-CA2B-E7B7-ED7DBEF6440E}"/>
              </a:ext>
            </a:extLst>
          </p:cNvPr>
          <p:cNvSpPr/>
          <p:nvPr/>
        </p:nvSpPr>
        <p:spPr>
          <a:xfrm>
            <a:off x="1432347" y="3433563"/>
            <a:ext cx="1822406" cy="29884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solidFill>
                  <a:schemeClr val="tx1"/>
                </a:solidFill>
              </a:rPr>
              <a:t>생활 속의 실천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177477-C8E3-05A8-F68C-913EE426FFF6}"/>
              </a:ext>
            </a:extLst>
          </p:cNvPr>
          <p:cNvSpPr txBox="1"/>
          <p:nvPr/>
        </p:nvSpPr>
        <p:spPr>
          <a:xfrm>
            <a:off x="3395429" y="3429000"/>
            <a:ext cx="2883877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  <a:cs typeface="Times New Roman" panose="02020603050405020304" pitchFamily="18" charset="0"/>
              </a:rPr>
              <a:t>플라스틱 또는 일회용품 사용 줄이기</a:t>
            </a:r>
            <a:endParaRPr lang="en-US" altLang="ko-KR" sz="12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AAB98-9763-98F9-E9D5-058A12079467}"/>
              </a:ext>
            </a:extLst>
          </p:cNvPr>
          <p:cNvSpPr txBox="1"/>
          <p:nvPr/>
        </p:nvSpPr>
        <p:spPr>
          <a:xfrm>
            <a:off x="3395429" y="3895791"/>
            <a:ext cx="2883877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  <a:cs typeface="Times New Roman" panose="02020603050405020304" pitchFamily="18" charset="0"/>
              </a:rPr>
              <a:t>물 아껴 쓰기</a:t>
            </a:r>
            <a:endParaRPr lang="en-US" altLang="ko-KR" sz="12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0D48A6-2308-36C4-BBA2-5B832D2FE487}"/>
              </a:ext>
            </a:extLst>
          </p:cNvPr>
          <p:cNvSpPr txBox="1"/>
          <p:nvPr/>
        </p:nvSpPr>
        <p:spPr>
          <a:xfrm>
            <a:off x="3395429" y="4367646"/>
            <a:ext cx="2883877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  <a:cs typeface="Times New Roman" panose="02020603050405020304" pitchFamily="18" charset="0"/>
              </a:rPr>
              <a:t>쓰레기 아무 곳에 버리지 않기</a:t>
            </a:r>
            <a:endParaRPr lang="en-US" altLang="ko-KR" sz="12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547359-8343-3E22-EE26-203D407DAC7D}"/>
              </a:ext>
            </a:extLst>
          </p:cNvPr>
          <p:cNvSpPr txBox="1"/>
          <p:nvPr/>
        </p:nvSpPr>
        <p:spPr>
          <a:xfrm>
            <a:off x="3395428" y="4839501"/>
            <a:ext cx="2883877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  <a:cs typeface="Times New Roman" panose="02020603050405020304" pitchFamily="18" charset="0"/>
              </a:rPr>
              <a:t>폐기물 분리수거하기</a:t>
            </a:r>
            <a:endParaRPr lang="en-US" altLang="ko-KR" sz="12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88DB172-A74E-7957-C5CD-BE07BCF8B307}"/>
              </a:ext>
            </a:extLst>
          </p:cNvPr>
          <p:cNvSpPr/>
          <p:nvPr/>
        </p:nvSpPr>
        <p:spPr>
          <a:xfrm>
            <a:off x="1432347" y="1713742"/>
            <a:ext cx="1822406" cy="594318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지역 자치단체 및 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정부의 노력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305427-7247-3C1D-C838-B39BC5A436EB}"/>
              </a:ext>
            </a:extLst>
          </p:cNvPr>
          <p:cNvSpPr txBox="1"/>
          <p:nvPr/>
        </p:nvSpPr>
        <p:spPr>
          <a:xfrm>
            <a:off x="3395428" y="1759247"/>
            <a:ext cx="7611979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  <a:cs typeface="Times New Roman" panose="02020603050405020304" pitchFamily="18" charset="0"/>
              </a:rPr>
              <a:t>부산에서는 해양 쓰레기 수거를 위해 로봇을 투입하는 등 다양한 노력이 진행되고 있다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</a:rPr>
              <a:t>.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</a:rPr>
              <a:t>특히 기름 방제 작업용으로 제작된 로봇을 개조하여 한 번에 최대 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</a:rPr>
              <a:t>500kg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</a:rPr>
              <a:t>의 쓰레기를 수거할 수 있도록 활용하고 있다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</a:rPr>
              <a:t>.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</a:rPr>
              <a:t>정부에서는 법적 규제를 강화하여 플라스틱 생산 및 사용에 대해 규제하고 불법 쓰레기 투기의 처벌을 강화하고 있다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376CC3E1-E349-9191-3874-683E910DC275}"/>
              </a:ext>
            </a:extLst>
          </p:cNvPr>
          <p:cNvSpPr/>
          <p:nvPr/>
        </p:nvSpPr>
        <p:spPr>
          <a:xfrm>
            <a:off x="7321595" y="3836799"/>
            <a:ext cx="3900587" cy="933583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우리가 할 수 있는 것은</a:t>
            </a:r>
            <a:endParaRPr lang="en-US" altLang="ko-KR" sz="16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ko-KR" altLang="en-US" sz="1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또 무엇이 있을까</a:t>
            </a:r>
            <a:r>
              <a:rPr lang="en-US" altLang="ko-KR" sz="1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?</a:t>
            </a:r>
            <a:endParaRPr lang="ko-KR" altLang="en-US" sz="16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68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내지 마스터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3179</TotalTime>
  <Words>322</Words>
  <Application>Microsoft Office PowerPoint</Application>
  <PresentationFormat>와이드스크린</PresentationFormat>
  <Paragraphs>47</Paragraphs>
  <Slides>8</Slides>
  <Notes>2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8</vt:i4>
      </vt:variant>
    </vt:vector>
  </HeadingPairs>
  <TitlesOfParts>
    <vt:vector size="16" baseType="lpstr">
      <vt:lpstr>맑은 고딕</vt:lpstr>
      <vt:lpstr>Arial</vt:lpstr>
      <vt:lpstr>NanumGothicExtraBold</vt:lpstr>
      <vt:lpstr>나눔고딕</vt:lpstr>
      <vt:lpstr>Spoqa Han Sans Neo</vt:lpstr>
      <vt:lpstr>표지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169</cp:revision>
  <dcterms:created xsi:type="dcterms:W3CDTF">2024-07-03T01:17:18Z</dcterms:created>
  <dcterms:modified xsi:type="dcterms:W3CDTF">2025-03-20T09:14:26Z</dcterms:modified>
</cp:coreProperties>
</file>