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24" autoAdjust="0"/>
  </p:normalViewPr>
  <p:slideViewPr>
    <p:cSldViewPr snapToGrid="0">
      <p:cViewPr varScale="1">
        <p:scale>
          <a:sx n="147" d="100"/>
          <a:sy n="147" d="100"/>
        </p:scale>
        <p:origin x="10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194CC8-9F60-3066-8694-787F1407E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C6A876F-C686-37B6-1D58-015790E14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227489-9D00-194B-6B55-F93F75A1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974F-87A7-43B5-AE13-EA2226CA4D9E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4AC794-51A9-1827-6A19-ECBDAE65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B098EB-C0C3-0C0B-F493-F2FE2B32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9A15-DC2F-43D5-841D-7D0C829C9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63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537E5A-C2FC-B711-E30F-1BD52DEF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8F41B94-F0A6-F72B-EA6D-01A0A5CE5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C8F158-CBF7-4970-269E-557DB1A5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974F-87A7-43B5-AE13-EA2226CA4D9E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32DB9A-924C-B763-927E-2BE67F63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6729C8-926F-71D0-97CD-84B36585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9A15-DC2F-43D5-841D-7D0C829C9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73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8470924-FC72-F4FD-88C6-DCEB54501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9011F6E-5C7D-D91E-AC2B-BB8CDB0D1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8A9EE6-5CBA-0B67-BC50-BBE81771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974F-87A7-43B5-AE13-EA2226CA4D9E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7BEE1D-8C19-3499-D92E-1393E3D1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EB571C-54BC-B47F-AA5A-79A4EB4C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9A15-DC2F-43D5-841D-7D0C829C9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40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BE5BDB-E518-7A25-7F07-DA11BE1A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4DF9A9-38A5-D61E-36C5-8E72F1DDB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DC8A00-E002-B7D8-0D8F-13FB2824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974F-87A7-43B5-AE13-EA2226CA4D9E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DC516F-A563-0301-93E9-6F2AEC03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DB3D85-1114-9C8E-0EAB-EB24939A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9A15-DC2F-43D5-841D-7D0C829C9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4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AC8E6F-EF51-DFF1-1E14-B842CDE5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896D76-61A4-D124-D0CC-7D2528669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25529B-A30D-E40F-CF9A-604A75F8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974F-87A7-43B5-AE13-EA2226CA4D9E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14D769-CB9B-0CEE-0A95-DAAE96AE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AA3429-2C7B-D707-5139-4F9BF1E2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9A15-DC2F-43D5-841D-7D0C829C9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990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0BEA54-A656-80E2-5ADB-2963D25B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0F61E6-9EAD-C74A-8C79-9178F87AD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989546C-A395-F575-6DE7-CA8CDF679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0954AB-E699-6477-6EF1-5A355AA9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974F-87A7-43B5-AE13-EA2226CA4D9E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2362E2-5521-0B27-4792-7CC166C3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4230B8-7760-6BF8-328A-F4BB3BCE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9A15-DC2F-43D5-841D-7D0C829C9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6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DD7D66-D479-CBDC-E6F5-50875941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D233C3-06D3-CECB-5ED8-B486D5A94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DEFF7CE-E9D6-325B-71E8-61E83C587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7A972AC-E6FC-6E59-25BF-F28883851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4F3733A-CD8D-BEC0-D822-06E095AAF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A7600D9-266D-1261-83B6-ACDC6E47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974F-87A7-43B5-AE13-EA2226CA4D9E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26EBB57-82C5-BC6E-BFD0-F7046AE5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6624B19-2A4C-4741-92FF-134877CF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9A15-DC2F-43D5-841D-7D0C829C9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9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FECBC6-1384-2766-4138-F4D24BD0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03359EA-597E-0AEA-2109-AD23F5D0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974F-87A7-43B5-AE13-EA2226CA4D9E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735AF44-3453-C4AB-ADF4-1205C19C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F1184A5-53E6-7C6B-F1A7-D67D96E2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9A15-DC2F-43D5-841D-7D0C829C9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99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17B3024-911D-9297-6210-36E6ABF8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974F-87A7-43B5-AE13-EA2226CA4D9E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CDD3366-CAAB-5BD8-322F-5900BF73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239DB88-C87F-3F89-9F27-1EADDBD7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9A15-DC2F-43D5-841D-7D0C829C9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63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5B3440-D464-C41A-4B96-39497588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ACB973-A9CA-83F6-A225-B19671DE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3771B4-1FA6-1A95-5197-D180170AB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F8EE05A-9AB9-BE43-DB43-33DD68B9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974F-87A7-43B5-AE13-EA2226CA4D9E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CD16563-DF44-1783-F05E-8193260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3871F8C-E2B3-1D88-0E91-F7516DD0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9A15-DC2F-43D5-841D-7D0C829C9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43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12E564-0834-02B1-0D83-6B81B49AE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5EA00CE-9364-C510-EA54-C3568DEBA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4B9F920-01F9-DB4F-E9B8-9C19066D1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FEFD4C-DA17-4537-A033-CC22DD03A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974F-87A7-43B5-AE13-EA2226CA4D9E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022E72A-4AB6-1276-7566-4D83AB234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8F5C0E-5C74-9252-CBF8-6DA6968F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9A15-DC2F-43D5-841D-7D0C829C9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18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84FD0EC-3270-F963-CBED-31D07913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960AD4-F428-88FE-0A24-C2B06924E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B8ECF0-2778-D645-094D-131031C19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7974F-87A7-43B5-AE13-EA2226CA4D9E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5BF627-9475-E667-DCAF-19E6EAB62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956265-FF9C-BEC3-CACE-A3814914C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9A15-DC2F-43D5-841D-7D0C829C9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88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BF02621-55BF-B215-1F9F-226CD1A2B1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845E8604-DF86-380F-B560-AD3CC4A9F1A1}"/>
              </a:ext>
            </a:extLst>
          </p:cNvPr>
          <p:cNvGrpSpPr/>
          <p:nvPr/>
        </p:nvGrpSpPr>
        <p:grpSpPr>
          <a:xfrm>
            <a:off x="9563100" y="4824579"/>
            <a:ext cx="1973541" cy="1490447"/>
            <a:chOff x="2196591" y="-566181"/>
            <a:chExt cx="7798817" cy="767962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9CC5E64-D8C4-6165-97B6-EB66578A8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28832">
              <a:off x="2196591" y="-566181"/>
              <a:ext cx="7798817" cy="7679621"/>
            </a:xfrm>
            <a:prstGeom prst="rect">
              <a:avLst/>
            </a:prstGeom>
            <a:effectLst>
              <a:outerShdw blurRad="7521908" dist="88160" dir="1620000">
                <a:srgbClr val="E6E6E6">
                  <a:alpha val="22000"/>
                </a:srgbClr>
              </a:outerShdw>
            </a:effectLst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24852A8B-9E48-E1B5-8D37-F377D6882512}"/>
                </a:ext>
              </a:extLst>
            </p:cNvPr>
            <p:cNvSpPr/>
            <p:nvPr/>
          </p:nvSpPr>
          <p:spPr>
            <a:xfrm rot="21321555">
              <a:off x="4706426" y="3114788"/>
              <a:ext cx="2899317" cy="1317021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99A6764-5DCE-8C01-48C0-513BCD4389AF}"/>
              </a:ext>
            </a:extLst>
          </p:cNvPr>
          <p:cNvSpPr txBox="1"/>
          <p:nvPr/>
        </p:nvSpPr>
        <p:spPr>
          <a:xfrm>
            <a:off x="619468" y="571241"/>
            <a:ext cx="315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고등학교 음악 감상과 비평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3E49771-8E94-E273-1CF7-8BB2B2B31EFD}"/>
              </a:ext>
            </a:extLst>
          </p:cNvPr>
          <p:cNvSpPr/>
          <p:nvPr/>
        </p:nvSpPr>
        <p:spPr>
          <a:xfrm>
            <a:off x="2720412" y="1481036"/>
            <a:ext cx="6751176" cy="182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학습 지원 자료 </a:t>
            </a:r>
            <a:r>
              <a:rPr lang="en-US" altLang="ko-KR" sz="40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PPT</a:t>
            </a:r>
          </a:p>
          <a:p>
            <a:pPr algn="ctr">
              <a:lnSpc>
                <a:spcPct val="150000"/>
              </a:lnSpc>
            </a:pPr>
            <a:r>
              <a:rPr lang="en-US" altLang="ko-KR" sz="40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‘OST’</a:t>
            </a:r>
            <a:endParaRPr lang="ko-KR" altLang="en-US" sz="4000" b="1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B4BC70D-122C-822A-EAA7-B01606B7D11D}"/>
              </a:ext>
            </a:extLst>
          </p:cNvPr>
          <p:cNvSpPr/>
          <p:nvPr/>
        </p:nvSpPr>
        <p:spPr>
          <a:xfrm>
            <a:off x="3053988" y="3301086"/>
            <a:ext cx="608402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 latinLnBrk="0">
              <a:lnSpc>
                <a:spcPct val="150000"/>
              </a:lnSpc>
            </a:pPr>
            <a:r>
              <a:rPr lang="en-US" altLang="ko-KR" sz="1400" b="1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※ </a:t>
            </a:r>
            <a:r>
              <a:rPr lang="ko-KR" altLang="en-US" sz="1400" b="1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유의 사항</a:t>
            </a:r>
            <a:endParaRPr lang="en-US" altLang="ko-KR" sz="1400" b="1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저작물은  교사와 학생의 수업 목적으로만 활용이 가능합니다</a:t>
            </a:r>
            <a:r>
              <a:rPr lang="en-US" altLang="ko-KR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수업 자료는 저작권법 제</a:t>
            </a:r>
            <a:r>
              <a:rPr lang="en-US" altLang="ko-KR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25</a:t>
            </a:r>
            <a:r>
              <a:rPr lang="ko-KR" altLang="en-US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조에 따라 학교 수업을 목적으로 </a:t>
            </a:r>
            <a:r>
              <a:rPr lang="ko-KR" altLang="en-US" sz="12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이용되었으므로</a:t>
            </a:r>
            <a:r>
              <a:rPr lang="en-US" altLang="ko-KR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본 수업 자료를 외부에 공개</a:t>
            </a:r>
            <a:r>
              <a:rPr lang="en-US" altLang="ko-KR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·</a:t>
            </a:r>
            <a:r>
              <a:rPr lang="ko-KR" altLang="en-US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게시하는 것을 금지하며</a:t>
            </a:r>
            <a:r>
              <a:rPr lang="en-US" altLang="ko-KR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이를 위반하는 경우 저작권 침해로서 관련법에 따라 처벌될 수 있습니다</a:t>
            </a:r>
            <a:r>
              <a:rPr lang="en-US" altLang="ko-KR" sz="1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2E2619E-E9D7-A19F-CA8B-8B350A708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94" y="6225537"/>
            <a:ext cx="785812" cy="338611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2E58AF79-1A79-017E-7FAF-1ED156AAB72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187826" y="233012"/>
            <a:ext cx="11816348" cy="65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64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B6E66-DAFE-3796-BF25-CD6E1FDC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2170CAD-CAE4-0D97-30EC-C579DFFE38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AFAB170-6788-60CC-F78F-F9CD277A095C}"/>
              </a:ext>
            </a:extLst>
          </p:cNvPr>
          <p:cNvGrpSpPr/>
          <p:nvPr/>
        </p:nvGrpSpPr>
        <p:grpSpPr>
          <a:xfrm>
            <a:off x="9563100" y="4824579"/>
            <a:ext cx="1973541" cy="1490447"/>
            <a:chOff x="2196591" y="-566181"/>
            <a:chExt cx="7798817" cy="767962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382EBB9-C341-85E7-533E-1BF920BE6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28832">
              <a:off x="2196591" y="-566181"/>
              <a:ext cx="7798817" cy="7679621"/>
            </a:xfrm>
            <a:prstGeom prst="rect">
              <a:avLst/>
            </a:prstGeom>
            <a:effectLst>
              <a:outerShdw blurRad="7521908" dist="88160" dir="1620000">
                <a:srgbClr val="E6E6E6">
                  <a:alpha val="22000"/>
                </a:srgbClr>
              </a:outerShdw>
            </a:effectLst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9ACDE6DC-4437-7108-3327-D712544ABC41}"/>
                </a:ext>
              </a:extLst>
            </p:cNvPr>
            <p:cNvSpPr/>
            <p:nvPr/>
          </p:nvSpPr>
          <p:spPr>
            <a:xfrm rot="21321555">
              <a:off x="4706426" y="3114788"/>
              <a:ext cx="2899317" cy="1317021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F449B4EE-7169-FB06-C583-306C908EEFDD}"/>
              </a:ext>
            </a:extLst>
          </p:cNvPr>
          <p:cNvSpPr/>
          <p:nvPr/>
        </p:nvSpPr>
        <p:spPr>
          <a:xfrm>
            <a:off x="2720412" y="1124901"/>
            <a:ext cx="6751176" cy="118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목차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84AF9B0-C3FA-A290-EDBB-8CE0794C2A3F}"/>
              </a:ext>
            </a:extLst>
          </p:cNvPr>
          <p:cNvSpPr/>
          <p:nvPr/>
        </p:nvSpPr>
        <p:spPr>
          <a:xfrm>
            <a:off x="3258509" y="2742578"/>
            <a:ext cx="6084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fontAlgn="t" latinLnBrk="0">
              <a:lnSpc>
                <a:spcPct val="150000"/>
              </a:lnSpc>
              <a:buAutoNum type="arabicPeriod"/>
            </a:pPr>
            <a:r>
              <a: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영화와 </a:t>
            </a:r>
            <a:r>
              <a: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OST</a:t>
            </a:r>
            <a:r>
              <a: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의 관계 생각하며 감상하기</a:t>
            </a:r>
            <a:endParaRPr lang="en-US" altLang="ko-KR" sz="24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228600" indent="-228600" algn="just" fontAlgn="t" latinLnBrk="0">
              <a:lnSpc>
                <a:spcPct val="150000"/>
              </a:lnSpc>
              <a:buAutoNum type="arabicPeriod"/>
            </a:pPr>
            <a:r>
              <a: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영화 음악의 역할 조사하기</a:t>
            </a:r>
            <a:endParaRPr lang="en-US" altLang="ko-KR" sz="24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marL="228600" indent="-228600" algn="just" fontAlgn="t" latinLnBrk="0">
              <a:lnSpc>
                <a:spcPct val="150000"/>
              </a:lnSpc>
              <a:buAutoNum type="arabicPeriod"/>
            </a:pPr>
            <a:r>
              <a: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모둠별  </a:t>
            </a:r>
            <a:r>
              <a:rPr lang="en-US" altLang="ko-KR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OST</a:t>
            </a:r>
            <a:r>
              <a:rPr lang="ko-KR" altLang="en-US" sz="24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찾기</a:t>
            </a:r>
            <a:endParaRPr lang="en-US" altLang="ko-KR" sz="24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2AB2C0E-317C-9BE9-A211-B7C0FAFDF0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187826" y="233012"/>
            <a:ext cx="11816348" cy="65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62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AFA35-FB4D-BFF4-2F7D-63494CF45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6737A1D-E185-A1D2-59B5-7BAF2AD46F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08097FD-7A86-B7C2-23DF-44FC87DD27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199189" y="202532"/>
            <a:ext cx="11816348" cy="651911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279F09FE-97CB-83A1-568C-835F80070DBD}"/>
              </a:ext>
            </a:extLst>
          </p:cNvPr>
          <p:cNvGrpSpPr/>
          <p:nvPr/>
        </p:nvGrpSpPr>
        <p:grpSpPr>
          <a:xfrm>
            <a:off x="641383" y="612408"/>
            <a:ext cx="11120311" cy="1183420"/>
            <a:chOff x="641383" y="612408"/>
            <a:chExt cx="11120311" cy="1183420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4A016737-16CD-CA91-B673-DE7E60AE9EB8}"/>
                </a:ext>
              </a:extLst>
            </p:cNvPr>
            <p:cNvGrpSpPr/>
            <p:nvPr/>
          </p:nvGrpSpPr>
          <p:grpSpPr>
            <a:xfrm>
              <a:off x="641383" y="612408"/>
              <a:ext cx="2559017" cy="1183420"/>
              <a:chOff x="641383" y="612408"/>
              <a:chExt cx="2559017" cy="1183420"/>
            </a:xfrm>
          </p:grpSpPr>
          <p:pic>
            <p:nvPicPr>
              <p:cNvPr id="2" name="Picture 3">
                <a:extLst>
                  <a:ext uri="{FF2B5EF4-FFF2-40B4-BE49-F238E27FC236}">
                    <a16:creationId xmlns:a16="http://schemas.microsoft.com/office/drawing/2014/main" id="{F0D725C4-B308-498C-2060-D926D0232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32838"/>
              <a:stretch/>
            </p:blipFill>
            <p:spPr>
              <a:xfrm>
                <a:off x="641383" y="612408"/>
                <a:ext cx="2559017" cy="1183420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0AE2D8-3F52-6749-8517-F5B2733AAB5A}"/>
                  </a:ext>
                </a:extLst>
              </p:cNvPr>
              <p:cNvSpPr txBox="1"/>
              <p:nvPr/>
            </p:nvSpPr>
            <p:spPr>
              <a:xfrm>
                <a:off x="641383" y="825500"/>
                <a:ext cx="11366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dirty="0">
                    <a:latin typeface="한컴 말랑말랑 Regular" panose="020F0303000000000000" pitchFamily="50" charset="-127"/>
                    <a:ea typeface="한컴 말랑말랑 Regular" panose="020F0303000000000000" pitchFamily="50" charset="-127"/>
                  </a:rPr>
                  <a:t>1</a:t>
                </a:r>
                <a:endParaRPr lang="ko-KR" altLang="en-US" sz="40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32A85C-CD9D-2666-E294-15A0E2242301}"/>
                </a:ext>
              </a:extLst>
            </p:cNvPr>
            <p:cNvSpPr txBox="1"/>
            <p:nvPr/>
          </p:nvSpPr>
          <p:spPr>
            <a:xfrm>
              <a:off x="3357204" y="1053502"/>
              <a:ext cx="8404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영화와 </a:t>
              </a:r>
              <a:r>
                <a:rPr lang="en-US" altLang="ko-KR" sz="36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OST</a:t>
              </a:r>
              <a:r>
                <a:rPr lang="ko-KR" altLang="en-US" sz="36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의 관계 생각하며 감상하기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CCABBF6-DB1D-63E4-98BE-6A6C0085ECCF}"/>
              </a:ext>
            </a:extLst>
          </p:cNvPr>
          <p:cNvSpPr txBox="1"/>
          <p:nvPr/>
        </p:nvSpPr>
        <p:spPr>
          <a:xfrm>
            <a:off x="744328" y="3575084"/>
            <a:ext cx="7884347" cy="2344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2006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년 개봉한 영화 「</a:t>
            </a:r>
            <a:r>
              <a:rPr lang="ko-KR" altLang="en-US" sz="20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괴물」의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OST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로 </a:t>
            </a:r>
            <a:endParaRPr lang="en-US" altLang="ko-KR" sz="20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기괴하고 으스스한 느낌이 나면서도 </a:t>
            </a:r>
            <a:endParaRPr lang="en-US" altLang="ko-KR" sz="20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경쾌하고 </a:t>
            </a:r>
            <a:r>
              <a:rPr lang="ko-KR" altLang="en-US" sz="20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코믹학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분위기가 묘하게 조화를 이룬다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20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한강찬가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는 송강호의 병원 탈출 신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마지막 매점 신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엔딩 </a:t>
            </a:r>
            <a:r>
              <a:rPr lang="ko-KR" altLang="en-US" sz="20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크레딧에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등장한다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4A69111A-5A3E-3515-4785-4E375D75A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623" y="2082976"/>
            <a:ext cx="2920646" cy="4293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CFC438-0EAA-59AD-8169-95EA90C45473}"/>
              </a:ext>
            </a:extLst>
          </p:cNvPr>
          <p:cNvSpPr txBox="1"/>
          <p:nvPr/>
        </p:nvSpPr>
        <p:spPr>
          <a:xfrm>
            <a:off x="744329" y="2646798"/>
            <a:ext cx="7884347" cy="660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 「괴물」 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OST 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중 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2800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한강찬가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510505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7C39-F8CC-92A8-79FF-3D75B45C6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A25A2B79-F2C0-8FBC-3E0B-67E611C54E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8A930DF-1F3F-52F7-087E-BA45BD3DCC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199189" y="202532"/>
            <a:ext cx="11816348" cy="651911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4017B4A6-7078-43B8-B399-C4C07FF66E7A}"/>
              </a:ext>
            </a:extLst>
          </p:cNvPr>
          <p:cNvGrpSpPr/>
          <p:nvPr/>
        </p:nvGrpSpPr>
        <p:grpSpPr>
          <a:xfrm>
            <a:off x="641383" y="612408"/>
            <a:ext cx="11120311" cy="1183420"/>
            <a:chOff x="641383" y="612408"/>
            <a:chExt cx="11120311" cy="1183420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F4F8F5BF-5EC2-E529-99D5-C6DC585D297D}"/>
                </a:ext>
              </a:extLst>
            </p:cNvPr>
            <p:cNvGrpSpPr/>
            <p:nvPr/>
          </p:nvGrpSpPr>
          <p:grpSpPr>
            <a:xfrm>
              <a:off x="641383" y="612408"/>
              <a:ext cx="2559017" cy="1183420"/>
              <a:chOff x="641383" y="612408"/>
              <a:chExt cx="2559017" cy="1183420"/>
            </a:xfrm>
          </p:grpSpPr>
          <p:pic>
            <p:nvPicPr>
              <p:cNvPr id="2" name="Picture 3">
                <a:extLst>
                  <a:ext uri="{FF2B5EF4-FFF2-40B4-BE49-F238E27FC236}">
                    <a16:creationId xmlns:a16="http://schemas.microsoft.com/office/drawing/2014/main" id="{27364088-1706-5A95-58F5-30071270D4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32838"/>
              <a:stretch/>
            </p:blipFill>
            <p:spPr>
              <a:xfrm>
                <a:off x="641383" y="612408"/>
                <a:ext cx="2559017" cy="1183420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452E36-F787-7277-EADC-A5A4C006898C}"/>
                  </a:ext>
                </a:extLst>
              </p:cNvPr>
              <p:cNvSpPr txBox="1"/>
              <p:nvPr/>
            </p:nvSpPr>
            <p:spPr>
              <a:xfrm>
                <a:off x="641383" y="825500"/>
                <a:ext cx="11366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dirty="0">
                    <a:latin typeface="한컴 말랑말랑 Regular" panose="020F0303000000000000" pitchFamily="50" charset="-127"/>
                    <a:ea typeface="한컴 말랑말랑 Regular" panose="020F0303000000000000" pitchFamily="50" charset="-127"/>
                  </a:rPr>
                  <a:t>1</a:t>
                </a:r>
                <a:endParaRPr lang="ko-KR" altLang="en-US" sz="40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EB01D7-6F2B-1ED7-95DD-4EE46741849C}"/>
                </a:ext>
              </a:extLst>
            </p:cNvPr>
            <p:cNvSpPr txBox="1"/>
            <p:nvPr/>
          </p:nvSpPr>
          <p:spPr>
            <a:xfrm>
              <a:off x="3357204" y="1053502"/>
              <a:ext cx="8404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영화와 </a:t>
              </a:r>
              <a:r>
                <a:rPr lang="en-US" altLang="ko-KR" sz="36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OST</a:t>
              </a:r>
              <a:r>
                <a:rPr lang="ko-KR" altLang="en-US" sz="36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의 관계 생각하며 감상하기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314A27D-6767-1E71-1FE4-89541DCB4527}"/>
              </a:ext>
            </a:extLst>
          </p:cNvPr>
          <p:cNvSpPr txBox="1"/>
          <p:nvPr/>
        </p:nvSpPr>
        <p:spPr>
          <a:xfrm>
            <a:off x="749000" y="3785605"/>
            <a:ext cx="7884347" cy="188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1975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년 개봉한 영화 「</a:t>
            </a:r>
            <a:r>
              <a:rPr lang="ko-KR" altLang="en-US" sz="20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죠스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」 테마 음악으로</a:t>
            </a:r>
            <a:endParaRPr lang="en-US" altLang="ko-KR" sz="20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최소한의 음계로 긴박감 넘치는 분위기를 표현한</a:t>
            </a:r>
            <a:endParaRPr lang="en-US" altLang="ko-KR" sz="20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존 윌리엄스 음악이 강렬하게 </a:t>
            </a:r>
            <a:endParaRPr lang="en-US" altLang="ko-KR" sz="20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 전체 분위기를 표현한다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A9B6DBA-34ED-71A9-421E-844DAAC16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811" y="2261178"/>
            <a:ext cx="2790434" cy="4023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CD73B0-D994-DC23-E584-C60E424A31D2}"/>
              </a:ext>
            </a:extLst>
          </p:cNvPr>
          <p:cNvSpPr txBox="1"/>
          <p:nvPr/>
        </p:nvSpPr>
        <p:spPr>
          <a:xfrm>
            <a:off x="749001" y="2801522"/>
            <a:ext cx="7884347" cy="660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 「</a:t>
            </a:r>
            <a:r>
              <a:rPr lang="ko-KR" altLang="en-US" sz="2800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죠스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」 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OST 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중 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‘Theme from jaws’</a:t>
            </a:r>
          </a:p>
        </p:txBody>
      </p:sp>
    </p:spTree>
    <p:extLst>
      <p:ext uri="{BB962C8B-B14F-4D97-AF65-F5344CB8AC3E}">
        <p14:creationId xmlns:p14="http://schemas.microsoft.com/office/powerpoint/2010/main" val="771645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0F3F8-2BB6-F807-5FA1-E4CD5B8EB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258144A-A583-2D68-2217-CFBB84E4A2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59AC814-6442-20C4-BC97-F9C09EFFC5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187826" y="225392"/>
            <a:ext cx="11816348" cy="651911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5156E06B-5DD9-4538-DB44-471CCE064557}"/>
              </a:ext>
            </a:extLst>
          </p:cNvPr>
          <p:cNvGrpSpPr/>
          <p:nvPr/>
        </p:nvGrpSpPr>
        <p:grpSpPr>
          <a:xfrm>
            <a:off x="641383" y="612408"/>
            <a:ext cx="11120311" cy="1183420"/>
            <a:chOff x="641383" y="612408"/>
            <a:chExt cx="11120311" cy="1183420"/>
          </a:xfrm>
        </p:grpSpPr>
        <p:pic>
          <p:nvPicPr>
            <p:cNvPr id="2" name="Picture 3">
              <a:extLst>
                <a:ext uri="{FF2B5EF4-FFF2-40B4-BE49-F238E27FC236}">
                  <a16:creationId xmlns:a16="http://schemas.microsoft.com/office/drawing/2014/main" id="{36AECFC7-1DF9-F1F5-FF66-3391BBF9E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2838"/>
            <a:stretch/>
          </p:blipFill>
          <p:spPr>
            <a:xfrm>
              <a:off x="641383" y="612408"/>
              <a:ext cx="2559017" cy="11834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41283D-0DC3-05A2-932F-7782ECF0347B}"/>
                </a:ext>
              </a:extLst>
            </p:cNvPr>
            <p:cNvSpPr txBox="1"/>
            <p:nvPr/>
          </p:nvSpPr>
          <p:spPr>
            <a:xfrm>
              <a:off x="3357204" y="1053502"/>
              <a:ext cx="8404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영화와 </a:t>
              </a:r>
              <a:r>
                <a:rPr lang="en-US" altLang="ko-KR" sz="36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OST</a:t>
              </a:r>
              <a:r>
                <a:rPr lang="ko-KR" altLang="en-US" sz="36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의 관계 생각하며 감상하기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5590BC1-60FE-9697-2D81-EE18AC56EA0E}"/>
              </a:ext>
            </a:extLst>
          </p:cNvPr>
          <p:cNvSpPr txBox="1"/>
          <p:nvPr/>
        </p:nvSpPr>
        <p:spPr>
          <a:xfrm>
            <a:off x="746659" y="3633000"/>
            <a:ext cx="7884347" cy="188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2011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년 드라마 「최고의 사랑」 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OST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로 </a:t>
            </a:r>
            <a:endParaRPr lang="en-US" altLang="ko-KR" sz="20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가수 아이유가 작사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작곡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, 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노래하였다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사랑이 시작되는 남녀 간의 감정을 경쾌한 어쿠스틱 </a:t>
            </a:r>
            <a:endParaRPr lang="en-US" altLang="ko-KR" sz="20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기타와 드럼에 맞춰 청량감 주는 목소리로 노래한다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FB18B66-C0FF-E135-6851-1CB47159D8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63"/>
          <a:stretch/>
        </p:blipFill>
        <p:spPr>
          <a:xfrm>
            <a:off x="8724919" y="2016531"/>
            <a:ext cx="2920794" cy="4321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6CA35D-B118-E2C7-1D7A-DE2E829AF0A2}"/>
              </a:ext>
            </a:extLst>
          </p:cNvPr>
          <p:cNvSpPr txBox="1"/>
          <p:nvPr/>
        </p:nvSpPr>
        <p:spPr>
          <a:xfrm>
            <a:off x="641383" y="825500"/>
            <a:ext cx="1136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</a:t>
            </a:r>
            <a:endParaRPr lang="ko-KR" altLang="en-US" sz="40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836C6-B7E3-A6F1-66F2-9B314A086EF8}"/>
              </a:ext>
            </a:extLst>
          </p:cNvPr>
          <p:cNvSpPr txBox="1"/>
          <p:nvPr/>
        </p:nvSpPr>
        <p:spPr>
          <a:xfrm>
            <a:off x="840572" y="2687399"/>
            <a:ext cx="7884347" cy="660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드라마 「최고의 사랑」 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OST 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중 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내 손을 잡아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355351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0DA33-52D1-87CE-F03F-A3DC891C3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99D18F5-2D81-28C7-96D1-6BA56CA29E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36587A5-094C-C298-5990-57D9995F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199189" y="202532"/>
            <a:ext cx="11816348" cy="651911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F368C4EE-ADC6-E45F-143D-D38C4ECAE712}"/>
              </a:ext>
            </a:extLst>
          </p:cNvPr>
          <p:cNvGrpSpPr/>
          <p:nvPr/>
        </p:nvGrpSpPr>
        <p:grpSpPr>
          <a:xfrm>
            <a:off x="641383" y="612408"/>
            <a:ext cx="11120311" cy="1183420"/>
            <a:chOff x="641383" y="612408"/>
            <a:chExt cx="11120311" cy="1183420"/>
          </a:xfrm>
        </p:grpSpPr>
        <p:pic>
          <p:nvPicPr>
            <p:cNvPr id="2" name="Picture 3">
              <a:extLst>
                <a:ext uri="{FF2B5EF4-FFF2-40B4-BE49-F238E27FC236}">
                  <a16:creationId xmlns:a16="http://schemas.microsoft.com/office/drawing/2014/main" id="{55CEACCD-1B89-D628-FCC8-F3345FA1D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2838"/>
            <a:stretch/>
          </p:blipFill>
          <p:spPr>
            <a:xfrm>
              <a:off x="641383" y="612408"/>
              <a:ext cx="2559017" cy="11834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A97CF8-0264-C46C-5D64-EAD3F6D8DD89}"/>
                </a:ext>
              </a:extLst>
            </p:cNvPr>
            <p:cNvSpPr txBox="1"/>
            <p:nvPr/>
          </p:nvSpPr>
          <p:spPr>
            <a:xfrm>
              <a:off x="3357204" y="1053502"/>
              <a:ext cx="8404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영화와 </a:t>
              </a:r>
              <a:r>
                <a:rPr lang="en-US" altLang="ko-KR" sz="36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OST</a:t>
              </a:r>
              <a:r>
                <a:rPr lang="ko-KR" altLang="en-US" sz="36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의 관계 생각하며 감상하기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303BC92-1C24-A8A1-8173-986E035FBC66}"/>
              </a:ext>
            </a:extLst>
          </p:cNvPr>
          <p:cNvSpPr txBox="1"/>
          <p:nvPr/>
        </p:nvSpPr>
        <p:spPr>
          <a:xfrm>
            <a:off x="596661" y="3579495"/>
            <a:ext cx="7884347" cy="188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2017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년 개봉한 애니메이션 영화 「</a:t>
            </a:r>
            <a:r>
              <a:rPr lang="ko-KR" altLang="en-US" sz="20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코코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」 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OST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로</a:t>
            </a:r>
            <a:endParaRPr lang="en-US" altLang="ko-KR" sz="20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 속에서 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3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번 나오는데 부르는 사람이 다르다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20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에르네스토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20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델라크루즈의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</a:t>
            </a:r>
            <a:r>
              <a:rPr lang="ko-KR" altLang="en-US" sz="20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대표곡으로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나오지만</a:t>
            </a:r>
            <a:endParaRPr lang="en-US" altLang="ko-KR" sz="20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사실 헥토르가 원곡자로 자신의 딸 </a:t>
            </a:r>
            <a:r>
              <a:rPr lang="ko-KR" altLang="en-US" sz="20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코코를</a:t>
            </a:r>
            <a:r>
              <a:rPr lang="ko-KR" altLang="en-US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위해 지은 노래이다</a:t>
            </a:r>
            <a:r>
              <a:rPr lang="en-US" altLang="ko-KR" sz="2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39B50FD-E28A-F42C-C044-99478BFFB6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14"/>
          <a:stretch/>
        </p:blipFill>
        <p:spPr>
          <a:xfrm>
            <a:off x="8660615" y="2036532"/>
            <a:ext cx="2892559" cy="4252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B2B0DE-DD57-A3BC-F3A3-980EB6E9C49E}"/>
              </a:ext>
            </a:extLst>
          </p:cNvPr>
          <p:cNvSpPr txBox="1"/>
          <p:nvPr/>
        </p:nvSpPr>
        <p:spPr>
          <a:xfrm>
            <a:off x="641383" y="825500"/>
            <a:ext cx="1136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1</a:t>
            </a:r>
            <a:endParaRPr lang="ko-KR" altLang="en-US" sz="40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68E16-CA77-09E1-DCDB-7DE77F64D0A1}"/>
              </a:ext>
            </a:extLst>
          </p:cNvPr>
          <p:cNvSpPr txBox="1"/>
          <p:nvPr/>
        </p:nvSpPr>
        <p:spPr>
          <a:xfrm>
            <a:off x="707547" y="2716398"/>
            <a:ext cx="7884347" cy="660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에니메이션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「</a:t>
            </a:r>
            <a:r>
              <a:rPr lang="ko-KR" altLang="en-US" sz="2800" dirty="0" err="1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코코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」 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OST 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중 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‘</a:t>
            </a:r>
            <a:r>
              <a:rPr lang="ko-KR" altLang="en-US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기억해 줘</a:t>
            </a:r>
            <a:r>
              <a:rPr lang="en-US" altLang="ko-KR" sz="28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76858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764C3-3DE6-4AEF-43C0-F519828D5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092D68E-9F08-9666-FEC7-E3606F9821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9B18CDC-F2EC-E9FE-432C-9485D3BEE3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199189" y="202532"/>
            <a:ext cx="11816348" cy="651911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3185483B-8E8A-BD2C-1890-9FE25EED5B80}"/>
              </a:ext>
            </a:extLst>
          </p:cNvPr>
          <p:cNvGrpSpPr/>
          <p:nvPr/>
        </p:nvGrpSpPr>
        <p:grpSpPr>
          <a:xfrm>
            <a:off x="641383" y="612408"/>
            <a:ext cx="11120311" cy="1183420"/>
            <a:chOff x="641383" y="612408"/>
            <a:chExt cx="11120311" cy="1183420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7E86F361-35D1-9304-1FD1-79150AD2DCBD}"/>
                </a:ext>
              </a:extLst>
            </p:cNvPr>
            <p:cNvGrpSpPr/>
            <p:nvPr/>
          </p:nvGrpSpPr>
          <p:grpSpPr>
            <a:xfrm>
              <a:off x="641383" y="612408"/>
              <a:ext cx="2559017" cy="1183420"/>
              <a:chOff x="641383" y="612408"/>
              <a:chExt cx="2559017" cy="1183420"/>
            </a:xfrm>
          </p:grpSpPr>
          <p:pic>
            <p:nvPicPr>
              <p:cNvPr id="2" name="Picture 3">
                <a:extLst>
                  <a:ext uri="{FF2B5EF4-FFF2-40B4-BE49-F238E27FC236}">
                    <a16:creationId xmlns:a16="http://schemas.microsoft.com/office/drawing/2014/main" id="{D9CDCB2A-0D3B-22BD-0EB7-D88250966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32838"/>
              <a:stretch/>
            </p:blipFill>
            <p:spPr>
              <a:xfrm>
                <a:off x="641383" y="612408"/>
                <a:ext cx="2559017" cy="1183420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FDB00B0-AFA7-E627-050F-F74357CB8965}"/>
                  </a:ext>
                </a:extLst>
              </p:cNvPr>
              <p:cNvSpPr txBox="1"/>
              <p:nvPr/>
            </p:nvSpPr>
            <p:spPr>
              <a:xfrm>
                <a:off x="641383" y="825500"/>
                <a:ext cx="11366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dirty="0">
                    <a:latin typeface="한컴 말랑말랑 Regular" panose="020F0303000000000000" pitchFamily="50" charset="-127"/>
                    <a:ea typeface="한컴 말랑말랑 Regular" panose="020F0303000000000000" pitchFamily="50" charset="-127"/>
                  </a:rPr>
                  <a:t>2</a:t>
                </a:r>
                <a:endParaRPr lang="ko-KR" altLang="en-US" sz="40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B63579-4204-EC1F-F8E6-8A247F2014A1}"/>
                </a:ext>
              </a:extLst>
            </p:cNvPr>
            <p:cNvSpPr txBox="1"/>
            <p:nvPr/>
          </p:nvSpPr>
          <p:spPr>
            <a:xfrm>
              <a:off x="3357204" y="1053502"/>
              <a:ext cx="8404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영화 음악의 역할 조사하기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8CE3A98-CD1C-C48F-8C9C-135BF685776D}"/>
              </a:ext>
            </a:extLst>
          </p:cNvPr>
          <p:cNvSpPr txBox="1"/>
          <p:nvPr/>
        </p:nvSpPr>
        <p:spPr>
          <a:xfrm>
            <a:off x="717179" y="2146843"/>
            <a:ext cx="11168057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영화 내용과의 상호작용을 통해 </a:t>
            </a:r>
            <a:r>
              <a:rPr lang="ko-KR" altLang="en-US" sz="32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시공간적인</a:t>
            </a: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배경을 확인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47D78-9FE3-F78F-D942-9930618A8A72}"/>
              </a:ext>
            </a:extLst>
          </p:cNvPr>
          <p:cNvSpPr txBox="1"/>
          <p:nvPr/>
        </p:nvSpPr>
        <p:spPr>
          <a:xfrm>
            <a:off x="717179" y="2912580"/>
            <a:ext cx="11168057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인물의 내부 심리와 상황의 숨겨진 의미를 창출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A5CF27-DF92-AACF-00AB-D8B97FCF6151}"/>
              </a:ext>
            </a:extLst>
          </p:cNvPr>
          <p:cNvSpPr txBox="1"/>
          <p:nvPr/>
        </p:nvSpPr>
        <p:spPr>
          <a:xfrm>
            <a:off x="717179" y="3607395"/>
            <a:ext cx="11168057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순수한 배경음악이면서 영화에 연속성을 부여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11C78-087F-F925-6E23-CEFF16A5C244}"/>
              </a:ext>
            </a:extLst>
          </p:cNvPr>
          <p:cNvSpPr txBox="1"/>
          <p:nvPr/>
        </p:nvSpPr>
        <p:spPr>
          <a:xfrm>
            <a:off x="717178" y="4338026"/>
            <a:ext cx="11168057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감성적 토대를 구축하면서 영화의 진행감에 도움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1BC3A8-C19C-3B6D-4293-499280EAE9BB}"/>
              </a:ext>
            </a:extLst>
          </p:cNvPr>
          <p:cNvSpPr txBox="1"/>
          <p:nvPr/>
        </p:nvSpPr>
        <p:spPr>
          <a:xfrm>
            <a:off x="717178" y="5073868"/>
            <a:ext cx="11168057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인물 이외의 대상까지 상징되는 등 영상 이면 효과 풍부화</a:t>
            </a:r>
            <a:endParaRPr lang="en-US" altLang="ko-KR" sz="32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7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62D7D-25FB-5BD4-F8A4-4AB57834E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EAA319C-767C-2A28-AC2C-2D7B4F006A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582A577-C6B6-E609-05C1-E4FDF3ECB1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199189" y="202532"/>
            <a:ext cx="11816348" cy="651911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3BD3E9A7-8534-85E4-20A3-FF04883CD88A}"/>
              </a:ext>
            </a:extLst>
          </p:cNvPr>
          <p:cNvGrpSpPr/>
          <p:nvPr/>
        </p:nvGrpSpPr>
        <p:grpSpPr>
          <a:xfrm>
            <a:off x="641383" y="612408"/>
            <a:ext cx="11120311" cy="1183420"/>
            <a:chOff x="641383" y="612408"/>
            <a:chExt cx="11120311" cy="1183420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8AC9A76D-DFE9-6797-11ED-470422E5804A}"/>
                </a:ext>
              </a:extLst>
            </p:cNvPr>
            <p:cNvGrpSpPr/>
            <p:nvPr/>
          </p:nvGrpSpPr>
          <p:grpSpPr>
            <a:xfrm>
              <a:off x="641383" y="612408"/>
              <a:ext cx="2559017" cy="1183420"/>
              <a:chOff x="641383" y="612408"/>
              <a:chExt cx="2559017" cy="1183420"/>
            </a:xfrm>
          </p:grpSpPr>
          <p:pic>
            <p:nvPicPr>
              <p:cNvPr id="2" name="Picture 3">
                <a:extLst>
                  <a:ext uri="{FF2B5EF4-FFF2-40B4-BE49-F238E27FC236}">
                    <a16:creationId xmlns:a16="http://schemas.microsoft.com/office/drawing/2014/main" id="{5B293408-7710-5F64-F52D-AD912A61F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32838"/>
              <a:stretch/>
            </p:blipFill>
            <p:spPr>
              <a:xfrm>
                <a:off x="641383" y="612408"/>
                <a:ext cx="2559017" cy="1183420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2F127-A44C-20D4-BD3C-0F316E356092}"/>
                  </a:ext>
                </a:extLst>
              </p:cNvPr>
              <p:cNvSpPr txBox="1"/>
              <p:nvPr/>
            </p:nvSpPr>
            <p:spPr>
              <a:xfrm>
                <a:off x="641383" y="825500"/>
                <a:ext cx="11366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dirty="0">
                    <a:latin typeface="한컴 말랑말랑 Regular" panose="020F0303000000000000" pitchFamily="50" charset="-127"/>
                    <a:ea typeface="한컴 말랑말랑 Regular" panose="020F0303000000000000" pitchFamily="50" charset="-127"/>
                  </a:rPr>
                  <a:t>3</a:t>
                </a:r>
                <a:endParaRPr lang="ko-KR" altLang="en-US" sz="4000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BF24F8-A95E-2180-B4E2-B6F3046EDEBE}"/>
                </a:ext>
              </a:extLst>
            </p:cNvPr>
            <p:cNvSpPr txBox="1"/>
            <p:nvPr/>
          </p:nvSpPr>
          <p:spPr>
            <a:xfrm>
              <a:off x="3357204" y="1053502"/>
              <a:ext cx="8404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모둠별 </a:t>
              </a:r>
              <a:r>
                <a:rPr lang="en-US" altLang="ko-KR" sz="36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OST </a:t>
              </a:r>
              <a:r>
                <a:rPr lang="ko-KR" altLang="en-US" sz="3600" b="1" dirty="0">
                  <a:latin typeface="한컴 말랑말랑 Regular" panose="020F0303000000000000" pitchFamily="50" charset="-127"/>
                  <a:ea typeface="한컴 말랑말랑 Regular" panose="020F0303000000000000" pitchFamily="50" charset="-127"/>
                </a:rPr>
                <a:t>찾기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3CB1639-1CB8-0BB4-D107-4EA5F3780146}"/>
              </a:ext>
            </a:extLst>
          </p:cNvPr>
          <p:cNvSpPr txBox="1"/>
          <p:nvPr/>
        </p:nvSpPr>
        <p:spPr>
          <a:xfrm>
            <a:off x="641383" y="2372478"/>
            <a:ext cx="11120311" cy="274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err="1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모둠별로</a:t>
            </a:r>
            <a:r>
              <a:rPr lang="ko-KR" altLang="en-US" sz="4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 등장인물의 감정과 분위기를</a:t>
            </a:r>
            <a:endParaRPr lang="en-US" altLang="ko-KR" sz="40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잘 표현한 </a:t>
            </a:r>
            <a:r>
              <a:rPr lang="en-US" altLang="ko-KR" sz="4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OST</a:t>
            </a:r>
            <a:r>
              <a:rPr lang="ko-KR" altLang="en-US" sz="4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를 조사하고</a:t>
            </a:r>
            <a:endParaRPr lang="en-US" altLang="ko-KR" sz="4000" dirty="0"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그 중 </a:t>
            </a:r>
            <a:r>
              <a:rPr lang="en-US" altLang="ko-KR" sz="4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3</a:t>
            </a:r>
            <a:r>
              <a:rPr lang="ko-KR" altLang="en-US" sz="4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개를 발표해 봅시다</a:t>
            </a:r>
            <a:r>
              <a:rPr lang="en-US" altLang="ko-KR" sz="4000" dirty="0"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4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C2991-E160-9FE7-A497-065191ACD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143A3487-26B2-3E9F-8986-3B9DBA6D14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36BFBD37-F666-7F25-9EFC-A27A857680C6}"/>
              </a:ext>
            </a:extLst>
          </p:cNvPr>
          <p:cNvGrpSpPr/>
          <p:nvPr/>
        </p:nvGrpSpPr>
        <p:grpSpPr>
          <a:xfrm>
            <a:off x="9563100" y="4824579"/>
            <a:ext cx="1973541" cy="1490447"/>
            <a:chOff x="2196591" y="-566181"/>
            <a:chExt cx="7798817" cy="767962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AFBF33CD-4A51-B01E-79AB-9651881C1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28832">
              <a:off x="2196591" y="-566181"/>
              <a:ext cx="7798817" cy="7679621"/>
            </a:xfrm>
            <a:prstGeom prst="rect">
              <a:avLst/>
            </a:prstGeom>
            <a:effectLst>
              <a:outerShdw blurRad="7521908" dist="88160" dir="1620000">
                <a:srgbClr val="E6E6E6">
                  <a:alpha val="22000"/>
                </a:srgbClr>
              </a:outerShdw>
            </a:effectLst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0CD897F-A148-92BB-30AC-FACD76062EE3}"/>
                </a:ext>
              </a:extLst>
            </p:cNvPr>
            <p:cNvSpPr/>
            <p:nvPr/>
          </p:nvSpPr>
          <p:spPr>
            <a:xfrm rot="21321555">
              <a:off x="4706426" y="3114788"/>
              <a:ext cx="2899317" cy="1317021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9976B6E-1F54-E598-F102-20A3EA06DBE4}"/>
              </a:ext>
            </a:extLst>
          </p:cNvPr>
          <p:cNvSpPr txBox="1"/>
          <p:nvPr/>
        </p:nvSpPr>
        <p:spPr>
          <a:xfrm>
            <a:off x="619468" y="571241"/>
            <a:ext cx="315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고등학교 음악 감상과 비평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619636E-F192-F41C-B489-BF14A9A328EB}"/>
              </a:ext>
            </a:extLst>
          </p:cNvPr>
          <p:cNvSpPr/>
          <p:nvPr/>
        </p:nvSpPr>
        <p:spPr>
          <a:xfrm>
            <a:off x="2720412" y="2776436"/>
            <a:ext cx="6751176" cy="904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감사합니다</a:t>
            </a:r>
            <a:r>
              <a:rPr lang="en-US" altLang="ko-KR" sz="4000" b="1" dirty="0">
                <a:solidFill>
                  <a:schemeClr val="bg1"/>
                </a:solidFill>
                <a:latin typeface="한컴 말랑말랑 Regular" panose="020F0303000000000000" pitchFamily="50" charset="-127"/>
                <a:ea typeface="한컴 말랑말랑 Regular" panose="020F0303000000000000" pitchFamily="50" charset="-127"/>
              </a:rPr>
              <a:t>.</a:t>
            </a:r>
            <a:endParaRPr lang="ko-KR" altLang="en-US" sz="4000" b="1" dirty="0">
              <a:solidFill>
                <a:schemeClr val="bg1"/>
              </a:solidFill>
              <a:latin typeface="한컴 말랑말랑 Regular" panose="020F0303000000000000" pitchFamily="50" charset="-127"/>
              <a:ea typeface="한컴 말랑말랑 Regular" panose="020F0303000000000000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DCFD4D0-11DA-F082-8228-1FCA26B44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94" y="6225537"/>
            <a:ext cx="785812" cy="33861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4AE8352-7950-F14B-C7FB-4C3AD18A4E7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187826" y="233012"/>
            <a:ext cx="11816348" cy="65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2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336</Words>
  <Application>Microsoft Office PowerPoint</Application>
  <PresentationFormat>와이드스크린</PresentationFormat>
  <Paragraphs>53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맑은 고딕</vt:lpstr>
      <vt:lpstr>한컴 말랑말랑 Regular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고예진</dc:creator>
  <cp:lastModifiedBy>Ryan Han</cp:lastModifiedBy>
  <cp:revision>8</cp:revision>
  <dcterms:created xsi:type="dcterms:W3CDTF">2024-11-02T03:31:59Z</dcterms:created>
  <dcterms:modified xsi:type="dcterms:W3CDTF">2024-11-07T05:42:45Z</dcterms:modified>
</cp:coreProperties>
</file>