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6" r:id="rId13"/>
    <p:sldId id="315" r:id="rId14"/>
    <p:sldId id="317" r:id="rId15"/>
    <p:sldId id="318" r:id="rId16"/>
    <p:sldId id="319" r:id="rId17"/>
    <p:sldId id="320" r:id="rId18"/>
  </p:sldIdLst>
  <p:sldSz cx="18288000" cy="10287000"/>
  <p:notesSz cx="6858000" cy="9144000"/>
  <p:embeddedFontLst>
    <p:embeddedFont>
      <p:font typeface="경기천년제목 Light" panose="02020403020101020101" pitchFamily="18" charset="-12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국립공원 꼬미" panose="02000500000000000000" pitchFamily="2" charset="-127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고예진" initials="고" lastIdx="1" clrIdx="0">
    <p:extLst>
      <p:ext uri="{19B8F6BF-5375-455C-9EA6-DF929625EA0E}">
        <p15:presenceInfo xmlns:p15="http://schemas.microsoft.com/office/powerpoint/2012/main" userId="고예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0EC"/>
    <a:srgbClr val="F86E91"/>
    <a:srgbClr val="F8D020"/>
    <a:srgbClr val="FDD7E1"/>
    <a:srgbClr val="FBBBCC"/>
    <a:srgbClr val="FAA0B8"/>
    <a:srgbClr val="FFFFCC"/>
    <a:srgbClr val="56942D"/>
    <a:srgbClr val="0C78E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50" autoAdjust="0"/>
  </p:normalViewPr>
  <p:slideViewPr>
    <p:cSldViewPr>
      <p:cViewPr varScale="1">
        <p:scale>
          <a:sx n="101" d="100"/>
          <a:sy n="101" d="100"/>
        </p:scale>
        <p:origin x="5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892AA2D0-D481-E2A8-F216-B358B7AC1EE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C78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91061CC-F50D-F345-4E92-644B6F3A7E9C}"/>
              </a:ext>
            </a:extLst>
          </p:cNvPr>
          <p:cNvGrpSpPr/>
          <p:nvPr/>
        </p:nvGrpSpPr>
        <p:grpSpPr>
          <a:xfrm rot="21015064">
            <a:off x="14249400" y="1333500"/>
            <a:ext cx="2997339" cy="1776792"/>
            <a:chOff x="1758231" y="933221"/>
            <a:chExt cx="3239669" cy="21387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7219" y="1080479"/>
              <a:ext cx="448785" cy="44878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5458" y="933221"/>
              <a:ext cx="252442" cy="25244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720000">
              <a:off x="1758231" y="2230491"/>
              <a:ext cx="2846982" cy="841472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16963">
            <a:off x="1106547" y="1805049"/>
            <a:ext cx="2672836" cy="2022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3081">
            <a:off x="2117517" y="4913404"/>
            <a:ext cx="1106231" cy="13088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953" y="7269053"/>
            <a:ext cx="4249436" cy="2328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0000">
            <a:off x="14679579" y="7737112"/>
            <a:ext cx="2617374" cy="18566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247" y="952500"/>
            <a:ext cx="11095224" cy="739681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20" name="TextBox 19"/>
          <p:cNvSpPr txBox="1"/>
          <p:nvPr/>
        </p:nvSpPr>
        <p:spPr>
          <a:xfrm>
            <a:off x="228600" y="266700"/>
            <a:ext cx="315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고등학교 음악 감상과 비평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778819" y="1880547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학습 지원 자료 </a:t>
            </a:r>
            <a:r>
              <a:rPr lang="en-US" altLang="ko-KR" sz="6000" b="1" dirty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PPT</a:t>
            </a:r>
          </a:p>
          <a:p>
            <a:pPr algn="ctr">
              <a:lnSpc>
                <a:spcPct val="150000"/>
              </a:lnSpc>
            </a:pPr>
            <a:r>
              <a:rPr lang="en-US" altLang="ko-KR" sz="6000" b="1" dirty="0" smtClean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[</a:t>
            </a:r>
            <a:r>
              <a:rPr lang="ko-KR" altLang="en-US" sz="6000" b="1" dirty="0" smtClean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프로젝트</a:t>
            </a:r>
            <a:r>
              <a:rPr lang="en-US" altLang="ko-KR" sz="6000" b="1" dirty="0" smtClean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] ‘</a:t>
            </a:r>
            <a:r>
              <a:rPr lang="ko-KR" altLang="en-US" sz="6000" b="1" dirty="0" smtClean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나와 음악</a:t>
            </a:r>
            <a:r>
              <a:rPr lang="en-US" altLang="ko-KR" sz="6000" b="1" dirty="0" smtClean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’</a:t>
            </a:r>
            <a:endParaRPr lang="ko-KR" altLang="en-US" sz="6000" b="1" dirty="0">
              <a:solidFill>
                <a:schemeClr val="bg1"/>
              </a:solidFill>
              <a:latin typeface="국립공원 꼬미" panose="02000500000000000000" pitchFamily="2" charset="-127"/>
              <a:ea typeface="국립공원 꼬미" panose="02000500000000000000" pitchFamily="2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56058" y="4776063"/>
            <a:ext cx="82905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 latinLnBrk="0"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※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유의 사항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본 저작물은  교사와 학생의 수업 목적으로만 활용이 가능합니다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 marL="342900" indent="-342900" algn="just" fontAlgn="t" latinLnBrk="0">
              <a:lnSpc>
                <a:spcPct val="150000"/>
              </a:lnSpc>
              <a:buAutoNum type="arabicPeriod"/>
            </a:pP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본 수업 자료는 저작권법 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25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조에 따라 학교 수업을 목적으로 </a:t>
            </a:r>
            <a:r>
              <a:rPr lang="ko-KR" alt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이용되었으므로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본 수업 자료를 외부에 공개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·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게시하는 것을 금지하며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이를 위반하는 경우 저작권 침해로서 관련법에 따라 처벌될 수 있습니다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18" y="9470779"/>
            <a:ext cx="1093084" cy="471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D9179-21FD-FD8B-DDAA-8ECC0E89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8B1EFEA5-F64F-BCCD-AC5F-89F511DF9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245DE325-E481-7B75-382C-F6508C9F9953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pic>
        <p:nvPicPr>
          <p:cNvPr id="13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003558-4476-C539-9BF3-BC636A732A60}"/>
              </a:ext>
            </a:extLst>
          </p:cNvPr>
          <p:cNvSpPr txBox="1"/>
          <p:nvPr/>
        </p:nvSpPr>
        <p:spPr>
          <a:xfrm>
            <a:off x="3276600" y="1782658"/>
            <a:ext cx="1424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친구들이 써 준 장점 중 </a:t>
            </a:r>
            <a:endParaRPr lang="en-US" altLang="ko-KR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마음에 드는 장점 </a:t>
            </a:r>
            <a:r>
              <a:rPr lang="en-US" altLang="ko-KR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가지를 골라봅시다</a:t>
            </a:r>
            <a:r>
              <a:rPr lang="en-US" altLang="ko-KR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17DBA0A-2C52-7F6C-70D0-F6741FFA6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72"/>
          <a:stretch/>
        </p:blipFill>
        <p:spPr>
          <a:xfrm>
            <a:off x="7002430" y="4076700"/>
            <a:ext cx="4283140" cy="4722437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C942896E-2B3E-4059-A24F-70974E02CA19}"/>
              </a:ext>
            </a:extLst>
          </p:cNvPr>
          <p:cNvSpPr/>
          <p:nvPr/>
        </p:nvSpPr>
        <p:spPr>
          <a:xfrm>
            <a:off x="7239000" y="6972300"/>
            <a:ext cx="1371600" cy="12954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DFACD8A1-86E4-EB58-1464-01251A6E28E8}"/>
              </a:ext>
            </a:extLst>
          </p:cNvPr>
          <p:cNvSpPr/>
          <p:nvPr/>
        </p:nvSpPr>
        <p:spPr>
          <a:xfrm>
            <a:off x="9538546" y="7381977"/>
            <a:ext cx="1281854" cy="12667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28920F9D-0C8F-CFB9-BA46-09E165E01D79}"/>
              </a:ext>
            </a:extLst>
          </p:cNvPr>
          <p:cNvSpPr/>
          <p:nvPr/>
        </p:nvSpPr>
        <p:spPr>
          <a:xfrm>
            <a:off x="8616176" y="6912262"/>
            <a:ext cx="1057274" cy="10801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1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7233-5244-69B8-8855-2C7AB0D8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16C17746-A0EB-CA69-0DC4-6102C1189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015B83CE-B53E-AC15-9FD9-3D88874DF44E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C329090-2031-FE61-3FE0-D5520D4F3517}"/>
              </a:ext>
            </a:extLst>
          </p:cNvPr>
          <p:cNvSpPr txBox="1"/>
          <p:nvPr/>
        </p:nvSpPr>
        <p:spPr>
          <a:xfrm>
            <a:off x="3297044" y="1848339"/>
            <a:ext cx="1360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오늘 수업을 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정리해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366E0-97A5-E9D1-09BC-9C69D8E404F4}"/>
              </a:ext>
            </a:extLst>
          </p:cNvPr>
          <p:cNvSpPr txBox="1"/>
          <p:nvPr/>
        </p:nvSpPr>
        <p:spPr>
          <a:xfrm>
            <a:off x="7756460" y="3787652"/>
            <a:ext cx="8623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내가 쓴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장점은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</a:t>
            </a:r>
            <a:r>
              <a:rPr lang="ko-KR" altLang="en-US" sz="4000" dirty="0">
                <a:solidFill>
                  <a:srgbClr val="F86E91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내적 자아 </a:t>
            </a:r>
            <a:r>
              <a:rPr lang="ko-KR" altLang="en-US" sz="4000" dirty="0" err="1">
                <a:solidFill>
                  <a:srgbClr val="F86E91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존중감</a:t>
            </a:r>
            <a:r>
              <a:rPr lang="ko-KR" alt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을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endParaRPr lang="en-US" altLang="ko-KR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향상 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시킨다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!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011F9-F3D4-953D-E16F-C695E1F011E1}"/>
              </a:ext>
            </a:extLst>
          </p:cNvPr>
          <p:cNvSpPr txBox="1"/>
          <p:nvPr/>
        </p:nvSpPr>
        <p:spPr>
          <a:xfrm>
            <a:off x="7752743" y="6307999"/>
            <a:ext cx="8623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친구들이 써준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장점은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</a:t>
            </a:r>
            <a:r>
              <a:rPr lang="ko-KR" altLang="en-US" sz="4000" dirty="0">
                <a:solidFill>
                  <a:srgbClr val="F86E91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외적 자아 존중감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을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향상 시킨다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!</a:t>
            </a:r>
            <a:endParaRPr lang="ko-KR" altLang="en-US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17DBA0A-2C52-7F6C-70D0-F6741FFA6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72"/>
          <a:stretch/>
        </p:blipFill>
        <p:spPr>
          <a:xfrm>
            <a:off x="3178885" y="3584152"/>
            <a:ext cx="4283140" cy="4722437"/>
          </a:xfrm>
          <a:prstGeom prst="rect">
            <a:avLst/>
          </a:prstGeom>
        </p:spPr>
      </p:pic>
      <p:pic>
        <p:nvPicPr>
          <p:cNvPr id="8" name="Picture 4" descr="いろいろな矢印のイラスト | かわいいフリー素材集 いらすとや">
            <a:extLst>
              <a:ext uri="{FF2B5EF4-FFF2-40B4-BE49-F238E27FC236}">
                <a16:creationId xmlns:a16="http://schemas.microsoft.com/office/drawing/2014/main" id="{CF8F201D-0CC6-C4BB-4B0F-403620F8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1090" flipV="1">
            <a:off x="6611516" y="4146302"/>
            <a:ext cx="2323343" cy="20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いろいろな矢印のイラスト | かわいいフリー素材集 いらすとや">
            <a:extLst>
              <a:ext uri="{FF2B5EF4-FFF2-40B4-BE49-F238E27FC236}">
                <a16:creationId xmlns:a16="http://schemas.microsoft.com/office/drawing/2014/main" id="{3696A22D-F3DD-1237-AE95-A0250FFA1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805">
            <a:off x="6382425" y="6149141"/>
            <a:ext cx="2781524" cy="22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F30B-F3F2-BF13-06F1-8A9B71FE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F4978E6F-5C43-0905-8DFE-FAC11C535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42E065C6-264E-FE11-E773-785778F65C49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D16B9D-4A88-9FE6-D399-00EEA8D8BEB3}"/>
              </a:ext>
            </a:extLst>
          </p:cNvPr>
          <p:cNvSpPr txBox="1"/>
          <p:nvPr/>
        </p:nvSpPr>
        <p:spPr>
          <a:xfrm>
            <a:off x="3400309" y="1848339"/>
            <a:ext cx="1360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지난 시간 활동지를 통해 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발표해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45DD4-AD92-0844-23A9-6AB88F9BA646}"/>
              </a:ext>
            </a:extLst>
          </p:cNvPr>
          <p:cNvSpPr txBox="1"/>
          <p:nvPr/>
        </p:nvSpPr>
        <p:spPr>
          <a:xfrm>
            <a:off x="2743200" y="3492243"/>
            <a:ext cx="1360602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solidFill>
                  <a:srgbClr val="F8D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잠깐</a:t>
            </a:r>
            <a:r>
              <a:rPr lang="en-US" altLang="ko-KR" sz="5400" b="1" dirty="0" smtClean="0">
                <a:solidFill>
                  <a:srgbClr val="F8D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! </a:t>
            </a:r>
            <a:r>
              <a:rPr lang="ko-KR" altLang="en-US" sz="5400" b="1" dirty="0" smtClean="0">
                <a:solidFill>
                  <a:srgbClr val="F8D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발표 전</a:t>
            </a:r>
            <a:r>
              <a:rPr lang="en-US" altLang="ko-KR" sz="5400" b="1" dirty="0" smtClean="0">
                <a:solidFill>
                  <a:srgbClr val="F8D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5400" b="1" dirty="0" smtClean="0">
                <a:solidFill>
                  <a:srgbClr val="F8D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우리 모두</a:t>
            </a:r>
            <a:endParaRPr lang="en-US" altLang="ko-KR" sz="5400" b="1" dirty="0" smtClean="0">
              <a:solidFill>
                <a:srgbClr val="F8D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➀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다른 친구들의 발표 경청하여 듣기</a:t>
            </a:r>
            <a:endParaRPr lang="en-US" altLang="ko-KR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➁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장점을 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발표한 친구의 용기 있는 행동에 </a:t>
            </a:r>
            <a:endParaRPr lang="en-US" altLang="ko-KR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 </a:t>
            </a:r>
            <a:r>
              <a:rPr lang="en-US" altLang="ko-K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큰 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박수와 응원의 메시지 외쳐주기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➂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분위기 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띄워주기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E6E4-A149-DCF9-2D8F-1F746603D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F10F5F8D-84A4-BD55-AE85-5BFBBFD8F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30989B89-E638-9360-A64F-5CE60F1699D2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0B8D779-3B5A-F944-7D57-F3928164B7D2}"/>
              </a:ext>
            </a:extLst>
          </p:cNvPr>
          <p:cNvSpPr/>
          <p:nvPr/>
        </p:nvSpPr>
        <p:spPr>
          <a:xfrm>
            <a:off x="1882543" y="6163934"/>
            <a:ext cx="4616914" cy="1898298"/>
          </a:xfrm>
          <a:prstGeom prst="roundRect">
            <a:avLst/>
          </a:prstGeom>
          <a:solidFill>
            <a:srgbClr val="FBBBCC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선곡 이유 발표하기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A8AC21E-E051-B49B-6966-B8A8558B092C}"/>
              </a:ext>
            </a:extLst>
          </p:cNvPr>
          <p:cNvSpPr/>
          <p:nvPr/>
        </p:nvSpPr>
        <p:spPr>
          <a:xfrm>
            <a:off x="6707388" y="3682936"/>
            <a:ext cx="5105400" cy="4806662"/>
          </a:xfrm>
          <a:prstGeom prst="roundRect">
            <a:avLst/>
          </a:prstGeom>
          <a:solidFill>
            <a:srgbClr val="FAA0B8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내가 생각하는 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장점 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5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가지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친구들이 써 준 장점 중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3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가지 이상 고르기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3655861C-1D96-AAFA-DE2D-514A585428D7}"/>
              </a:ext>
            </a:extLst>
          </p:cNvPr>
          <p:cNvSpPr/>
          <p:nvPr/>
        </p:nvSpPr>
        <p:spPr>
          <a:xfrm>
            <a:off x="12020719" y="3682827"/>
            <a:ext cx="4616914" cy="4806661"/>
          </a:xfrm>
          <a:prstGeom prst="roundRect">
            <a:avLst/>
          </a:prstGeom>
          <a:solidFill>
            <a:srgbClr val="F86E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소감과 함께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발표하며 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마무리하기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743D112-A6A1-7ED3-F495-ED7FCD36F5B2}"/>
              </a:ext>
            </a:extLst>
          </p:cNvPr>
          <p:cNvSpPr/>
          <p:nvPr/>
        </p:nvSpPr>
        <p:spPr>
          <a:xfrm>
            <a:off x="2286000" y="4131659"/>
            <a:ext cx="3810000" cy="1806100"/>
          </a:xfrm>
          <a:prstGeom prst="roundRect">
            <a:avLst/>
          </a:prstGeom>
          <a:solidFill>
            <a:srgbClr val="FDD7E1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선곡 음악 </a:t>
            </a:r>
            <a:endParaRPr lang="en-US" altLang="ko-KR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배경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음악으로 재생하기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BD16B9D-4A88-9FE6-D399-00EEA8D8BEB3}"/>
              </a:ext>
            </a:extLst>
          </p:cNvPr>
          <p:cNvSpPr txBox="1"/>
          <p:nvPr/>
        </p:nvSpPr>
        <p:spPr>
          <a:xfrm>
            <a:off x="3400309" y="1848339"/>
            <a:ext cx="13606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지난 시간 활동지를 통해 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발표해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772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F4F59-9F34-E3F2-E019-6DA9F8680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04B2C046-0A76-F162-98F4-70E9C4F17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080EAAD5-A489-62A6-13BD-77FDFC0203D3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DA4B29-56D9-1E0E-F293-EB80180A3CD2}"/>
              </a:ext>
            </a:extLst>
          </p:cNvPr>
          <p:cNvSpPr txBox="1"/>
          <p:nvPr/>
        </p:nvSpPr>
        <p:spPr>
          <a:xfrm>
            <a:off x="3400309" y="1887732"/>
            <a:ext cx="144442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광고 영상 시청하고 </a:t>
            </a:r>
            <a:endParaRPr lang="en-US" altLang="ko-KR" sz="6600" dirty="0" smtClean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r>
              <a:rPr lang="ko-KR" altLang="en-US" sz="6600" dirty="0" err="1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소감문을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작성해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6A58E9-FC41-E7F9-2436-F087927FE185}"/>
              </a:ext>
            </a:extLst>
          </p:cNvPr>
          <p:cNvSpPr txBox="1"/>
          <p:nvPr/>
        </p:nvSpPr>
        <p:spPr>
          <a:xfrm>
            <a:off x="3962400" y="5155395"/>
            <a:ext cx="3657600" cy="91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solidFill>
                  <a:schemeClr val="accent3">
                    <a:lumMod val="75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적어보기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F616D-242D-34D1-3D8C-7D0156C174E7}"/>
              </a:ext>
            </a:extLst>
          </p:cNvPr>
          <p:cNvSpPr txBox="1"/>
          <p:nvPr/>
        </p:nvSpPr>
        <p:spPr>
          <a:xfrm>
            <a:off x="3703219" y="5910213"/>
            <a:ext cx="110195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➀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영상 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시청 후</a:t>
            </a:r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나는 무슨 생각을 하였는가</a:t>
            </a:r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➁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외모에 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대한 열등감과 자존감을 키워드로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하기</a:t>
            </a:r>
            <a:endParaRPr lang="en-US" altLang="ko-KR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(2~3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문장 정도의 </a:t>
            </a:r>
            <a:r>
              <a:rPr lang="ko-KR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소감문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endParaRPr lang="en-US" altLang="ko-KR" sz="36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27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pic>
        <p:nvPicPr>
          <p:cNvPr id="30" name="Picture 6" descr="鉛筆の検索結果 | かわいいフリー素材集 いらすとや">
            <a:extLst>
              <a:ext uri="{FF2B5EF4-FFF2-40B4-BE49-F238E27FC236}">
                <a16:creationId xmlns:a16="http://schemas.microsoft.com/office/drawing/2014/main" id="{4F5FA3DD-8AEB-C407-9271-236915F5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7235" y="4642974"/>
            <a:ext cx="754818" cy="7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42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83069-3F8D-2596-360C-FB6D41DA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372BD7EF-1EF3-E81C-A3A8-2972E3DA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F1D90477-EE0D-11D5-C1C3-D3D6CAE7F0BE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97A0B7-B0DD-494B-59D1-761EE1229C24}"/>
              </a:ext>
            </a:extLst>
          </p:cNvPr>
          <p:cNvSpPr txBox="1"/>
          <p:nvPr/>
        </p:nvSpPr>
        <p:spPr>
          <a:xfrm>
            <a:off x="3429000" y="1946764"/>
            <a:ext cx="13606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앤 마리의 </a:t>
            </a:r>
            <a:r>
              <a:rPr lang="en-US" altLang="ko-KR" sz="60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‘Perfect to me’</a:t>
            </a:r>
          </a:p>
          <a:p>
            <a:r>
              <a:rPr lang="ko-KR" altLang="en-US" sz="60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뮤직비디오를 감상해 봅시다</a:t>
            </a:r>
            <a:r>
              <a:rPr lang="en-US" altLang="ko-KR" sz="60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0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99380F-CB22-B55B-F58B-18BD3C38637F}"/>
              </a:ext>
            </a:extLst>
          </p:cNvPr>
          <p:cNvSpPr txBox="1"/>
          <p:nvPr/>
        </p:nvSpPr>
        <p:spPr>
          <a:xfrm>
            <a:off x="3810000" y="6218740"/>
            <a:ext cx="11285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➀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당신에게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완벽이란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질문에 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어떤 답을 적을 것인가</a:t>
            </a:r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➁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답을 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적으며 뮤직비디오를 감상하기</a:t>
            </a:r>
            <a:endParaRPr lang="en-US" altLang="ko-KR" sz="36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6A58E9-FC41-E7F9-2436-F087927FE185}"/>
              </a:ext>
            </a:extLst>
          </p:cNvPr>
          <p:cNvSpPr txBox="1"/>
          <p:nvPr/>
        </p:nvSpPr>
        <p:spPr>
          <a:xfrm>
            <a:off x="3962400" y="5155395"/>
            <a:ext cx="3657600" cy="915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>
                <a:solidFill>
                  <a:schemeClr val="accent3">
                    <a:lumMod val="75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적어보기</a:t>
            </a:r>
          </a:p>
        </p:txBody>
      </p:sp>
      <p:pic>
        <p:nvPicPr>
          <p:cNvPr id="27" name="Picture 6" descr="鉛筆の検索結果 | かわいいフリー素材集 いらすとや">
            <a:extLst>
              <a:ext uri="{FF2B5EF4-FFF2-40B4-BE49-F238E27FC236}">
                <a16:creationId xmlns:a16="http://schemas.microsoft.com/office/drawing/2014/main" id="{4F5FA3DD-8AEB-C407-9271-236915F5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7235" y="4642974"/>
            <a:ext cx="754818" cy="7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80647-B2A4-0F64-5103-72DA21C1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AC868FAD-3B36-0798-3236-D61E11BD0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A8DF5024-AE00-DB18-7B10-A763A066CD36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E96242B-5461-386A-68E5-5643F03E2785}"/>
              </a:ext>
            </a:extLst>
          </p:cNvPr>
          <p:cNvSpPr txBox="1"/>
          <p:nvPr/>
        </p:nvSpPr>
        <p:spPr>
          <a:xfrm>
            <a:off x="3054010" y="3591582"/>
            <a:ext cx="12179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스스로가 완벽을 </a:t>
            </a:r>
            <a:endParaRPr lang="en-US" altLang="ko-KR" sz="4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어떻게 규정하는지가 중요하다</a:t>
            </a:r>
            <a:r>
              <a:rPr lang="en-US" altLang="ko-K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완벽을 위해 애쓰는 삶이 아닌 </a:t>
            </a:r>
            <a:endParaRPr lang="en-US" altLang="ko-KR" sz="48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자존감과</a:t>
            </a:r>
            <a:r>
              <a:rPr lang="ko-KR" alt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긍정이 넘치는 삶을 살아가보자</a:t>
            </a:r>
            <a:r>
              <a:rPr lang="en-US" altLang="ko-K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!</a:t>
            </a:r>
            <a:endParaRPr lang="ko-KR" altLang="en-US" sz="4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0E7C6A-C0CC-0B5F-41BC-484DAF8B1BAB}"/>
              </a:ext>
            </a:extLst>
          </p:cNvPr>
          <p:cNvSpPr txBox="1"/>
          <p:nvPr/>
        </p:nvSpPr>
        <p:spPr>
          <a:xfrm>
            <a:off x="3375943" y="1953700"/>
            <a:ext cx="13606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오늘 수업을 </a:t>
            </a:r>
            <a:r>
              <a:rPr lang="ko-KR" altLang="en-US" sz="60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정리해 봅시다</a:t>
            </a:r>
            <a:r>
              <a:rPr lang="en-US" altLang="ko-KR" sz="60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0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04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892AA2D0-D481-E2A8-F216-B358B7AC1EE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C78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91061CC-F50D-F345-4E92-644B6F3A7E9C}"/>
              </a:ext>
            </a:extLst>
          </p:cNvPr>
          <p:cNvGrpSpPr/>
          <p:nvPr/>
        </p:nvGrpSpPr>
        <p:grpSpPr>
          <a:xfrm rot="21015064">
            <a:off x="14249400" y="1333500"/>
            <a:ext cx="2997339" cy="1776792"/>
            <a:chOff x="1758231" y="933221"/>
            <a:chExt cx="3239669" cy="21387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7219" y="1080479"/>
              <a:ext cx="448785" cy="448785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5458" y="933221"/>
              <a:ext cx="252442" cy="25244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720000">
              <a:off x="1758231" y="2230491"/>
              <a:ext cx="2846982" cy="841472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16963">
            <a:off x="1106547" y="1805049"/>
            <a:ext cx="2672836" cy="2022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3081">
            <a:off x="2117517" y="4913404"/>
            <a:ext cx="1106231" cy="13088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953" y="7269053"/>
            <a:ext cx="4249436" cy="2328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40000">
            <a:off x="14679579" y="7737112"/>
            <a:ext cx="2617374" cy="18566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8247" y="952500"/>
            <a:ext cx="11095224" cy="739681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20" name="TextBox 19"/>
          <p:cNvSpPr txBox="1"/>
          <p:nvPr/>
        </p:nvSpPr>
        <p:spPr>
          <a:xfrm>
            <a:off x="228600" y="266700"/>
            <a:ext cx="315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고등학교 음악 감상과 비평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330407" y="4229100"/>
            <a:ext cx="3627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감사합니다</a:t>
            </a:r>
            <a:r>
              <a:rPr lang="en-US" altLang="ko-KR" sz="6000" b="1" dirty="0" smtClean="0">
                <a:solidFill>
                  <a:schemeClr val="bg1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.</a:t>
            </a:r>
            <a:endParaRPr lang="ko-KR" altLang="en-US" sz="6000" b="1" dirty="0">
              <a:solidFill>
                <a:schemeClr val="bg1"/>
              </a:solidFill>
              <a:latin typeface="국립공원 꼬미" panose="02000500000000000000" pitchFamily="2" charset="-127"/>
              <a:ea typeface="국립공원 꼬미" panose="02000500000000000000" pitchFamily="2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18" y="9470779"/>
            <a:ext cx="1093084" cy="4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B7FD-3EDA-00E8-D1A6-F7CF793B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DB2D788-8461-A5EC-034B-97A7E05A3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6FC2A35E-C4D2-53C0-0B26-51EDC4787DD2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id="{4A90A5E0-51A9-0113-6EFF-E2538E01C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7569045" y="2116570"/>
            <a:ext cx="612577" cy="7247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D4BEF6-EB3E-3B4C-52C5-E6BCF7073EFE}"/>
              </a:ext>
            </a:extLst>
          </p:cNvPr>
          <p:cNvSpPr txBox="1"/>
          <p:nvPr/>
        </p:nvSpPr>
        <p:spPr>
          <a:xfrm>
            <a:off x="8064037" y="2571974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 smtClean="0">
                <a:solidFill>
                  <a:srgbClr val="54A0EC"/>
                </a:solidFill>
                <a:latin typeface="국립공원 꼬미" panose="02000500000000000000" pitchFamily="2" charset="-127"/>
                <a:ea typeface="국립공원 꼬미" panose="02000500000000000000" pitchFamily="2" charset="-127"/>
              </a:rPr>
              <a:t>학습 목표</a:t>
            </a:r>
            <a:endParaRPr lang="ko-KR" altLang="en-US" sz="8000" dirty="0">
              <a:solidFill>
                <a:srgbClr val="54A0EC"/>
              </a:solidFill>
              <a:latin typeface="국립공원 꼬미" panose="02000500000000000000" pitchFamily="2" charset="-127"/>
              <a:ea typeface="국립공원 꼬미" panose="020005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7211C1-9322-37AE-12E1-152BBBBA1F22}"/>
              </a:ext>
            </a:extLst>
          </p:cNvPr>
          <p:cNvSpPr txBox="1"/>
          <p:nvPr/>
        </p:nvSpPr>
        <p:spPr>
          <a:xfrm>
            <a:off x="2438400" y="4742469"/>
            <a:ext cx="1394460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나를 위한 음악을 </a:t>
            </a:r>
            <a:r>
              <a:rPr lang="ko-KR" alt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선정하고 </a:t>
            </a:r>
            <a:r>
              <a: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발표할 수 있다</a:t>
            </a:r>
            <a:r>
              <a:rPr lang="en-US" altLang="ko-KR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 </a:t>
            </a:r>
            <a:endParaRPr lang="ko-KR" alt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F361DEB9-3B74-F993-F56D-C6A87AB83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49419">
            <a:off x="14075057" y="5951459"/>
            <a:ext cx="2832119" cy="1551590"/>
          </a:xfrm>
          <a:prstGeom prst="rect">
            <a:avLst/>
          </a:prstGeom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73E9B3D3-D23D-3C8B-3EFF-86C088200B56}"/>
              </a:ext>
            </a:extLst>
          </p:cNvPr>
          <p:cNvGrpSpPr/>
          <p:nvPr/>
        </p:nvGrpSpPr>
        <p:grpSpPr>
          <a:xfrm rot="14182847">
            <a:off x="1724018" y="3678288"/>
            <a:ext cx="1824766" cy="1092402"/>
            <a:chOff x="1758231" y="933221"/>
            <a:chExt cx="3239669" cy="2138742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E5A0028E-AD34-48CC-8C78-DF02F585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7219" y="1080479"/>
              <a:ext cx="448785" cy="448785"/>
            </a:xfrm>
            <a:prstGeom prst="rect">
              <a:avLst/>
            </a:prstGeom>
          </p:spPr>
        </p:pic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BE1F6A8B-5E05-999B-38F2-EB16336A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5458" y="933221"/>
              <a:ext cx="252442" cy="252442"/>
            </a:xfrm>
            <a:prstGeom prst="rect">
              <a:avLst/>
            </a:prstGeom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AF78E7B1-651A-615E-5E04-C38EA435A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720000">
              <a:off x="1758231" y="2230491"/>
              <a:ext cx="2846982" cy="841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95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B28A-7B27-95AF-84B9-3110227C5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E102964A-1A45-2779-4BE7-1F9F88087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691CE003-8E1F-4AF7-681C-03B9FC8A3FE2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77FD0D38-53E4-A1D7-4601-69CEA07B7D4B}"/>
              </a:ext>
            </a:extLst>
          </p:cNvPr>
          <p:cNvGrpSpPr/>
          <p:nvPr/>
        </p:nvGrpSpPr>
        <p:grpSpPr>
          <a:xfrm>
            <a:off x="2875769" y="1333538"/>
            <a:ext cx="10883907" cy="1534042"/>
            <a:chOff x="2875769" y="1598199"/>
            <a:chExt cx="10883907" cy="1534042"/>
          </a:xfrm>
        </p:grpSpPr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6096E15F-3EDC-52AA-74FA-2244D99F5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7204">
              <a:off x="2875769" y="1598199"/>
              <a:ext cx="613667" cy="726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3CC18B-0860-DA70-649C-5FA88762709B}"/>
                </a:ext>
              </a:extLst>
            </p:cNvPr>
            <p:cNvSpPr txBox="1"/>
            <p:nvPr/>
          </p:nvSpPr>
          <p:spPr>
            <a:xfrm>
              <a:off x="3201652" y="2024245"/>
              <a:ext cx="105580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600" dirty="0">
                  <a:solidFill>
                    <a:srgbClr val="54A0EC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음악을 </a:t>
              </a:r>
              <a:r>
                <a:rPr lang="ko-KR" altLang="en-US" sz="6600" dirty="0" smtClean="0">
                  <a:solidFill>
                    <a:srgbClr val="54A0EC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선곡해 봅시다</a:t>
              </a:r>
              <a:r>
                <a:rPr lang="en-US" altLang="ko-KR" sz="6600" dirty="0">
                  <a:solidFill>
                    <a:srgbClr val="54A0EC"/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.</a:t>
              </a:r>
              <a:endPara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FD240E-4426-E709-8815-2B0DF5E168D7}"/>
              </a:ext>
            </a:extLst>
          </p:cNvPr>
          <p:cNvSpPr txBox="1"/>
          <p:nvPr/>
        </p:nvSpPr>
        <p:spPr>
          <a:xfrm>
            <a:off x="1966693" y="4771747"/>
            <a:ext cx="147018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선곡 이유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&gt;</a:t>
            </a:r>
            <a:r>
              <a:rPr lang="en-US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몸집이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크지만 다른 해양 동물들을 위협하지 않고  갈 길을 가는 </a:t>
            </a:r>
            <a:r>
              <a:rPr lang="ko-KR" alt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흰수염고래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처럼</a:t>
            </a:r>
            <a:endParaRPr lang="en-US" altLang="ko-KR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나도 누군가에게 상처를 주거나 받지 않으며 나를 소중히 여기면서 자유롭게 나가길 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바라는 마음으로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 노래를 선곡했습니다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53819-40B6-B354-005B-7B292E099E12}"/>
              </a:ext>
            </a:extLst>
          </p:cNvPr>
          <p:cNvSpPr txBox="1"/>
          <p:nvPr/>
        </p:nvSpPr>
        <p:spPr>
          <a:xfrm>
            <a:off x="3505199" y="3840103"/>
            <a:ext cx="116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음악 선곡</a:t>
            </a:r>
            <a:r>
              <a:rPr lang="en-US" altLang="ko-K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: </a:t>
            </a:r>
            <a:r>
              <a:rPr lang="ko-KR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윤도현 밴드의 ‘</a:t>
            </a:r>
            <a:r>
              <a:rPr lang="ko-KR" alt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흰수염고래</a:t>
            </a:r>
            <a:r>
              <a:rPr lang="en-US" altLang="ko-KR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’</a:t>
            </a:r>
            <a:endParaRPr lang="ko-KR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8281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4CC63-46F3-0B74-A7B6-C8C801E10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1ED3876E-DCF3-8FA8-C18E-12E56EC9A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510AB3C6-22CD-FEAB-E814-FABDF04C9745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614BAEA-9AEA-5E02-FD46-5F9419112A08}"/>
              </a:ext>
            </a:extLst>
          </p:cNvPr>
          <p:cNvSpPr txBox="1"/>
          <p:nvPr/>
        </p:nvSpPr>
        <p:spPr>
          <a:xfrm>
            <a:off x="3276600" y="1782658"/>
            <a:ext cx="1208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장점 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5</a:t>
            </a:r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가지를 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생각해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2D91C-24E5-DFF3-9B48-A03CA4EE1797}"/>
              </a:ext>
            </a:extLst>
          </p:cNvPr>
          <p:cNvSpPr txBox="1"/>
          <p:nvPr/>
        </p:nvSpPr>
        <p:spPr>
          <a:xfrm>
            <a:off x="7696200" y="3360881"/>
            <a:ext cx="40386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b="1" dirty="0">
                <a:solidFill>
                  <a:srgbClr val="F8D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장점은 </a:t>
            </a:r>
            <a:r>
              <a:rPr lang="en-US" altLang="ko-KR" sz="5400" b="1" dirty="0">
                <a:solidFill>
                  <a:srgbClr val="F8D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,,,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ADB2BE8-FF9C-700E-9CDA-3F9348D9643D}"/>
              </a:ext>
            </a:extLst>
          </p:cNvPr>
          <p:cNvGrpSpPr/>
          <p:nvPr/>
        </p:nvGrpSpPr>
        <p:grpSpPr>
          <a:xfrm>
            <a:off x="13411200" y="7720299"/>
            <a:ext cx="2404624" cy="957828"/>
            <a:chOff x="11377359" y="4000500"/>
            <a:chExt cx="3255932" cy="1457325"/>
          </a:xfrm>
        </p:grpSpPr>
        <p:pic>
          <p:nvPicPr>
            <p:cNvPr id="2050" name="Picture 2" descr="いろいろな量の水のイラスト | かわいいフリー素材集 いらすとや">
              <a:extLst>
                <a:ext uri="{FF2B5EF4-FFF2-40B4-BE49-F238E27FC236}">
                  <a16:creationId xmlns:a16="http://schemas.microsoft.com/office/drawing/2014/main" id="{44235CC2-5527-284F-20E1-04189C894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7359" y="4000500"/>
              <a:ext cx="976566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いろいろな量の水のイラスト | かわいいフリー素材集 いらすとや">
              <a:extLst>
                <a:ext uri="{FF2B5EF4-FFF2-40B4-BE49-F238E27FC236}">
                  <a16:creationId xmlns:a16="http://schemas.microsoft.com/office/drawing/2014/main" id="{A7090220-E6E6-BAF5-2039-1537E3FEA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7042" y="4000500"/>
              <a:ext cx="976566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いろいろな量の水のイラスト | かわいいフリー素材集 いらすとや">
              <a:extLst>
                <a:ext uri="{FF2B5EF4-FFF2-40B4-BE49-F238E27FC236}">
                  <a16:creationId xmlns:a16="http://schemas.microsoft.com/office/drawing/2014/main" id="{E3868221-541E-3175-A295-64708A2E9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6725" y="4029075"/>
              <a:ext cx="976566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0438ED-F04C-CA56-8770-63751698A88C}"/>
              </a:ext>
            </a:extLst>
          </p:cNvPr>
          <p:cNvSpPr txBox="1"/>
          <p:nvPr/>
        </p:nvSpPr>
        <p:spPr>
          <a:xfrm>
            <a:off x="1447800" y="4673311"/>
            <a:ext cx="15925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나는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하루에 물을 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잔 이상 마십니다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물을 남들보다 많이 마시지 않는 모습을 발견하고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나한테는 물을 마시는 것이 무척 힘들지만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하루에 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물을 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3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잔 이상 먹으려고 노력하고 있기에 </a:t>
            </a:r>
            <a:endParaRPr lang="en-US" altLang="ko-KR" sz="32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이러한 내가 대견스럽습니다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16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1BD79-20F2-EBD1-AE4B-58BB3D6F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99622C2C-29AB-8938-C825-CA7E44671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B0C83D6D-17F6-54FC-FD40-14DF29A30F05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14D553-F737-F3F7-8092-70C91E368ECF}"/>
              </a:ext>
            </a:extLst>
          </p:cNvPr>
          <p:cNvSpPr txBox="1"/>
          <p:nvPr/>
        </p:nvSpPr>
        <p:spPr>
          <a:xfrm>
            <a:off x="1888112" y="3863373"/>
            <a:ext cx="14859000" cy="396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거창한 것이 아니더라도</a:t>
            </a:r>
            <a:endParaRPr lang="en-US" altLang="ko-KR" sz="4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내가 생각하는 나의 장점</a:t>
            </a: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을 </a:t>
            </a:r>
            <a:endParaRPr lang="en-US" altLang="ko-KR" sz="48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자신 있게 적고 </a:t>
            </a:r>
            <a:r>
              <a:rPr lang="ko-KR" alt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발표해 봅시다</a:t>
            </a:r>
            <a:r>
              <a:rPr lang="en-US" altLang="ko-K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 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14BAEA-9AEA-5E02-FD46-5F9419112A08}"/>
              </a:ext>
            </a:extLst>
          </p:cNvPr>
          <p:cNvSpPr txBox="1"/>
          <p:nvPr/>
        </p:nvSpPr>
        <p:spPr>
          <a:xfrm>
            <a:off x="3276600" y="1782658"/>
            <a:ext cx="1208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장점 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5</a:t>
            </a:r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가지를 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생각해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272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1635-697D-6001-09D2-4BBFD7E6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D18271B-F32A-4987-4698-63B8DD8CC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5E2C6038-308F-E53B-196D-8C8096C8DD64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9CB3D28-E77E-4D26-D7C7-FCD0E5F1A8A8}"/>
              </a:ext>
            </a:extLst>
          </p:cNvPr>
          <p:cNvSpPr txBox="1"/>
          <p:nvPr/>
        </p:nvSpPr>
        <p:spPr>
          <a:xfrm>
            <a:off x="3286125" y="1782658"/>
            <a:ext cx="12082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나를 위한 음악 선물로 </a:t>
            </a:r>
            <a:endParaRPr lang="en-US" altLang="ko-KR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배경 음악을 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선정해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45692-853A-26B7-AB97-E7A01F7A262A}"/>
              </a:ext>
            </a:extLst>
          </p:cNvPr>
          <p:cNvSpPr txBox="1"/>
          <p:nvPr/>
        </p:nvSpPr>
        <p:spPr>
          <a:xfrm>
            <a:off x="10728306" y="6949976"/>
            <a:ext cx="5029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‘</a:t>
            </a: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왜 이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음악을 정했는가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?’</a:t>
            </a:r>
          </a:p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(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선곡 이유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endParaRPr lang="en-US" altLang="ko-KR" sz="36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CB6C9AE-858D-C046-108A-7EC3CC76C6F3}"/>
              </a:ext>
            </a:extLst>
          </p:cNvPr>
          <p:cNvSpPr/>
          <p:nvPr/>
        </p:nvSpPr>
        <p:spPr>
          <a:xfrm>
            <a:off x="3365390" y="4377920"/>
            <a:ext cx="4865914" cy="43263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활동지 </a:t>
            </a:r>
            <a:endParaRPr lang="en-US" altLang="ko-KR" sz="54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뒷면</a:t>
            </a:r>
          </a:p>
        </p:txBody>
      </p:sp>
      <p:pic>
        <p:nvPicPr>
          <p:cNvPr id="1028" name="Picture 4" descr="いろいろな矢印のイラスト | かわいいフリー素材集 いらすとや">
            <a:extLst>
              <a:ext uri="{FF2B5EF4-FFF2-40B4-BE49-F238E27FC236}">
                <a16:creationId xmlns:a16="http://schemas.microsoft.com/office/drawing/2014/main" id="{24AF5FAE-60DE-A284-3A59-3BED9CF1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58" y="5656266"/>
            <a:ext cx="1821848" cy="147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11563201" y="5439529"/>
            <a:ext cx="2666744" cy="1360382"/>
            <a:chOff x="11563201" y="5439529"/>
            <a:chExt cx="2666744" cy="1360382"/>
          </a:xfrm>
        </p:grpSpPr>
        <p:pic>
          <p:nvPicPr>
            <p:cNvPr id="1030" name="Picture 6" descr="鉛筆の検索結果 | かわいいフリー素材集 いらすとや">
              <a:extLst>
                <a:ext uri="{FF2B5EF4-FFF2-40B4-BE49-F238E27FC236}">
                  <a16:creationId xmlns:a16="http://schemas.microsoft.com/office/drawing/2014/main" id="{4F5FA3DD-8AEB-C407-9271-236915F57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83836" y="5418894"/>
              <a:ext cx="754818" cy="79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082A78-9AC7-630B-F314-9274AEF8CB36}"/>
                </a:ext>
              </a:extLst>
            </p:cNvPr>
            <p:cNvSpPr txBox="1"/>
            <p:nvPr/>
          </p:nvSpPr>
          <p:spPr>
            <a:xfrm>
              <a:off x="12255866" y="5891970"/>
              <a:ext cx="1974079" cy="907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4000" dirty="0">
                  <a:solidFill>
                    <a:schemeClr val="accent3">
                      <a:lumMod val="75000"/>
                    </a:schemeClr>
                  </a:solidFill>
                  <a:latin typeface="경기천년제목 Light" panose="02020403020101020101" pitchFamily="18" charset="-127"/>
                  <a:ea typeface="경기천년제목 Light" panose="02020403020101020101" pitchFamily="18" charset="-127"/>
                </a:rPr>
                <a:t>적어보기</a:t>
              </a:r>
            </a:p>
          </p:txBody>
        </p:sp>
      </p:grpSp>
      <p:pic>
        <p:nvPicPr>
          <p:cNvPr id="16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C7812-8304-C08C-8268-2D3D0A35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EBEBD583-CB52-B15D-022F-DBBB32765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EDF34FA3-5D8D-9F2F-1B71-EC66C90F1642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pic>
        <p:nvPicPr>
          <p:cNvPr id="1026" name="Picture 2" descr="マジパンのイラスト | かわいいフリー素材集 いらすとや">
            <a:extLst>
              <a:ext uri="{FF2B5EF4-FFF2-40B4-BE49-F238E27FC236}">
                <a16:creationId xmlns:a16="http://schemas.microsoft.com/office/drawing/2014/main" id="{5AF44AAA-AD77-D7D7-C375-4C346EA20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474" y="6591522"/>
            <a:ext cx="2181326" cy="211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EA59B671-BB0D-4F87-6AB5-9FE126A9F5B5}"/>
              </a:ext>
            </a:extLst>
          </p:cNvPr>
          <p:cNvSpPr/>
          <p:nvPr/>
        </p:nvSpPr>
        <p:spPr>
          <a:xfrm>
            <a:off x="11773456" y="3940699"/>
            <a:ext cx="3594693" cy="2104041"/>
          </a:xfrm>
          <a:prstGeom prst="wedgeEllipseCallout">
            <a:avLst>
              <a:gd name="adj1" fmla="val -81658"/>
              <a:gd name="adj2" fmla="val 7915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미래에 대한 도전</a:t>
            </a:r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EBE147D5-4955-5B59-6F6F-7A5DD2144D44}"/>
              </a:ext>
            </a:extLst>
          </p:cNvPr>
          <p:cNvSpPr/>
          <p:nvPr/>
        </p:nvSpPr>
        <p:spPr>
          <a:xfrm>
            <a:off x="3286125" y="5750094"/>
            <a:ext cx="3610253" cy="1834809"/>
          </a:xfrm>
          <a:prstGeom prst="wedgeEllipseCallout">
            <a:avLst>
              <a:gd name="adj1" fmla="val 75493"/>
              <a:gd name="adj2" fmla="val 4558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지나온 경험</a:t>
            </a: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11A98519-6AD5-FF95-012A-83997854931D}"/>
              </a:ext>
            </a:extLst>
          </p:cNvPr>
          <p:cNvSpPr/>
          <p:nvPr/>
        </p:nvSpPr>
        <p:spPr>
          <a:xfrm>
            <a:off x="7239000" y="4376543"/>
            <a:ext cx="3249611" cy="1759196"/>
          </a:xfrm>
          <a:prstGeom prst="wedgeEllipseCallout">
            <a:avLst>
              <a:gd name="adj1" fmla="val 2027"/>
              <a:gd name="adj2" fmla="val 7125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현재의</a:t>
            </a:r>
            <a:endParaRPr lang="en-US" altLang="ko-KR" sz="36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심리 상태</a:t>
            </a:r>
          </a:p>
        </p:txBody>
      </p:sp>
      <p:sp>
        <p:nvSpPr>
          <p:cNvPr id="9" name="말풍선: 타원형 8">
            <a:extLst>
              <a:ext uri="{FF2B5EF4-FFF2-40B4-BE49-F238E27FC236}">
                <a16:creationId xmlns:a16="http://schemas.microsoft.com/office/drawing/2014/main" id="{9579D760-14E2-3541-B3D9-96449754682C}"/>
              </a:ext>
            </a:extLst>
          </p:cNvPr>
          <p:cNvSpPr/>
          <p:nvPr/>
        </p:nvSpPr>
        <p:spPr>
          <a:xfrm>
            <a:off x="12392026" y="6438901"/>
            <a:ext cx="3990974" cy="2502642"/>
          </a:xfrm>
          <a:prstGeom prst="wedgeEllipseCallout">
            <a:avLst>
              <a:gd name="adj1" fmla="val -80585"/>
              <a:gd name="adj2" fmla="val -4886"/>
            </a:avLst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나를</a:t>
            </a:r>
            <a:endParaRPr lang="en-US" altLang="ko-KR" sz="36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바라보기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CB3D28-E77E-4D26-D7C7-FCD0E5F1A8A8}"/>
              </a:ext>
            </a:extLst>
          </p:cNvPr>
          <p:cNvSpPr txBox="1"/>
          <p:nvPr/>
        </p:nvSpPr>
        <p:spPr>
          <a:xfrm>
            <a:off x="3286125" y="1782658"/>
            <a:ext cx="12082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나를 위한 음악 선물로 </a:t>
            </a:r>
            <a:endParaRPr lang="en-US" altLang="ko-KR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배경 음악을 </a:t>
            </a:r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선정해 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21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2151">
            <a:off x="10033366" y="7991370"/>
            <a:ext cx="829751" cy="9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CB812-678B-F1D5-01E1-2E0CB445B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51E0B9E6-BF8B-CBFC-69A5-59BE3DB7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2DF46B1C-FE65-9927-C631-8AFE263AFF81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A003558-4476-C539-9BF3-BC636A732A60}"/>
              </a:ext>
            </a:extLst>
          </p:cNvPr>
          <p:cNvSpPr txBox="1"/>
          <p:nvPr/>
        </p:nvSpPr>
        <p:spPr>
          <a:xfrm>
            <a:off x="3276600" y="1782658"/>
            <a:ext cx="1208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나의 손을 그리고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  <a:r>
              <a:rPr lang="ko-KR" altLang="en-US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장점을 적어봅시다</a:t>
            </a:r>
            <a:r>
              <a:rPr lang="en-US" altLang="ko-KR" sz="6600" dirty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AF1311-EA48-8A96-DC3B-0E4EF7D3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32" y="3771900"/>
            <a:ext cx="10126135" cy="441960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0108-5379-A78C-B84B-5899654C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16AFBB48-32DE-0DA4-7021-083B2C768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0" y="-2788"/>
            <a:ext cx="18288000" cy="10287000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F87CAD1F-0C3F-3078-5581-2EC03A9D2E11}"/>
              </a:ext>
            </a:extLst>
          </p:cNvPr>
          <p:cNvGrpSpPr/>
          <p:nvPr/>
        </p:nvGrpSpPr>
        <p:grpSpPr>
          <a:xfrm>
            <a:off x="1185727167" y="1186274124"/>
            <a:ext cx="1185727167" cy="1185727167"/>
            <a:chOff x="1185727167" y="1186274124"/>
            <a:chExt cx="1185727167" cy="1185727167"/>
          </a:xfrm>
        </p:grpSpPr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62A0F1-2A83-F421-B5E2-489E23CE693E}"/>
              </a:ext>
            </a:extLst>
          </p:cNvPr>
          <p:cNvSpPr txBox="1"/>
          <p:nvPr/>
        </p:nvSpPr>
        <p:spPr>
          <a:xfrm>
            <a:off x="7696200" y="4558388"/>
            <a:ext cx="64204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➀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장점을 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쓸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때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   부정적인 내용을 쓰지 않는다</a:t>
            </a: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4A543-CBAF-D46B-0CF1-E9F99B3D12F3}"/>
              </a:ext>
            </a:extLst>
          </p:cNvPr>
          <p:cNvSpPr txBox="1"/>
          <p:nvPr/>
        </p:nvSpPr>
        <p:spPr>
          <a:xfrm>
            <a:off x="7696200" y="6497380"/>
            <a:ext cx="8839200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➁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친구들이 </a:t>
            </a:r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나를 좋게 </a:t>
            </a:r>
            <a:r>
              <a:rPr lang="ko-KR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봐주고 있음을 깨닫기</a:t>
            </a:r>
            <a:endParaRPr lang="en-US" altLang="ko-KR" sz="4000" dirty="0">
              <a:solidFill>
                <a:schemeClr val="tx1">
                  <a:lumMod val="50000"/>
                  <a:lumOff val="50000"/>
                </a:schemeClr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6096E15F-3EDC-52AA-74FA-2244D99F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7204">
            <a:off x="2875769" y="1333538"/>
            <a:ext cx="613667" cy="7260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003558-4476-C539-9BF3-BC636A732A60}"/>
              </a:ext>
            </a:extLst>
          </p:cNvPr>
          <p:cNvSpPr txBox="1"/>
          <p:nvPr/>
        </p:nvSpPr>
        <p:spPr>
          <a:xfrm>
            <a:off x="3276600" y="1782658"/>
            <a:ext cx="1208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다른 친구들의 장점을 적어봅시다</a:t>
            </a:r>
            <a:r>
              <a:rPr lang="en-US" altLang="ko-KR" sz="6600" dirty="0" smtClean="0">
                <a:solidFill>
                  <a:srgbClr val="54A0EC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.</a:t>
            </a:r>
            <a:endParaRPr lang="ko-KR" altLang="en-US" sz="6600" dirty="0">
              <a:solidFill>
                <a:srgbClr val="54A0EC"/>
              </a:solidFill>
              <a:latin typeface="경기천년제목 Light" panose="02020403020101020101" pitchFamily="18" charset="-127"/>
              <a:ea typeface="경기천년제목 Light" panose="02020403020101020101" pitchFamily="18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17DBA0A-2C52-7F6C-70D0-F6741FFA6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72"/>
          <a:stretch/>
        </p:blipFill>
        <p:spPr>
          <a:xfrm>
            <a:off x="3178885" y="3584152"/>
            <a:ext cx="4283140" cy="47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409</Words>
  <Application>Microsoft Office PowerPoint</Application>
  <PresentationFormat>사용자 지정</PresentationFormat>
  <Paragraphs>87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경기천년제목 Light</vt:lpstr>
      <vt:lpstr>Calibri</vt:lpstr>
      <vt:lpstr>맑은 고딕</vt:lpstr>
      <vt:lpstr>국립공원 꼬미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한현숙</dc:creator>
  <cp:lastModifiedBy>USER</cp:lastModifiedBy>
  <cp:revision>45</cp:revision>
  <dcterms:created xsi:type="dcterms:W3CDTF">2006-08-16T00:00:00Z</dcterms:created>
  <dcterms:modified xsi:type="dcterms:W3CDTF">2024-10-17T06:16:50Z</dcterms:modified>
</cp:coreProperties>
</file>