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3" r:id="rId2"/>
    <p:sldMasterId id="2147483656" r:id="rId3"/>
  </p:sldMasterIdLst>
  <p:notesMasterIdLst>
    <p:notesMasterId r:id="rId14"/>
  </p:notesMasterIdLst>
  <p:sldIdLst>
    <p:sldId id="292" r:id="rId4"/>
    <p:sldId id="298" r:id="rId5"/>
    <p:sldId id="297" r:id="rId6"/>
    <p:sldId id="299" r:id="rId7"/>
    <p:sldId id="306" r:id="rId8"/>
    <p:sldId id="300" r:id="rId9"/>
    <p:sldId id="308" r:id="rId10"/>
    <p:sldId id="307" r:id="rId11"/>
    <p:sldId id="309" r:id="rId12"/>
    <p:sldId id="295" r:id="rId13"/>
  </p:sldIdLst>
  <p:sldSz cx="12192000" cy="6858000"/>
  <p:notesSz cx="6858000" cy="9144000"/>
  <p:embeddedFontLst>
    <p:embeddedFont>
      <p:font typeface="NanumGothicExtraBold" panose="020D0904000000000000" pitchFamily="50" charset="-127"/>
      <p:bold r:id="rId15"/>
    </p:embeddedFont>
    <p:embeddedFont>
      <p:font typeface="Spoqa Han Sans Neo" panose="020B0600000101010101" charset="0"/>
      <p:regular r:id="rId16"/>
      <p:bold r:id="rId17"/>
      <p:italic r:id="rId18"/>
      <p:boldItalic r:id="rId19"/>
    </p:embeddedFont>
    <p:embeddedFont>
      <p:font typeface="나눔고딕" panose="020D0604000000000000" pitchFamily="50" charset="-127"/>
      <p:regular r:id="rId20"/>
      <p:bold r:id="rId21"/>
    </p:embeddedFont>
    <p:embeddedFont>
      <p:font typeface="맑은 고딕" panose="020B0503020000020004" pitchFamily="50" charset="-127"/>
      <p:regular r:id="rId22"/>
      <p:bold r:id="rId2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299"/>
            <p14:sldId id="306"/>
            <p14:sldId id="300"/>
            <p14:sldId id="308"/>
            <p14:sldId id="307"/>
            <p14:sldId id="309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3C71"/>
    <a:srgbClr val="588195"/>
    <a:srgbClr val="D0EBD1"/>
    <a:srgbClr val="3CC864"/>
    <a:srgbClr val="19552A"/>
    <a:srgbClr val="633CC8"/>
    <a:srgbClr val="3CC7C2"/>
    <a:srgbClr val="3C48C7"/>
    <a:srgbClr val="42DC6E"/>
    <a:srgbClr val="73D7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7" autoAdjust="0"/>
    <p:restoredTop sz="94145" autoAdjust="0"/>
  </p:normalViewPr>
  <p:slideViewPr>
    <p:cSldViewPr snapToGrid="0" showGuides="1">
      <p:cViewPr>
        <p:scale>
          <a:sx n="125" d="100"/>
          <a:sy n="125" d="100"/>
        </p:scale>
        <p:origin x="312" y="5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font" Target="fonts/font4.fntdata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7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3.fntdata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10" Type="http://schemas.openxmlformats.org/officeDocument/2006/relationships/slide" Target="slides/slide7.xml"/><Relationship Id="rId19" Type="http://schemas.openxmlformats.org/officeDocument/2006/relationships/font" Target="fonts/font5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2025-03-19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64014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7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8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8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자장가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Ⅰ.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우리 함께 노래해요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090652" y="4894508"/>
            <a:ext cx="201069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16~17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57168" y="3033000"/>
            <a:ext cx="6877664" cy="792000"/>
          </a:xfrm>
        </p:spPr>
        <p:txBody>
          <a:bodyPr/>
          <a:lstStyle/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라단조의 특징을 알고 자장가의 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느낌을 살려 노래 부를 수 있다</a:t>
            </a:r>
            <a:r>
              <a:rPr kumimoji="1" lang="en-US" altLang="ko-KR" sz="320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C213463B-C3AC-E2BA-1369-4F16E27DBD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악곡 익히기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37D32ABF-15CB-D00D-3A43-86F50A8604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2582475" y="1006896"/>
            <a:ext cx="7027049" cy="4596164"/>
          </a:xfrm>
          <a:prstGeom prst="rect">
            <a:avLst/>
          </a:prstGeom>
        </p:spPr>
      </p:pic>
      <p:grpSp>
        <p:nvGrpSpPr>
          <p:cNvPr id="20" name="그룹 3">
            <a:extLst>
              <a:ext uri="{FF2B5EF4-FFF2-40B4-BE49-F238E27FC236}">
                <a16:creationId xmlns:a16="http://schemas.microsoft.com/office/drawing/2014/main" id="{31826CA7-8B4A-411F-FF69-78B9969B9DCB}"/>
              </a:ext>
            </a:extLst>
          </p:cNvPr>
          <p:cNvGrpSpPr>
            <a:grpSpLocks/>
          </p:cNvGrpSpPr>
          <p:nvPr/>
        </p:nvGrpSpPr>
        <p:grpSpPr bwMode="auto">
          <a:xfrm>
            <a:off x="11214817" y="372543"/>
            <a:ext cx="603474" cy="377219"/>
            <a:chOff x="4663668" y="567812"/>
            <a:chExt cx="618853" cy="363546"/>
          </a:xfrm>
        </p:grpSpPr>
        <p:sp>
          <p:nvSpPr>
            <p:cNvPr id="24" name="사각형: 둥근 모서리 23">
              <a:extLst>
                <a:ext uri="{FF2B5EF4-FFF2-40B4-BE49-F238E27FC236}">
                  <a16:creationId xmlns:a16="http://schemas.microsoft.com/office/drawing/2014/main" id="{A138186B-CFCF-2228-ECE5-611BA1AAAAA2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572AE015-5A31-F3BF-474A-C352234B6009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2" name="그룹 3">
            <a:extLst>
              <a:ext uri="{FF2B5EF4-FFF2-40B4-BE49-F238E27FC236}">
                <a16:creationId xmlns:a16="http://schemas.microsoft.com/office/drawing/2014/main" id="{5C8B9BC2-3C63-22EE-0341-B2689066D321}"/>
              </a:ext>
            </a:extLst>
          </p:cNvPr>
          <p:cNvGrpSpPr>
            <a:grpSpLocks/>
          </p:cNvGrpSpPr>
          <p:nvPr/>
        </p:nvGrpSpPr>
        <p:grpSpPr bwMode="auto">
          <a:xfrm>
            <a:off x="11214817" y="1348404"/>
            <a:ext cx="603474" cy="377219"/>
            <a:chOff x="4663668" y="567812"/>
            <a:chExt cx="618853" cy="363546"/>
          </a:xfrm>
        </p:grpSpPr>
        <p:sp>
          <p:nvSpPr>
            <p:cNvPr id="5" name="사각형: 둥근 모서리 4">
              <a:extLst>
                <a:ext uri="{FF2B5EF4-FFF2-40B4-BE49-F238E27FC236}">
                  <a16:creationId xmlns:a16="http://schemas.microsoft.com/office/drawing/2014/main" id="{27B96587-6ECE-4506-FB74-2FE6AC989733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BF4ED300-B9F0-669B-3555-E4208C5F15EC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14" name="[아침나라 중음①]_1단원_교과서_16쪽_자장가_노래">
            <a:hlinkClick r:id="" action="ppaction://media"/>
            <a:extLst>
              <a:ext uri="{FF2B5EF4-FFF2-40B4-BE49-F238E27FC236}">
                <a16:creationId xmlns:a16="http://schemas.microsoft.com/office/drawing/2014/main" id="{CCF903F7-08BC-3F7A-9C67-6ABB38BC8C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66025" y="878745"/>
            <a:ext cx="400153" cy="400153"/>
          </a:xfrm>
          <a:prstGeom prst="rect">
            <a:avLst/>
          </a:prstGeom>
        </p:spPr>
      </p:pic>
      <p:pic>
        <p:nvPicPr>
          <p:cNvPr id="15" name="[아침나라 중음①]_1단원_교과서_16쪽_자장가_반주_75">
            <a:hlinkClick r:id="" action="ppaction://media"/>
            <a:extLst>
              <a:ext uri="{FF2B5EF4-FFF2-40B4-BE49-F238E27FC236}">
                <a16:creationId xmlns:a16="http://schemas.microsoft.com/office/drawing/2014/main" id="{D19B1C14-A4DB-C531-5708-9A93914F266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66025" y="1854606"/>
            <a:ext cx="400153" cy="400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43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64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C0F8B44-0F30-E5E0-8390-2BAA0BEDD2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08908" y="874202"/>
            <a:ext cx="7200000" cy="2914740"/>
          </a:xfrm>
          <a:prstGeom prst="rect">
            <a:avLst/>
          </a:prstGeom>
        </p:spPr>
        <p:txBody>
          <a:bodyPr/>
          <a:lstStyle/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라</a:t>
            </a:r>
            <a:r>
              <a:rPr kumimoji="1" lang="ko-KR" altLang="en-US" sz="2000" b="0" dirty="0">
                <a:solidFill>
                  <a:schemeClr val="tx1"/>
                </a:solidFill>
              </a:rPr>
              <a:t>단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조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  박자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조금 느리게</a:t>
            </a:r>
            <a:r>
              <a:rPr kumimoji="1" lang="en-US" altLang="ko-KR" sz="20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(Andantino)</a:t>
            </a: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제창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kumimoji="1" lang="ko-KR" altLang="en-US" dirty="0"/>
              <a:t>악곡 특징 이해하기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C71B3546-6E1E-7F38-920A-7ED354876F3E}"/>
              </a:ext>
            </a:extLst>
          </p:cNvPr>
          <p:cNvSpPr txBox="1">
            <a:spLocks/>
          </p:cNvSpPr>
          <p:nvPr/>
        </p:nvSpPr>
        <p:spPr>
          <a:xfrm>
            <a:off x="900000" y="875951"/>
            <a:ext cx="1388809" cy="447328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조성</a:t>
            </a:r>
            <a:r>
              <a:rPr kumimoji="1" lang="en-US" altLang="ko-KR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박자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빠르기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연주 형태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EDB85CA9-D89C-2432-358C-776FE1B4C580}"/>
              </a:ext>
            </a:extLst>
          </p:cNvPr>
          <p:cNvSpPr txBox="1">
            <a:spLocks/>
          </p:cNvSpPr>
          <p:nvPr/>
        </p:nvSpPr>
        <p:spPr>
          <a:xfrm>
            <a:off x="2708908" y="3547078"/>
            <a:ext cx="8924085" cy="259241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이 노래는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1953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년에 ‘예쁜 아기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자장’이라는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부제를 붙여 발표한 곡으로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en-US" altLang="ko-KR" sz="2000" b="0" dirty="0" err="1">
                <a:solidFill>
                  <a:schemeClr val="tx1"/>
                </a:solidFill>
                <a:latin typeface="+mn-ea"/>
                <a:ea typeface="+mn-ea"/>
              </a:rPr>
              <a:t>a+b+a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′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로 구성된 작은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세도막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형식이다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리듬과 음계 구조는 비교적 단순하며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가락은 안정적으로 진행되는 것이 특징이다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94AC9089-788D-16DE-D996-E3BF99D0DB2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708908" y="1617789"/>
            <a:ext cx="213187" cy="43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931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3DAB1DE-9520-7AB2-6B20-C43C62C11D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조성</a:t>
            </a:r>
            <a:r>
              <a:rPr kumimoji="1" lang="en-US" altLang="ko-KR" dirty="0">
                <a:solidFill>
                  <a:schemeClr val="tx1"/>
                </a:solidFill>
                <a:latin typeface="+mn-ea"/>
                <a:ea typeface="+mn-ea"/>
              </a:rPr>
              <a:t>: </a:t>
            </a:r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라단조</a:t>
            </a:r>
            <a:endParaRPr lang="ko-KR" altLang="en-US" dirty="0">
              <a:latin typeface="+mn-ea"/>
              <a:ea typeface="+mn-ea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C59022C9-A39C-928A-CC77-01D636D06F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357727" y="2190797"/>
            <a:ext cx="9828000" cy="1234624"/>
          </a:xfrm>
          <a:prstGeom prst="rect">
            <a:avLst/>
          </a:prstGeom>
        </p:spPr>
      </p:pic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FE604FDE-BB00-D0D8-C334-40632A12C7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5518071"/>
              </p:ext>
            </p:extLst>
          </p:nvPr>
        </p:nvGraphicFramePr>
        <p:xfrm>
          <a:off x="1621667" y="3785423"/>
          <a:ext cx="9999513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1057">
                  <a:extLst>
                    <a:ext uri="{9D8B030D-6E8A-4147-A177-3AD203B41FA5}">
                      <a16:colId xmlns:a16="http://schemas.microsoft.com/office/drawing/2014/main" val="3924534718"/>
                    </a:ext>
                  </a:extLst>
                </a:gridCol>
                <a:gridCol w="1111057">
                  <a:extLst>
                    <a:ext uri="{9D8B030D-6E8A-4147-A177-3AD203B41FA5}">
                      <a16:colId xmlns:a16="http://schemas.microsoft.com/office/drawing/2014/main" val="538391434"/>
                    </a:ext>
                  </a:extLst>
                </a:gridCol>
                <a:gridCol w="1111057">
                  <a:extLst>
                    <a:ext uri="{9D8B030D-6E8A-4147-A177-3AD203B41FA5}">
                      <a16:colId xmlns:a16="http://schemas.microsoft.com/office/drawing/2014/main" val="3896292473"/>
                    </a:ext>
                  </a:extLst>
                </a:gridCol>
                <a:gridCol w="1111057">
                  <a:extLst>
                    <a:ext uri="{9D8B030D-6E8A-4147-A177-3AD203B41FA5}">
                      <a16:colId xmlns:a16="http://schemas.microsoft.com/office/drawing/2014/main" val="4273259408"/>
                    </a:ext>
                  </a:extLst>
                </a:gridCol>
                <a:gridCol w="1111057">
                  <a:extLst>
                    <a:ext uri="{9D8B030D-6E8A-4147-A177-3AD203B41FA5}">
                      <a16:colId xmlns:a16="http://schemas.microsoft.com/office/drawing/2014/main" val="448106738"/>
                    </a:ext>
                  </a:extLst>
                </a:gridCol>
                <a:gridCol w="1111057">
                  <a:extLst>
                    <a:ext uri="{9D8B030D-6E8A-4147-A177-3AD203B41FA5}">
                      <a16:colId xmlns:a16="http://schemas.microsoft.com/office/drawing/2014/main" val="1676335835"/>
                    </a:ext>
                  </a:extLst>
                </a:gridCol>
                <a:gridCol w="1111057">
                  <a:extLst>
                    <a:ext uri="{9D8B030D-6E8A-4147-A177-3AD203B41FA5}">
                      <a16:colId xmlns:a16="http://schemas.microsoft.com/office/drawing/2014/main" val="3470570344"/>
                    </a:ext>
                  </a:extLst>
                </a:gridCol>
                <a:gridCol w="1111057">
                  <a:extLst>
                    <a:ext uri="{9D8B030D-6E8A-4147-A177-3AD203B41FA5}">
                      <a16:colId xmlns:a16="http://schemas.microsoft.com/office/drawing/2014/main" val="860648609"/>
                    </a:ext>
                  </a:extLst>
                </a:gridCol>
                <a:gridCol w="1111057">
                  <a:extLst>
                    <a:ext uri="{9D8B030D-6E8A-4147-A177-3AD203B41FA5}">
                      <a16:colId xmlns:a16="http://schemas.microsoft.com/office/drawing/2014/main" val="36748724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kumimoji="1" lang="ko-KR" altLang="en-US" sz="2000" b="1" i="0" kern="120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음이름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: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D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E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F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G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A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B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♭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C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8718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라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마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바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사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가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내림나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다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16850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계이름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: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라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시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도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레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미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파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솔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71993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7858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389A3-216A-1644-B356-F0ADEC5C6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996234D-DF34-F9A4-2295-A2D9BD4618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악곡의 구성</a:t>
            </a:r>
          </a:p>
        </p:txBody>
      </p:sp>
      <p:pic>
        <p:nvPicPr>
          <p:cNvPr id="37" name="그림 36">
            <a:extLst>
              <a:ext uri="{FF2B5EF4-FFF2-40B4-BE49-F238E27FC236}">
                <a16:creationId xmlns:a16="http://schemas.microsoft.com/office/drawing/2014/main" id="{DD8B19F2-DD13-67B7-CC5D-CC7B3AD667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519"/>
          <a:stretch/>
        </p:blipFill>
        <p:spPr>
          <a:xfrm>
            <a:off x="1988396" y="1745519"/>
            <a:ext cx="8215209" cy="4109540"/>
          </a:xfrm>
          <a:prstGeom prst="rect">
            <a:avLst/>
          </a:prstGeom>
        </p:spPr>
      </p:pic>
      <p:sp>
        <p:nvSpPr>
          <p:cNvPr id="38" name="직사각형 37">
            <a:extLst>
              <a:ext uri="{FF2B5EF4-FFF2-40B4-BE49-F238E27FC236}">
                <a16:creationId xmlns:a16="http://schemas.microsoft.com/office/drawing/2014/main" id="{176739B8-6F90-B7EA-B2A8-8C129D90E69C}"/>
              </a:ext>
            </a:extLst>
          </p:cNvPr>
          <p:cNvSpPr/>
          <p:nvPr/>
        </p:nvSpPr>
        <p:spPr>
          <a:xfrm>
            <a:off x="1988395" y="1981200"/>
            <a:ext cx="442385" cy="4648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DC2EBC0E-6894-386F-9BF0-28C5E9BAA4EC}"/>
              </a:ext>
            </a:extLst>
          </p:cNvPr>
          <p:cNvSpPr/>
          <p:nvPr/>
        </p:nvSpPr>
        <p:spPr>
          <a:xfrm>
            <a:off x="1988395" y="3335469"/>
            <a:ext cx="442385" cy="4648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E62D685B-08E7-2C91-EC22-9E8E81A240E8}"/>
              </a:ext>
            </a:extLst>
          </p:cNvPr>
          <p:cNvSpPr/>
          <p:nvPr/>
        </p:nvSpPr>
        <p:spPr>
          <a:xfrm>
            <a:off x="1988395" y="4933809"/>
            <a:ext cx="442385" cy="4648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id="{4BE4BE2B-E21E-41B0-884F-BDE96C95FB8B}"/>
              </a:ext>
            </a:extLst>
          </p:cNvPr>
          <p:cNvSpPr/>
          <p:nvPr/>
        </p:nvSpPr>
        <p:spPr>
          <a:xfrm>
            <a:off x="2430780" y="1007964"/>
            <a:ext cx="1897380" cy="369332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/>
              <a:t>작은 </a:t>
            </a:r>
            <a:r>
              <a:rPr lang="ko-KR" altLang="en-US" sz="1400" dirty="0" err="1"/>
              <a:t>세도막</a:t>
            </a:r>
            <a:r>
              <a:rPr lang="ko-KR" altLang="en-US" sz="1400" dirty="0"/>
              <a:t> 형식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A34AE6F-8E6F-E892-B607-FC5B0014346B}"/>
              </a:ext>
            </a:extLst>
          </p:cNvPr>
          <p:cNvSpPr txBox="1"/>
          <p:nvPr/>
        </p:nvSpPr>
        <p:spPr>
          <a:xfrm>
            <a:off x="4389120" y="1024870"/>
            <a:ext cx="28055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/>
              <a:t>3</a:t>
            </a:r>
            <a:r>
              <a:rPr lang="ko-KR" altLang="en-US" sz="1400" dirty="0"/>
              <a:t>개의 작은악절로 이루어진 악곡</a:t>
            </a:r>
          </a:p>
        </p:txBody>
      </p:sp>
      <p:sp>
        <p:nvSpPr>
          <p:cNvPr id="43" name="사각형: 둥근 모서리 42">
            <a:extLst>
              <a:ext uri="{FF2B5EF4-FFF2-40B4-BE49-F238E27FC236}">
                <a16:creationId xmlns:a16="http://schemas.microsoft.com/office/drawing/2014/main" id="{1C947BBC-597D-6D35-4081-7EA806B8DC2D}"/>
              </a:ext>
            </a:extLst>
          </p:cNvPr>
          <p:cNvSpPr/>
          <p:nvPr/>
        </p:nvSpPr>
        <p:spPr>
          <a:xfrm>
            <a:off x="3162300" y="1745519"/>
            <a:ext cx="6842760" cy="1264381"/>
          </a:xfrm>
          <a:prstGeom prst="roundRect">
            <a:avLst/>
          </a:prstGeom>
          <a:solidFill>
            <a:schemeClr val="accent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사각형: 둥근 모서리 43">
            <a:extLst>
              <a:ext uri="{FF2B5EF4-FFF2-40B4-BE49-F238E27FC236}">
                <a16:creationId xmlns:a16="http://schemas.microsoft.com/office/drawing/2014/main" id="{9AEA85BF-1A96-9B4E-01A5-E8B327D6C62B}"/>
              </a:ext>
            </a:extLst>
          </p:cNvPr>
          <p:cNvSpPr/>
          <p:nvPr/>
        </p:nvSpPr>
        <p:spPr>
          <a:xfrm>
            <a:off x="2911052" y="3097932"/>
            <a:ext cx="7040668" cy="1264381"/>
          </a:xfrm>
          <a:prstGeom prst="roundRect">
            <a:avLst/>
          </a:prstGeom>
          <a:solidFill>
            <a:schemeClr val="accent5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사각형: 둥근 모서리 44">
            <a:extLst>
              <a:ext uri="{FF2B5EF4-FFF2-40B4-BE49-F238E27FC236}">
                <a16:creationId xmlns:a16="http://schemas.microsoft.com/office/drawing/2014/main" id="{2D1985A5-F041-4103-B220-9532F87BD027}"/>
              </a:ext>
            </a:extLst>
          </p:cNvPr>
          <p:cNvSpPr/>
          <p:nvPr/>
        </p:nvSpPr>
        <p:spPr>
          <a:xfrm>
            <a:off x="2880572" y="4568749"/>
            <a:ext cx="7040668" cy="1264381"/>
          </a:xfrm>
          <a:prstGeom prst="roundRect">
            <a:avLst/>
          </a:prstGeom>
          <a:solidFill>
            <a:schemeClr val="accent2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4758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  <p:bldP spid="43" grpId="0" animBg="1"/>
      <p:bldP spid="44" grpId="0" animBg="1"/>
      <p:bldP spid="4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389A3-216A-1644-B356-F0ADEC5C6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996234D-DF34-F9A4-2295-A2D9BD4618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라단조 음계와 주요 </a:t>
            </a:r>
            <a:r>
              <a:rPr lang="en-US" altLang="ko-KR" dirty="0"/>
              <a:t>3</a:t>
            </a:r>
            <a:r>
              <a:rPr lang="ko-KR" altLang="en-US" dirty="0"/>
              <a:t>화음 알아보기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ACDBF854-C3E8-D906-C59A-F40BE60485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12654" y="1760220"/>
            <a:ext cx="8980924" cy="3520523"/>
          </a:xfrm>
          <a:prstGeom prst="rect">
            <a:avLst/>
          </a:prstGeom>
        </p:spPr>
      </p:pic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88FA4885-B585-7602-EB5A-0125D5D9198D}"/>
              </a:ext>
            </a:extLst>
          </p:cNvPr>
          <p:cNvSpPr/>
          <p:nvPr/>
        </p:nvSpPr>
        <p:spPr>
          <a:xfrm>
            <a:off x="3604260" y="4107180"/>
            <a:ext cx="495300" cy="81534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41872843-B129-81AB-4398-212366354A6A}"/>
              </a:ext>
            </a:extLst>
          </p:cNvPr>
          <p:cNvSpPr/>
          <p:nvPr/>
        </p:nvSpPr>
        <p:spPr>
          <a:xfrm>
            <a:off x="5288280" y="4107180"/>
            <a:ext cx="495300" cy="815340"/>
          </a:xfrm>
          <a:prstGeom prst="roundRect">
            <a:avLst/>
          </a:prstGeom>
          <a:solidFill>
            <a:schemeClr val="accent6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6D9F34BA-B1D3-F0A0-A115-77B08A49E1AC}"/>
              </a:ext>
            </a:extLst>
          </p:cNvPr>
          <p:cNvSpPr/>
          <p:nvPr/>
        </p:nvSpPr>
        <p:spPr>
          <a:xfrm>
            <a:off x="5817870" y="4107180"/>
            <a:ext cx="495300" cy="815340"/>
          </a:xfrm>
          <a:prstGeom prst="roundRect">
            <a:avLst/>
          </a:prstGeom>
          <a:solidFill>
            <a:schemeClr val="accent3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AC80D1FC-3973-F3B1-90CF-558771010751}"/>
              </a:ext>
            </a:extLst>
          </p:cNvPr>
          <p:cNvGrpSpPr/>
          <p:nvPr/>
        </p:nvGrpSpPr>
        <p:grpSpPr>
          <a:xfrm>
            <a:off x="3841433" y="4922520"/>
            <a:ext cx="4946967" cy="519430"/>
            <a:chOff x="3841433" y="4922520"/>
            <a:chExt cx="4946967" cy="519430"/>
          </a:xfrm>
        </p:grpSpPr>
        <p:cxnSp>
          <p:nvCxnSpPr>
            <p:cNvPr id="20" name="직선 연결선 19">
              <a:extLst>
                <a:ext uri="{FF2B5EF4-FFF2-40B4-BE49-F238E27FC236}">
                  <a16:creationId xmlns:a16="http://schemas.microsoft.com/office/drawing/2014/main" id="{E20E1AE4-05C1-F240-69D7-7E54C0AE8C5B}"/>
                </a:ext>
              </a:extLst>
            </p:cNvPr>
            <p:cNvCxnSpPr/>
            <p:nvPr/>
          </p:nvCxnSpPr>
          <p:spPr>
            <a:xfrm>
              <a:off x="3841433" y="4922520"/>
              <a:ext cx="0" cy="51943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직선 연결선 21">
              <a:extLst>
                <a:ext uri="{FF2B5EF4-FFF2-40B4-BE49-F238E27FC236}">
                  <a16:creationId xmlns:a16="http://schemas.microsoft.com/office/drawing/2014/main" id="{437205D8-DBD3-5234-EEF7-AC9ED240DD84}"/>
                </a:ext>
              </a:extLst>
            </p:cNvPr>
            <p:cNvCxnSpPr>
              <a:cxnSpLocks/>
            </p:cNvCxnSpPr>
            <p:nvPr/>
          </p:nvCxnSpPr>
          <p:spPr>
            <a:xfrm>
              <a:off x="3841433" y="5441950"/>
              <a:ext cx="4946967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직선 화살표 연결선 23">
              <a:extLst>
                <a:ext uri="{FF2B5EF4-FFF2-40B4-BE49-F238E27FC236}">
                  <a16:creationId xmlns:a16="http://schemas.microsoft.com/office/drawing/2014/main" id="{FCE31755-6112-7E60-6403-8D9EE56BA57D}"/>
                </a:ext>
              </a:extLst>
            </p:cNvPr>
            <p:cNvCxnSpPr/>
            <p:nvPr/>
          </p:nvCxnSpPr>
          <p:spPr>
            <a:xfrm flipV="1">
              <a:off x="8782050" y="5182235"/>
              <a:ext cx="0" cy="259715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56CD7482-4E28-1F6B-B304-8BB72F9F57A3}"/>
              </a:ext>
            </a:extLst>
          </p:cNvPr>
          <p:cNvGrpSpPr/>
          <p:nvPr/>
        </p:nvGrpSpPr>
        <p:grpSpPr>
          <a:xfrm>
            <a:off x="5530850" y="4922520"/>
            <a:ext cx="4013200" cy="653764"/>
            <a:chOff x="5530850" y="4922520"/>
            <a:chExt cx="4013200" cy="653764"/>
          </a:xfrm>
        </p:grpSpPr>
        <p:cxnSp>
          <p:nvCxnSpPr>
            <p:cNvPr id="27" name="직선 연결선 26">
              <a:extLst>
                <a:ext uri="{FF2B5EF4-FFF2-40B4-BE49-F238E27FC236}">
                  <a16:creationId xmlns:a16="http://schemas.microsoft.com/office/drawing/2014/main" id="{B5B30F07-7AAE-FA10-AB0D-EFAF3F4C7E4A}"/>
                </a:ext>
              </a:extLst>
            </p:cNvPr>
            <p:cNvCxnSpPr>
              <a:cxnSpLocks/>
            </p:cNvCxnSpPr>
            <p:nvPr/>
          </p:nvCxnSpPr>
          <p:spPr>
            <a:xfrm>
              <a:off x="5530850" y="4922520"/>
              <a:ext cx="0" cy="653764"/>
            </a:xfrm>
            <a:prstGeom prst="line">
              <a:avLst/>
            </a:prstGeom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8" name="직선 연결선 27">
              <a:extLst>
                <a:ext uri="{FF2B5EF4-FFF2-40B4-BE49-F238E27FC236}">
                  <a16:creationId xmlns:a16="http://schemas.microsoft.com/office/drawing/2014/main" id="{086619AB-7F44-593C-0DFC-9847DD838DE3}"/>
                </a:ext>
              </a:extLst>
            </p:cNvPr>
            <p:cNvCxnSpPr>
              <a:cxnSpLocks/>
            </p:cNvCxnSpPr>
            <p:nvPr/>
          </p:nvCxnSpPr>
          <p:spPr>
            <a:xfrm>
              <a:off x="5530850" y="5576284"/>
              <a:ext cx="4013200" cy="0"/>
            </a:xfrm>
            <a:prstGeom prst="line">
              <a:avLst/>
            </a:prstGeom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9" name="직선 화살표 연결선 28">
              <a:extLst>
                <a:ext uri="{FF2B5EF4-FFF2-40B4-BE49-F238E27FC236}">
                  <a16:creationId xmlns:a16="http://schemas.microsoft.com/office/drawing/2014/main" id="{C2543BCB-8B4B-F51F-9A22-18D316A168B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537700" y="5182235"/>
              <a:ext cx="0" cy="394049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19118041-BCBA-4777-C541-958009F952B7}"/>
              </a:ext>
            </a:extLst>
          </p:cNvPr>
          <p:cNvGrpSpPr/>
          <p:nvPr/>
        </p:nvGrpSpPr>
        <p:grpSpPr>
          <a:xfrm>
            <a:off x="6065520" y="4922520"/>
            <a:ext cx="4229100" cy="788098"/>
            <a:chOff x="6065520" y="4922520"/>
            <a:chExt cx="4229100" cy="788098"/>
          </a:xfrm>
        </p:grpSpPr>
        <p:cxnSp>
          <p:nvCxnSpPr>
            <p:cNvPr id="33" name="직선 연결선 32">
              <a:extLst>
                <a:ext uri="{FF2B5EF4-FFF2-40B4-BE49-F238E27FC236}">
                  <a16:creationId xmlns:a16="http://schemas.microsoft.com/office/drawing/2014/main" id="{9D6F1A0F-D70A-7064-3E72-8A79C51507D6}"/>
                </a:ext>
              </a:extLst>
            </p:cNvPr>
            <p:cNvCxnSpPr>
              <a:cxnSpLocks/>
              <a:stCxn id="15" idx="2"/>
            </p:cNvCxnSpPr>
            <p:nvPr/>
          </p:nvCxnSpPr>
          <p:spPr>
            <a:xfrm>
              <a:off x="6065520" y="4922520"/>
              <a:ext cx="0" cy="788098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34" name="직선 연결선 33">
              <a:extLst>
                <a:ext uri="{FF2B5EF4-FFF2-40B4-BE49-F238E27FC236}">
                  <a16:creationId xmlns:a16="http://schemas.microsoft.com/office/drawing/2014/main" id="{37EDCFAC-A013-DAB3-F502-B6FDAECEEA5E}"/>
                </a:ext>
              </a:extLst>
            </p:cNvPr>
            <p:cNvCxnSpPr>
              <a:cxnSpLocks/>
            </p:cNvCxnSpPr>
            <p:nvPr/>
          </p:nvCxnSpPr>
          <p:spPr>
            <a:xfrm>
              <a:off x="6065520" y="5710618"/>
              <a:ext cx="4229100" cy="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35" name="직선 화살표 연결선 34">
              <a:extLst>
                <a:ext uri="{FF2B5EF4-FFF2-40B4-BE49-F238E27FC236}">
                  <a16:creationId xmlns:a16="http://schemas.microsoft.com/office/drawing/2014/main" id="{55DBC3C2-9D40-1AF7-1C09-9DEDEF425B3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294620" y="5182235"/>
              <a:ext cx="0" cy="528383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96846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58A84A3C-AEDC-A99B-283C-D9B2B453A7D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 err="1"/>
              <a:t>참고곡</a:t>
            </a:r>
            <a:r>
              <a:rPr lang="ko-KR" altLang="en-US" dirty="0"/>
              <a:t> </a:t>
            </a:r>
            <a:r>
              <a:rPr lang="en-US" altLang="ko-KR" dirty="0"/>
              <a:t>&lt;</a:t>
            </a:r>
            <a:r>
              <a:rPr lang="ko-KR" altLang="en-US" dirty="0"/>
              <a:t>브람스의 자장가</a:t>
            </a:r>
            <a:r>
              <a:rPr lang="en-US" altLang="ko-KR" dirty="0"/>
              <a:t>&gt;</a:t>
            </a:r>
            <a:endParaRPr lang="ko-KR" altLang="en-US" dirty="0"/>
          </a:p>
        </p:txBody>
      </p:sp>
      <p:grpSp>
        <p:nvGrpSpPr>
          <p:cNvPr id="17" name="그룹 3">
            <a:extLst>
              <a:ext uri="{FF2B5EF4-FFF2-40B4-BE49-F238E27FC236}">
                <a16:creationId xmlns:a16="http://schemas.microsoft.com/office/drawing/2014/main" id="{0EA95CFD-BBC5-68CF-D790-54D7821425AF}"/>
              </a:ext>
            </a:extLst>
          </p:cNvPr>
          <p:cNvGrpSpPr>
            <a:grpSpLocks/>
          </p:cNvGrpSpPr>
          <p:nvPr/>
        </p:nvGrpSpPr>
        <p:grpSpPr bwMode="auto">
          <a:xfrm>
            <a:off x="11080286" y="427494"/>
            <a:ext cx="603474" cy="377219"/>
            <a:chOff x="4663668" y="567812"/>
            <a:chExt cx="618853" cy="363546"/>
          </a:xfrm>
        </p:grpSpPr>
        <p:sp>
          <p:nvSpPr>
            <p:cNvPr id="18" name="사각형: 둥근 모서리 17">
              <a:extLst>
                <a:ext uri="{FF2B5EF4-FFF2-40B4-BE49-F238E27FC236}">
                  <a16:creationId xmlns:a16="http://schemas.microsoft.com/office/drawing/2014/main" id="{D5B5A88E-DCCD-D3D6-9E38-7002796B700E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F7DCEDA3-260E-F3EE-A920-93B0134995B6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24" name="그림 23">
            <a:extLst>
              <a:ext uri="{FF2B5EF4-FFF2-40B4-BE49-F238E27FC236}">
                <a16:creationId xmlns:a16="http://schemas.microsoft.com/office/drawing/2014/main" id="{D9DECD4E-F9A5-35E7-00C4-FF275105D84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883933" y="1356899"/>
            <a:ext cx="6252447" cy="4501034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B6C2FFFA-6BE7-70EC-B5E1-08AB1E14E17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013169" y="1072082"/>
            <a:ext cx="1466503" cy="271880"/>
          </a:xfrm>
          <a:prstGeom prst="rect">
            <a:avLst/>
          </a:prstGeom>
        </p:spPr>
      </p:pic>
      <p:pic>
        <p:nvPicPr>
          <p:cNvPr id="27" name="[아침나라 중음①]_1단원_교과서_17쪽_참고곡_브람스의 자장가_노래">
            <a:hlinkClick r:id="" action="ppaction://media"/>
            <a:extLst>
              <a:ext uri="{FF2B5EF4-FFF2-40B4-BE49-F238E27FC236}">
                <a16:creationId xmlns:a16="http://schemas.microsoft.com/office/drawing/2014/main" id="{962716C2-6022-7949-E482-E4B0960297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80286" y="914392"/>
            <a:ext cx="437286" cy="437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001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154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58A84A3C-AEDC-A99B-283C-D9B2B453A7D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 err="1"/>
              <a:t>참고곡</a:t>
            </a:r>
            <a:r>
              <a:rPr lang="ko-KR" altLang="en-US" dirty="0"/>
              <a:t> </a:t>
            </a:r>
            <a:r>
              <a:rPr lang="en-US" altLang="ko-KR" dirty="0"/>
              <a:t>&lt;</a:t>
            </a:r>
            <a:r>
              <a:rPr lang="ko-KR" altLang="en-US" dirty="0"/>
              <a:t>전래동요 자장가</a:t>
            </a:r>
            <a:r>
              <a:rPr lang="en-US" altLang="ko-KR" dirty="0"/>
              <a:t>&gt;</a:t>
            </a:r>
            <a:endParaRPr lang="ko-KR" altLang="en-US" dirty="0"/>
          </a:p>
        </p:txBody>
      </p:sp>
      <p:grpSp>
        <p:nvGrpSpPr>
          <p:cNvPr id="17" name="그룹 3">
            <a:extLst>
              <a:ext uri="{FF2B5EF4-FFF2-40B4-BE49-F238E27FC236}">
                <a16:creationId xmlns:a16="http://schemas.microsoft.com/office/drawing/2014/main" id="{0EA95CFD-BBC5-68CF-D790-54D7821425AF}"/>
              </a:ext>
            </a:extLst>
          </p:cNvPr>
          <p:cNvGrpSpPr>
            <a:grpSpLocks/>
          </p:cNvGrpSpPr>
          <p:nvPr/>
        </p:nvGrpSpPr>
        <p:grpSpPr bwMode="auto">
          <a:xfrm>
            <a:off x="11080286" y="427494"/>
            <a:ext cx="603474" cy="377219"/>
            <a:chOff x="4663668" y="567812"/>
            <a:chExt cx="618853" cy="363546"/>
          </a:xfrm>
        </p:grpSpPr>
        <p:sp>
          <p:nvSpPr>
            <p:cNvPr id="18" name="사각형: 둥근 모서리 17">
              <a:extLst>
                <a:ext uri="{FF2B5EF4-FFF2-40B4-BE49-F238E27FC236}">
                  <a16:creationId xmlns:a16="http://schemas.microsoft.com/office/drawing/2014/main" id="{D5B5A88E-DCCD-D3D6-9E38-7002796B700E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F7DCEDA3-260E-F3EE-A920-93B0134995B6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24" name="그림 23">
            <a:extLst>
              <a:ext uri="{FF2B5EF4-FFF2-40B4-BE49-F238E27FC236}">
                <a16:creationId xmlns:a16="http://schemas.microsoft.com/office/drawing/2014/main" id="{D9DECD4E-F9A5-35E7-00C4-FF275105D84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352556" y="1648718"/>
            <a:ext cx="8020142" cy="2991861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B6C2FFFA-6BE7-70EC-B5E1-08AB1E14E17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352556" y="1100218"/>
            <a:ext cx="2392567" cy="467618"/>
          </a:xfrm>
          <a:prstGeom prst="rect">
            <a:avLst/>
          </a:prstGeom>
        </p:spPr>
      </p:pic>
      <p:pic>
        <p:nvPicPr>
          <p:cNvPr id="2" name="[아침나라 중음①]_1단원_교과서_17쪽_참고곡_전래동요자장가_노래">
            <a:hlinkClick r:id="" action="ppaction://media"/>
            <a:extLst>
              <a:ext uri="{FF2B5EF4-FFF2-40B4-BE49-F238E27FC236}">
                <a16:creationId xmlns:a16="http://schemas.microsoft.com/office/drawing/2014/main" id="{FC365FB7-8DFD-E39B-0DB0-4749874305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80286" y="920792"/>
            <a:ext cx="480102" cy="480102"/>
          </a:xfrm>
          <a:prstGeom prst="rect">
            <a:avLst/>
          </a:prstGeom>
        </p:spPr>
      </p:pic>
      <p:grpSp>
        <p:nvGrpSpPr>
          <p:cNvPr id="12" name="그룹 11">
            <a:extLst>
              <a:ext uri="{FF2B5EF4-FFF2-40B4-BE49-F238E27FC236}">
                <a16:creationId xmlns:a16="http://schemas.microsoft.com/office/drawing/2014/main" id="{92DB2E2B-64F8-3B4E-E423-63A41F727A35}"/>
              </a:ext>
            </a:extLst>
          </p:cNvPr>
          <p:cNvGrpSpPr/>
          <p:nvPr/>
        </p:nvGrpSpPr>
        <p:grpSpPr>
          <a:xfrm>
            <a:off x="2118360" y="4775239"/>
            <a:ext cx="8534399" cy="1297901"/>
            <a:chOff x="2118360" y="4775239"/>
            <a:chExt cx="8534399" cy="1297901"/>
          </a:xfrm>
        </p:grpSpPr>
        <p:sp>
          <p:nvSpPr>
            <p:cNvPr id="10" name="사각형: 둥근 모서리 9">
              <a:extLst>
                <a:ext uri="{FF2B5EF4-FFF2-40B4-BE49-F238E27FC236}">
                  <a16:creationId xmlns:a16="http://schemas.microsoft.com/office/drawing/2014/main" id="{ABCAD0C9-C6F5-D0AC-3507-6CFCE298085C}"/>
                </a:ext>
              </a:extLst>
            </p:cNvPr>
            <p:cNvSpPr/>
            <p:nvPr/>
          </p:nvSpPr>
          <p:spPr>
            <a:xfrm>
              <a:off x="2118360" y="4929128"/>
              <a:ext cx="8534399" cy="1144012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 err="1">
                  <a:solidFill>
                    <a:schemeClr val="tx2">
                      <a:lumMod val="75000"/>
                    </a:schemeClr>
                  </a:solidFill>
                </a:rPr>
                <a:t>구전동요라고도</a:t>
              </a:r>
              <a:r>
                <a:rPr lang="ko-KR" altLang="en-US" sz="1400" dirty="0">
                  <a:solidFill>
                    <a:schemeClr val="tx2">
                      <a:lumMod val="75000"/>
                    </a:schemeClr>
                  </a:solidFill>
                </a:rPr>
                <a:t> 하며</a:t>
              </a:r>
              <a:r>
                <a:rPr lang="en-US" altLang="ko-KR" sz="1400" dirty="0">
                  <a:solidFill>
                    <a:schemeClr val="tx2">
                      <a:lumMod val="75000"/>
                    </a:schemeClr>
                  </a:solidFill>
                </a:rPr>
                <a:t>, </a:t>
              </a:r>
              <a:r>
                <a:rPr lang="ko-KR" altLang="en-US" sz="1400" dirty="0">
                  <a:solidFill>
                    <a:schemeClr val="tx2">
                      <a:lumMod val="75000"/>
                    </a:schemeClr>
                  </a:solidFill>
                </a:rPr>
                <a:t>우리나라의 </a:t>
              </a:r>
              <a:r>
                <a:rPr lang="en-US" altLang="ko-KR" sz="1400" dirty="0">
                  <a:solidFill>
                    <a:schemeClr val="tx2">
                      <a:lumMod val="75000"/>
                    </a:schemeClr>
                  </a:solidFill>
                </a:rPr>
                <a:t>5</a:t>
              </a:r>
              <a:r>
                <a:rPr lang="ko-KR" altLang="en-US" sz="1400" dirty="0">
                  <a:solidFill>
                    <a:schemeClr val="tx2">
                      <a:lumMod val="75000"/>
                    </a:schemeClr>
                  </a:solidFill>
                </a:rPr>
                <a:t>음 음계로 구성된다</a:t>
              </a:r>
              <a:r>
                <a:rPr lang="en-US" altLang="ko-KR" sz="1400" dirty="0">
                  <a:solidFill>
                    <a:schemeClr val="tx2">
                      <a:lumMod val="75000"/>
                    </a:schemeClr>
                  </a:solidFill>
                </a:rPr>
                <a:t>. </a:t>
              </a:r>
              <a:r>
                <a:rPr lang="ko-KR" altLang="en-US" sz="1400" dirty="0">
                  <a:solidFill>
                    <a:schemeClr val="tx2">
                      <a:lumMod val="75000"/>
                    </a:schemeClr>
                  </a:solidFill>
                </a:rPr>
                <a:t>민족의 생활상과 당시의 사회 모습을 반영하고</a:t>
              </a:r>
              <a:r>
                <a:rPr lang="en-US" altLang="ko-KR" sz="1400" dirty="0">
                  <a:solidFill>
                    <a:schemeClr val="tx2">
                      <a:lumMod val="75000"/>
                    </a:schemeClr>
                  </a:solidFill>
                </a:rPr>
                <a:t>, </a:t>
              </a:r>
              <a:r>
                <a:rPr lang="ko-KR" altLang="en-US" sz="1400" dirty="0">
                  <a:solidFill>
                    <a:schemeClr val="tx2">
                      <a:lumMod val="75000"/>
                    </a:schemeClr>
                  </a:solidFill>
                </a:rPr>
                <a:t>민요의 토속적 정서가 담겨 있다</a:t>
              </a:r>
              <a:r>
                <a:rPr lang="en-US" altLang="ko-KR" sz="1400" dirty="0">
                  <a:solidFill>
                    <a:schemeClr val="tx2">
                      <a:lumMod val="75000"/>
                    </a:schemeClr>
                  </a:solidFill>
                </a:rPr>
                <a:t>. </a:t>
              </a:r>
              <a:r>
                <a:rPr lang="ko-KR" altLang="en-US" sz="1400" dirty="0">
                  <a:solidFill>
                    <a:schemeClr val="tx2">
                      <a:lumMod val="75000"/>
                    </a:schemeClr>
                  </a:solidFill>
                </a:rPr>
                <a:t>한국 구전 전래놀이 노래</a:t>
              </a:r>
              <a:r>
                <a:rPr lang="en-US" altLang="ko-KR" sz="1400" dirty="0">
                  <a:solidFill>
                    <a:schemeClr val="tx2">
                      <a:lumMod val="75000"/>
                    </a:schemeClr>
                  </a:solidFill>
                </a:rPr>
                <a:t>(</a:t>
              </a:r>
              <a:r>
                <a:rPr lang="ko-KR" altLang="en-US" sz="1400" dirty="0">
                  <a:solidFill>
                    <a:schemeClr val="tx2">
                      <a:lumMod val="75000"/>
                    </a:schemeClr>
                  </a:solidFill>
                </a:rPr>
                <a:t>동요</a:t>
              </a:r>
              <a:r>
                <a:rPr lang="en-US" altLang="ko-KR" sz="1400" dirty="0">
                  <a:solidFill>
                    <a:schemeClr val="tx2">
                      <a:lumMod val="75000"/>
                    </a:schemeClr>
                  </a:solidFill>
                </a:rPr>
                <a:t>)</a:t>
              </a:r>
              <a:r>
                <a:rPr lang="ko-KR" altLang="en-US" sz="1400" dirty="0">
                  <a:solidFill>
                    <a:schemeClr val="tx2">
                      <a:lumMod val="75000"/>
                    </a:schemeClr>
                  </a:solidFill>
                </a:rPr>
                <a:t>는 민족 특유의 정서가 깃들어 있으며 신체적</a:t>
              </a:r>
              <a:r>
                <a:rPr lang="en-US" altLang="ko-KR" sz="1400" dirty="0">
                  <a:solidFill>
                    <a:schemeClr val="tx2">
                      <a:lumMod val="75000"/>
                    </a:schemeClr>
                  </a:solidFill>
                </a:rPr>
                <a:t>, </a:t>
              </a:r>
              <a:r>
                <a:rPr lang="ko-KR" altLang="en-US" sz="1400" dirty="0">
                  <a:solidFill>
                    <a:schemeClr val="tx2">
                      <a:lumMod val="75000"/>
                    </a:schemeClr>
                  </a:solidFill>
                </a:rPr>
                <a:t>정신적</a:t>
              </a:r>
              <a:r>
                <a:rPr lang="en-US" altLang="ko-KR" sz="1400" dirty="0">
                  <a:solidFill>
                    <a:schemeClr val="tx2">
                      <a:lumMod val="75000"/>
                    </a:schemeClr>
                  </a:solidFill>
                </a:rPr>
                <a:t>, </a:t>
              </a:r>
              <a:r>
                <a:rPr lang="ko-KR" altLang="en-US" sz="1400" dirty="0">
                  <a:solidFill>
                    <a:schemeClr val="tx2">
                      <a:lumMod val="75000"/>
                    </a:schemeClr>
                  </a:solidFill>
                </a:rPr>
                <a:t>도덕적 교훈이 포함되어 있다</a:t>
              </a:r>
              <a:r>
                <a:rPr lang="en-US" altLang="ko-KR" sz="1400" dirty="0">
                  <a:solidFill>
                    <a:schemeClr val="tx2">
                      <a:lumMod val="75000"/>
                    </a:schemeClr>
                  </a:solidFill>
                </a:rPr>
                <a:t>.</a:t>
              </a:r>
              <a:endParaRPr lang="ko-KR" altLang="en-US" sz="14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32259F9-C1B9-7E75-6AF0-2AE830C0A23B}"/>
                </a:ext>
              </a:extLst>
            </p:cNvPr>
            <p:cNvSpPr txBox="1"/>
            <p:nvPr/>
          </p:nvSpPr>
          <p:spPr>
            <a:xfrm>
              <a:off x="2118361" y="4775239"/>
              <a:ext cx="1280159" cy="30777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ko-KR" altLang="en-US" sz="1400"/>
                <a:t>전래동요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73068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내지 마스터">
  <a:themeElements>
    <a:clrScheme name="기류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2705</TotalTime>
  <Words>213</Words>
  <Application>Microsoft Office PowerPoint</Application>
  <PresentationFormat>와이드스크린</PresentationFormat>
  <Paragraphs>59</Paragraphs>
  <Slides>10</Slides>
  <Notes>2</Notes>
  <HiddenSlides>0</HiddenSlides>
  <MMClips>4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10</vt:i4>
      </vt:variant>
    </vt:vector>
  </HeadingPairs>
  <TitlesOfParts>
    <vt:vector size="19" baseType="lpstr">
      <vt:lpstr>Arial</vt:lpstr>
      <vt:lpstr>나눔고딕</vt:lpstr>
      <vt:lpstr>NanumGothicExtraBold</vt:lpstr>
      <vt:lpstr>Times New Roman</vt:lpstr>
      <vt:lpstr>Spoqa Han Sans Neo</vt:lpstr>
      <vt:lpstr>맑은 고딕</vt:lpstr>
      <vt:lpstr>표지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159</cp:revision>
  <dcterms:created xsi:type="dcterms:W3CDTF">2024-07-03T01:17:18Z</dcterms:created>
  <dcterms:modified xsi:type="dcterms:W3CDTF">2025-03-19T06:51:31Z</dcterms:modified>
</cp:coreProperties>
</file>