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4" r:id="rId2"/>
    <p:sldId id="301" r:id="rId3"/>
    <p:sldId id="285" r:id="rId4"/>
    <p:sldId id="289" r:id="rId5"/>
    <p:sldId id="286" r:id="rId6"/>
    <p:sldId id="287" r:id="rId7"/>
    <p:sldId id="288" r:id="rId8"/>
    <p:sldId id="294" r:id="rId9"/>
    <p:sldId id="256" r:id="rId10"/>
    <p:sldId id="290" r:id="rId11"/>
    <p:sldId id="291" r:id="rId12"/>
    <p:sldId id="295" r:id="rId13"/>
    <p:sldId id="264" r:id="rId14"/>
    <p:sldId id="292" r:id="rId15"/>
    <p:sldId id="293" r:id="rId16"/>
    <p:sldId id="296" r:id="rId17"/>
    <p:sldId id="268" r:id="rId18"/>
    <p:sldId id="297" r:id="rId19"/>
    <p:sldId id="298" r:id="rId20"/>
    <p:sldId id="299" r:id="rId21"/>
    <p:sldId id="30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조선일보명조" panose="02030304000000000000" pitchFamily="18" charset="-12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65AE"/>
    <a:srgbClr val="483E39"/>
    <a:srgbClr val="62B774"/>
    <a:srgbClr val="8265AC"/>
    <a:srgbClr val="A1794E"/>
    <a:srgbClr val="B59C82"/>
    <a:srgbClr val="362F2F"/>
    <a:srgbClr val="454444"/>
    <a:srgbClr val="EED55A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22" autoAdjust="0"/>
  </p:normalViewPr>
  <p:slideViewPr>
    <p:cSldViewPr>
      <p:cViewPr varScale="1">
        <p:scale>
          <a:sx n="61" d="100"/>
          <a:sy n="61" d="100"/>
        </p:scale>
        <p:origin x="8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63D9-FCFD-4EFC-854D-C689B02823E2}" type="datetimeFigureOut">
              <a:rPr lang="ko-KR" altLang="en-US" smtClean="0"/>
              <a:t>2024-11-01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1AC8-CE2A-4FD6-9BE4-CB8B3854B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8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525623-E702-8622-B53E-3A02AFB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9B1347E-EA54-E901-37A4-785355E4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-20782" y="0"/>
            <a:ext cx="18288000" cy="286360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D8021E0-E70C-FD4C-5FF2-B3FA7137C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rot="2340000">
            <a:off x="607932" y="5755241"/>
            <a:ext cx="4876800" cy="47371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0BA97A3-813F-66B4-A953-6E8CBC48C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696" y="1892240"/>
            <a:ext cx="12268200" cy="6299200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18288E1-8D36-7153-BD80-9A2090CA3E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7670800" y="1257300"/>
            <a:ext cx="2959100" cy="12954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B580AF6-4BD2-03DF-85F8-12DD5EF22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4009"/>
          <a:stretch/>
        </p:blipFill>
        <p:spPr>
          <a:xfrm>
            <a:off x="12428746" y="7193626"/>
            <a:ext cx="5702300" cy="3086100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82CFA63-0DD9-90CC-45AA-816490F91D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806F63-0C07-BC36-917A-BDDF1CC83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50219551-AAA9-7334-48B2-BC7D67B57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6051" y="1993779"/>
            <a:ext cx="901700" cy="9144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31AE4681-2D94-768A-EEF7-47133A86C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120000">
            <a:off x="12337288" y="8736568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8F89E9F9-C275-412D-E335-B7E850931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7BA8D-8307-9F05-2D7F-9549B9F0ABC4}"/>
              </a:ext>
            </a:extLst>
          </p:cNvPr>
          <p:cNvSpPr txBox="1"/>
          <p:nvPr/>
        </p:nvSpPr>
        <p:spPr>
          <a:xfrm>
            <a:off x="3254376" y="212353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고등학교 음악 감상과 비평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68" y="9486900"/>
            <a:ext cx="979164" cy="421928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4850909" y="5514122"/>
            <a:ext cx="913934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※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유의 </a:t>
            </a:r>
            <a:r>
              <a:rPr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사항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본 저작물은  교사와 학생의 수업 목적으로만 활용이 가능합니다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본 수업 자료는 저작권법 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25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조에 따라 학교 수업을 목적으로 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이용되었으므로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본 수업 자료를 외부에 공개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·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게시하는 것을 금지하며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이를 위반하는 경우 저작권 침해로서 관련법에 따라 처벌될 수 있습니다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6865512" y="2974965"/>
            <a:ext cx="456967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 latinLnBrk="0">
              <a:lnSpc>
                <a:spcPct val="150000"/>
              </a:lnSpc>
            </a:pPr>
            <a:r>
              <a:rPr lang="ko-KR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학습지원자료 </a:t>
            </a:r>
            <a:r>
              <a:rPr lang="en-US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PPT</a:t>
            </a:r>
          </a:p>
          <a:p>
            <a:pPr algn="ctr" fontAlgn="t" latinLnBrk="0">
              <a:lnSpc>
                <a:spcPct val="150000"/>
              </a:lnSpc>
            </a:pPr>
            <a:r>
              <a:rPr lang="en-US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사계</a:t>
            </a:r>
            <a:r>
              <a:rPr lang="en-US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’</a:t>
            </a:r>
          </a:p>
          <a:p>
            <a:pPr algn="just" fontAlgn="t" latinLnBrk="0">
              <a:lnSpc>
                <a:spcPct val="150000"/>
              </a:lnSpc>
            </a:pP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37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F3520-F096-7E03-E104-4591F2CF4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CE9150-3EE1-D1D5-296A-048C0786B6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BC71691-B290-FAE0-5DB9-C57D9E046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57B023-BC6B-7CEE-D9DD-828483DC9F19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67AA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6F51FA-03CF-1B6A-81D7-4DF41065101E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피곤한 양치기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2C22A4-5A14-96C4-622D-FAC316FFE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3"/>
          <a:stretch/>
        </p:blipFill>
        <p:spPr>
          <a:xfrm>
            <a:off x="3309513" y="3709527"/>
            <a:ext cx="11668974" cy="416519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AF812DC-D680-6FE4-C7D9-1DD4C22168DD}"/>
              </a:ext>
            </a:extLst>
          </p:cNvPr>
          <p:cNvSpPr/>
          <p:nvPr/>
        </p:nvSpPr>
        <p:spPr>
          <a:xfrm>
            <a:off x="2895600" y="3709527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087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A395-AE29-20EC-7070-1364D04B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515D45C-3766-9B33-6079-C853334841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DF8AEE7-E3D3-E185-7AFD-E8A8477BC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646DF3-2121-8120-CE88-8302BD0BCD9E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67AA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6E247-CD74-1610-2547-AB84C3BB9EF2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천둥소리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FC0F953-9B00-6CEC-D94D-9EF76B53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709527"/>
            <a:ext cx="11544867" cy="404861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3E25C820-2C56-9548-2A7C-42EB90EBB28B}"/>
              </a:ext>
            </a:extLst>
          </p:cNvPr>
          <p:cNvSpPr/>
          <p:nvPr/>
        </p:nvSpPr>
        <p:spPr>
          <a:xfrm>
            <a:off x="2895600" y="3543300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553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77EEA-E0EF-E20D-1564-C326F856E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B656FBC-A3E9-30BB-0EBE-898828786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7917DA2-0198-EF2F-16EE-54B33705B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81F3A3-6846-46CE-8DCB-9DF104FB2828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>
                <a:solidFill>
                  <a:srgbClr val="67AA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여름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을 듣고 난 후 나의 느낌과 감정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0CD9A-9236-EA03-9084-FA9C2D384A55}"/>
              </a:ext>
            </a:extLst>
          </p:cNvPr>
          <p:cNvSpPr txBox="1"/>
          <p:nvPr/>
        </p:nvSpPr>
        <p:spPr>
          <a:xfrm>
            <a:off x="1447800" y="3665072"/>
            <a:ext cx="15468600" cy="1314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시작 부분은 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‘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봄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’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과는 대조적으로 더위에 힘이 다 빠져버린 듯한 음악으로 </a:t>
            </a:r>
            <a:endParaRPr lang="en-US" altLang="ko-KR" sz="2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바이올린의 독주로 뻐꾸기 울음소리를 </a:t>
            </a:r>
            <a:r>
              <a:rPr lang="ko-KR" altLang="en-US" sz="2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묘사하여 연주한다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7528E5-EE6B-77CF-AC9A-E69CE2750EF5}"/>
              </a:ext>
            </a:extLst>
          </p:cNvPr>
          <p:cNvSpPr txBox="1"/>
          <p:nvPr/>
        </p:nvSpPr>
        <p:spPr>
          <a:xfrm>
            <a:off x="1409700" y="5307210"/>
            <a:ext cx="15468600" cy="1314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악장에서도 더위에 지친 여름을 바이올린들이 파리가 귀찮게 하는 소리를</a:t>
            </a:r>
            <a:endParaRPr lang="en-US" altLang="ko-KR" sz="2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가벼운 리듬으로 표현하고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비올라와 첼로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더블베이스는 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멀리서 천둥이 치는 소리를 표현한다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45A07-F177-5074-A7B5-DAB0ACBC296C}"/>
              </a:ext>
            </a:extLst>
          </p:cNvPr>
          <p:cNvSpPr txBox="1"/>
          <p:nvPr/>
        </p:nvSpPr>
        <p:spPr>
          <a:xfrm>
            <a:off x="1409700" y="7368142"/>
            <a:ext cx="15468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악장에서는 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Presto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로 합주와 독주를 번갈아 연주한다</a:t>
            </a:r>
            <a:r>
              <a:rPr lang="en-US" altLang="ko-KR" sz="2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.(</a:t>
            </a:r>
            <a:r>
              <a:rPr lang="ko-KR" altLang="en-US" sz="2800" dirty="0" err="1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리토르넬로</a:t>
            </a:r>
            <a:r>
              <a:rPr lang="ko-KR" altLang="en-US" sz="280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280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형식</a:t>
            </a:r>
            <a:r>
              <a:rPr lang="en-US" altLang="ko-KR" sz="280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)</a:t>
            </a:r>
            <a:endParaRPr lang="en-US" altLang="ko-KR" sz="2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513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58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22596" b="31841"/>
          <a:stretch/>
        </p:blipFill>
        <p:spPr>
          <a:xfrm>
            <a:off x="0" y="6781800"/>
            <a:ext cx="4089400" cy="3479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/>
          <a:srcRect b="66667"/>
          <a:stretch/>
        </p:blipFill>
        <p:spPr>
          <a:xfrm>
            <a:off x="2768600" y="8585200"/>
            <a:ext cx="5283200" cy="1701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5"/>
          <a:srcRect b="44009"/>
          <a:stretch/>
        </p:blipFill>
        <p:spPr>
          <a:xfrm>
            <a:off x="12839700" y="7175500"/>
            <a:ext cx="5702300" cy="3086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/>
          <a:srcRect b="73134"/>
          <a:stretch/>
        </p:blipFill>
        <p:spPr>
          <a:xfrm>
            <a:off x="8343900" y="8890000"/>
            <a:ext cx="5283200" cy="1371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8"/>
          <a:srcRect l="52846"/>
          <a:stretch/>
        </p:blipFill>
        <p:spPr>
          <a:xfrm>
            <a:off x="-5858" y="3022600"/>
            <a:ext cx="1796558" cy="5689600"/>
          </a:xfrm>
          <a:prstGeom prst="rect">
            <a:avLst/>
          </a:prstGeom>
          <a:effectLst>
            <a:outerShdw blurRad="144715" dist="205257" dir="2700000">
              <a:srgbClr val="000000">
                <a:alpha val="22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3780000">
            <a:off x="16865600" y="1333500"/>
            <a:ext cx="939800" cy="533400"/>
          </a:xfrm>
          <a:prstGeom prst="rect">
            <a:avLst/>
          </a:prstGeom>
          <a:effectLst>
            <a:outerShdw blurRad="8619" dist="49579" dir="2700000">
              <a:srgbClr val="000000">
                <a:alpha val="16000"/>
              </a:srgb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20000">
            <a:off x="414590" y="1523999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4589590-F47E-0EF1-C0F1-0A26BBC8E6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8ABE13-3121-5CBF-F089-F2FD4AEDFC4B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8D5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6EF94E-D9FA-118E-BFF0-6CFE4883FB2B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수확의 기쁨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85EA87F-E071-776D-8864-BF532C0D4BCB}"/>
              </a:ext>
            </a:extLst>
          </p:cNvPr>
          <p:cNvSpPr/>
          <p:nvPr/>
        </p:nvSpPr>
        <p:spPr>
          <a:xfrm>
            <a:off x="2895600" y="3543300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53E75F6-772F-AD27-20E3-4E8A063FBC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877"/>
          <a:stretch/>
        </p:blipFill>
        <p:spPr>
          <a:xfrm>
            <a:off x="2438400" y="3707522"/>
            <a:ext cx="12673181" cy="41923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00D33-71B4-7D9B-52F2-AFE1C1012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877F8DE-3811-7F2A-F783-F688B6D36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71423B3-69B0-973B-595F-EE3FE6EE4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6" b="31841"/>
          <a:stretch/>
        </p:blipFill>
        <p:spPr>
          <a:xfrm>
            <a:off x="0" y="6781800"/>
            <a:ext cx="4089400" cy="34798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B2691D4-8FF0-D22D-A38B-04F088EB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67"/>
          <a:stretch/>
        </p:blipFill>
        <p:spPr>
          <a:xfrm>
            <a:off x="2768600" y="8585200"/>
            <a:ext cx="5283200" cy="17018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D80A10F-47FF-105D-8788-968A281001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009"/>
          <a:stretch/>
        </p:blipFill>
        <p:spPr>
          <a:xfrm>
            <a:off x="12839700" y="7175500"/>
            <a:ext cx="5702300" cy="3086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3CE3AFE-285E-7EE1-F029-7EDDF87E1E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134"/>
          <a:stretch/>
        </p:blipFill>
        <p:spPr>
          <a:xfrm>
            <a:off x="8343900" y="8890000"/>
            <a:ext cx="5283200" cy="13716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6A82734-FF53-3FFB-1D8E-DE856A2026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CE2F8BC-F397-A1B4-8C94-3C66BF2BA8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46"/>
          <a:stretch/>
        </p:blipFill>
        <p:spPr>
          <a:xfrm>
            <a:off x="-5858" y="3022600"/>
            <a:ext cx="1796558" cy="5689600"/>
          </a:xfrm>
          <a:prstGeom prst="rect">
            <a:avLst/>
          </a:prstGeom>
          <a:effectLst>
            <a:outerShdw blurRad="144715" dist="205257" dir="2700000">
              <a:srgbClr val="000000">
                <a:alpha val="22000"/>
              </a:srgbClr>
            </a:outerShdw>
          </a:effec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1639FC9-A96C-C8EF-9AE8-57C29ACBC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3780000">
            <a:off x="16865600" y="1333500"/>
            <a:ext cx="939800" cy="533400"/>
          </a:xfrm>
          <a:prstGeom prst="rect">
            <a:avLst/>
          </a:prstGeom>
          <a:effectLst>
            <a:outerShdw blurRad="8619" dist="49579" dir="2700000">
              <a:srgbClr val="000000">
                <a:alpha val="16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5FD4F32-D037-F0B8-4088-656136235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20000">
            <a:off x="414590" y="1523999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7A4A3D3-9706-0F4C-E283-BCF5546B44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6279DE-55F5-942A-CA06-F55F830E427A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8D5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F7F94-5654-324A-26B2-B92B661D1FBD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부드러움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4B6457-3602-A183-A12A-E01C4860B7C0}"/>
              </a:ext>
            </a:extLst>
          </p:cNvPr>
          <p:cNvSpPr/>
          <p:nvPr/>
        </p:nvSpPr>
        <p:spPr>
          <a:xfrm>
            <a:off x="2895600" y="3543300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A4DD99A-8124-8214-7EEE-FE686B8E70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86"/>
          <a:stretch/>
        </p:blipFill>
        <p:spPr>
          <a:xfrm>
            <a:off x="2768600" y="3795300"/>
            <a:ext cx="12365985" cy="4320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E82F85-AE6B-4167-3949-B8CD569D2E0A}"/>
              </a:ext>
            </a:extLst>
          </p:cNvPr>
          <p:cNvSpPr/>
          <p:nvPr/>
        </p:nvSpPr>
        <p:spPr>
          <a:xfrm>
            <a:off x="2667000" y="3543300"/>
            <a:ext cx="1676400" cy="429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269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8A633-B697-68B6-F91E-BC1447C5B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6224E1-23F1-FCD3-3110-677123A20E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E55683A-CEFA-C778-E962-DBC57CFD1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6" b="31841"/>
          <a:stretch/>
        </p:blipFill>
        <p:spPr>
          <a:xfrm>
            <a:off x="0" y="6781800"/>
            <a:ext cx="4089400" cy="34798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6C251C-D165-C2F3-DCE1-EFA4560C0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67"/>
          <a:stretch/>
        </p:blipFill>
        <p:spPr>
          <a:xfrm>
            <a:off x="2768600" y="8585200"/>
            <a:ext cx="5283200" cy="17018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6568670-EA1B-4F98-0815-19C6A023F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009"/>
          <a:stretch/>
        </p:blipFill>
        <p:spPr>
          <a:xfrm>
            <a:off x="12839700" y="7175500"/>
            <a:ext cx="5702300" cy="3086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3257DB8-9DDC-F5AC-7286-3EA455F7DA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134"/>
          <a:stretch/>
        </p:blipFill>
        <p:spPr>
          <a:xfrm>
            <a:off x="8343900" y="8890000"/>
            <a:ext cx="5283200" cy="13716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0F41FBA-5FAD-8641-B1BE-E8B1828F3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5B8C61C-A8A4-BA0E-E716-A2A924F10F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46"/>
          <a:stretch/>
        </p:blipFill>
        <p:spPr>
          <a:xfrm>
            <a:off x="-5858" y="3022600"/>
            <a:ext cx="1796558" cy="5689600"/>
          </a:xfrm>
          <a:prstGeom prst="rect">
            <a:avLst/>
          </a:prstGeom>
          <a:effectLst>
            <a:outerShdw blurRad="144715" dist="205257" dir="2700000">
              <a:srgbClr val="000000">
                <a:alpha val="22000"/>
              </a:srgbClr>
            </a:outerShdw>
          </a:effec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C3774F0-7003-3F44-5EC4-4A8A63183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3780000">
            <a:off x="16865600" y="1333500"/>
            <a:ext cx="939800" cy="533400"/>
          </a:xfrm>
          <a:prstGeom prst="rect">
            <a:avLst/>
          </a:prstGeom>
          <a:effectLst>
            <a:outerShdw blurRad="8619" dist="49579" dir="2700000">
              <a:srgbClr val="000000">
                <a:alpha val="16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8B6F79C-99D3-8FA5-4FE6-5925BE6A2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20000">
            <a:off x="414590" y="1523999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755D445-24BC-147A-1D43-D6629F44CD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6A429B-99E5-CA1F-AE6C-4BE783663670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8D5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2FE79-3D24-0711-DC27-05976E1345F8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사냥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380DD2B-9F7D-BB58-3A2B-28C0D3E58AE9}"/>
              </a:ext>
            </a:extLst>
          </p:cNvPr>
          <p:cNvSpPr/>
          <p:nvPr/>
        </p:nvSpPr>
        <p:spPr>
          <a:xfrm>
            <a:off x="2895600" y="3543300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03E09EC-F3C2-7A6B-D062-83FEA119CC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07" t="1897"/>
          <a:stretch/>
        </p:blipFill>
        <p:spPr>
          <a:xfrm>
            <a:off x="2768600" y="3631638"/>
            <a:ext cx="12381575" cy="4240574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A437F643-1628-DA1B-AFE6-06F75F967B56}"/>
              </a:ext>
            </a:extLst>
          </p:cNvPr>
          <p:cNvSpPr/>
          <p:nvPr/>
        </p:nvSpPr>
        <p:spPr>
          <a:xfrm>
            <a:off x="2628900" y="3303481"/>
            <a:ext cx="1676400" cy="429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3486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F66D3-4AD5-5271-2E47-F16AB7A98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C9E7DD-9F6A-2CB1-A3D2-8E304276FB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F1487AE-F28B-EAA7-6589-271060642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96" b="31841"/>
          <a:stretch/>
        </p:blipFill>
        <p:spPr>
          <a:xfrm>
            <a:off x="0" y="6781800"/>
            <a:ext cx="4089400" cy="34798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1E9AB79-0E5F-38FF-A1A0-C1AA39694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67"/>
          <a:stretch/>
        </p:blipFill>
        <p:spPr>
          <a:xfrm>
            <a:off x="2768600" y="8585200"/>
            <a:ext cx="5283200" cy="17018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2223B26-E696-4BA0-4DE2-B8D396AF5C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009"/>
          <a:stretch/>
        </p:blipFill>
        <p:spPr>
          <a:xfrm>
            <a:off x="12839700" y="7175500"/>
            <a:ext cx="5702300" cy="3086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66951AF-FA56-F17B-2D67-321A90EE54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134"/>
          <a:stretch/>
        </p:blipFill>
        <p:spPr>
          <a:xfrm>
            <a:off x="8343900" y="8890000"/>
            <a:ext cx="5283200" cy="13716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D716984-EFFB-C3D4-6A85-6032968AE3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1BB674D-9FE8-588F-E015-0D2250D7F6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46"/>
          <a:stretch/>
        </p:blipFill>
        <p:spPr>
          <a:xfrm>
            <a:off x="-5858" y="3022600"/>
            <a:ext cx="1796558" cy="5689600"/>
          </a:xfrm>
          <a:prstGeom prst="rect">
            <a:avLst/>
          </a:prstGeom>
          <a:effectLst>
            <a:outerShdw blurRad="144715" dist="205257" dir="2700000">
              <a:srgbClr val="000000">
                <a:alpha val="22000"/>
              </a:srgbClr>
            </a:outerShdw>
          </a:effec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33A8D09-92E9-6013-F8E6-C11683ED2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3780000">
            <a:off x="16865600" y="1333500"/>
            <a:ext cx="939800" cy="533400"/>
          </a:xfrm>
          <a:prstGeom prst="rect">
            <a:avLst/>
          </a:prstGeom>
          <a:effectLst>
            <a:outerShdw blurRad="8619" dist="49579" dir="2700000">
              <a:srgbClr val="000000">
                <a:alpha val="16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330ECE23-923C-B799-845F-81D0028D47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20000">
            <a:off x="414590" y="1523999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2F9B56-B9FD-B9BB-7346-4F97FF512E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07B9B-62F7-32BE-8256-27F66248603D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8D5E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가을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을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듣고 난 후 나의 느낌과 감정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90FB40C2-AA8E-CE72-2A3F-4AC65A51CD2B}"/>
              </a:ext>
            </a:extLst>
          </p:cNvPr>
          <p:cNvSpPr/>
          <p:nvPr/>
        </p:nvSpPr>
        <p:spPr>
          <a:xfrm>
            <a:off x="2895600" y="3543300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1409700" y="3923793"/>
            <a:ext cx="15500684" cy="3759707"/>
            <a:chOff x="1409700" y="3923793"/>
            <a:chExt cx="15500684" cy="37597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9128CF-D1F2-6458-F09F-1D3163E1CCD4}"/>
                </a:ext>
              </a:extLst>
            </p:cNvPr>
            <p:cNvSpPr txBox="1"/>
            <p:nvPr/>
          </p:nvSpPr>
          <p:spPr>
            <a:xfrm>
              <a:off x="1441784" y="3923793"/>
              <a:ext cx="15468600" cy="1453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가을 </a:t>
              </a:r>
              <a:r>
                <a:rPr lang="ko-KR" altLang="en-US" sz="3200" dirty="0" smtClean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제</a:t>
              </a:r>
              <a:r>
                <a:rPr lang="en-US" altLang="ko-KR" sz="3200" dirty="0" smtClean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2</a:t>
              </a: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악장에서 소네트의 내용을 보면 </a:t>
              </a:r>
              <a:endParaRPr lang="en-US" altLang="ko-KR" sz="32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dirty="0" smtClean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사람들이 달콤한 </a:t>
              </a: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깊은 잠에 든 모습을 상상할 수 있는데</a:t>
              </a:r>
              <a:endPara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909977-7989-357D-63CE-7A3FDCF32853}"/>
                </a:ext>
              </a:extLst>
            </p:cNvPr>
            <p:cNvSpPr txBox="1"/>
            <p:nvPr/>
          </p:nvSpPr>
          <p:spPr>
            <a:xfrm>
              <a:off x="1409700" y="5455454"/>
              <a:ext cx="15468600" cy="2228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여기서 작곡자는 소리를 약하고 부드럽게 만들어지는 </a:t>
              </a:r>
              <a:endPara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약음기를 낀 현악기 연주를 통해 </a:t>
              </a:r>
              <a:endPara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사람들이 잠이 든 꿈결 같은 소리를 묘사한 것을 볼 수 있다</a:t>
              </a:r>
              <a:r>
                <a:rPr lang="en-US" altLang="ko-KR" sz="3200" dirty="0">
                  <a:latin typeface="조선일보명조" panose="02030304000000000000" pitchFamily="18" charset="-127"/>
                  <a:ea typeface="조선일보명조" panose="02030304000000000000" pitchFamily="18" charset="-127"/>
                  <a:cs typeface="조선일보명조" panose="02030304000000000000" pitchFamily="18" charset="-127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375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2110" y="-1"/>
            <a:ext cx="18285890" cy="10287000"/>
          </a:xfrm>
          <a:prstGeom prst="rect">
            <a:avLst/>
          </a:prstGeom>
          <a:effectLst>
            <a:outerShdw blurRad="509604" dir="2700000">
              <a:srgbClr val="252F63">
                <a:alpha val="24000"/>
              </a:srgbClr>
            </a:outerShd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2580000">
            <a:off x="9069462" y="2167270"/>
            <a:ext cx="9690100" cy="5562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>
            <a:alphaModFix amt="43000"/>
          </a:blip>
          <a:srcRect l="31299"/>
          <a:stretch/>
        </p:blipFill>
        <p:spPr>
          <a:xfrm>
            <a:off x="25400" y="1371600"/>
            <a:ext cx="5575300" cy="387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60000">
            <a:off x="-330200" y="9842500"/>
            <a:ext cx="16510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0000">
            <a:off x="16992600" y="9855200"/>
            <a:ext cx="1689100" cy="12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alphaModFix amt="42000"/>
          </a:blip>
          <a:stretch>
            <a:fillRect/>
          </a:stretch>
        </p:blipFill>
        <p:spPr>
          <a:xfrm>
            <a:off x="17627600" y="1689100"/>
            <a:ext cx="1130300" cy="1155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alphaModFix amt="34000"/>
          </a:blip>
          <a:stretch>
            <a:fillRect/>
          </a:stretch>
        </p:blipFill>
        <p:spPr>
          <a:xfrm>
            <a:off x="4343400" y="-596900"/>
            <a:ext cx="1409700" cy="1333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alphaModFix amt="58000"/>
          </a:blip>
          <a:stretch>
            <a:fillRect/>
          </a:stretch>
        </p:blipFill>
        <p:spPr>
          <a:xfrm>
            <a:off x="711200" y="3841173"/>
            <a:ext cx="812800" cy="711200"/>
          </a:xfrm>
          <a:prstGeom prst="rect">
            <a:avLst/>
          </a:prstGeom>
          <a:effectLst>
            <a:outerShdw blurRad="52107" dir="2700000">
              <a:srgbClr val="25358A">
                <a:alpha val="29000"/>
              </a:srgbClr>
            </a:outerShdw>
          </a:effectLst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5455900" y="1524000"/>
            <a:ext cx="406400" cy="381000"/>
          </a:xfrm>
          <a:prstGeom prst="rect">
            <a:avLst/>
          </a:prstGeom>
          <a:effectLst>
            <a:outerShdw blurRad="2477" dir="2700000">
              <a:srgbClr val="25358A">
                <a:alpha val="50000"/>
              </a:srgbClr>
            </a:outerShdw>
          </a:effectLst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02100" y="6845300"/>
            <a:ext cx="1727200" cy="17526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789" y="8573231"/>
            <a:ext cx="1117600" cy="11430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050" y="8987591"/>
            <a:ext cx="901700" cy="91440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7D84B704-5555-48BE-2379-7FD8D55D4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9356577-E0A4-1368-F6BF-72AD12CE38F4}"/>
              </a:ext>
            </a:extLst>
          </p:cNvPr>
          <p:cNvSpPr txBox="1"/>
          <p:nvPr/>
        </p:nvSpPr>
        <p:spPr>
          <a:xfrm>
            <a:off x="1524000" y="1562100"/>
            <a:ext cx="110583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3A79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겨울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95215F-28DF-011B-9D8E-DBA1B2DF81BD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이가 덜덜 떨리는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453AB78-1DCF-44A3-9DC0-7A0236AAF2BC}"/>
              </a:ext>
            </a:extLst>
          </p:cNvPr>
          <p:cNvSpPr/>
          <p:nvPr/>
        </p:nvSpPr>
        <p:spPr>
          <a:xfrm>
            <a:off x="2895600" y="3709527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92C39BFD-A246-719B-791A-A6DC50FAD8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761" t="3175" r="846"/>
          <a:stretch/>
        </p:blipFill>
        <p:spPr>
          <a:xfrm>
            <a:off x="2895600" y="3455912"/>
            <a:ext cx="12045838" cy="4320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080F2-8593-EE7A-2E57-B1CB2DE32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D47CD8-A9A9-64AB-9AF4-6085B443BD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82274A-72D4-CA26-25CC-77234B72FA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2110" y="-1"/>
            <a:ext cx="18285890" cy="10287000"/>
          </a:xfrm>
          <a:prstGeom prst="rect">
            <a:avLst/>
          </a:prstGeom>
          <a:effectLst>
            <a:outerShdw blurRad="509604" dir="2700000">
              <a:srgbClr val="252F63">
                <a:alpha val="24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BE566C-5D71-29D8-F958-EACAE58A21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2580000">
            <a:off x="9069462" y="2167270"/>
            <a:ext cx="9690100" cy="5562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C43D986-9962-C151-B408-B23C88959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3000"/>
          </a:blip>
          <a:srcRect l="31299"/>
          <a:stretch/>
        </p:blipFill>
        <p:spPr>
          <a:xfrm>
            <a:off x="25400" y="1371600"/>
            <a:ext cx="5575300" cy="38735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7C176F2-74A4-43C8-FC2E-56380376A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60000">
            <a:off x="-330200" y="9842500"/>
            <a:ext cx="1651000" cy="12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DEF2137-39B9-5F66-FDC8-466BBC22E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0000">
            <a:off x="16992600" y="9855200"/>
            <a:ext cx="1689100" cy="127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CDA6000-4009-A1C0-9CCD-79D3E44B58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2000"/>
          </a:blip>
          <a:stretch>
            <a:fillRect/>
          </a:stretch>
        </p:blipFill>
        <p:spPr>
          <a:xfrm>
            <a:off x="17627600" y="1689100"/>
            <a:ext cx="1130300" cy="11557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6878679B-CA56-98A6-E6B3-7F73C49162B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4000"/>
          </a:blip>
          <a:stretch>
            <a:fillRect/>
          </a:stretch>
        </p:blipFill>
        <p:spPr>
          <a:xfrm>
            <a:off x="4343400" y="-596900"/>
            <a:ext cx="1409700" cy="1333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B319F35-9590-F115-A594-0FB40F72E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8000"/>
          </a:blip>
          <a:stretch>
            <a:fillRect/>
          </a:stretch>
        </p:blipFill>
        <p:spPr>
          <a:xfrm>
            <a:off x="711200" y="3841173"/>
            <a:ext cx="812800" cy="711200"/>
          </a:xfrm>
          <a:prstGeom prst="rect">
            <a:avLst/>
          </a:prstGeom>
          <a:effectLst>
            <a:outerShdw blurRad="52107" dir="2700000">
              <a:srgbClr val="25358A">
                <a:alpha val="29000"/>
              </a:srgb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88BE2A30-C13A-4C84-9707-272C4E85F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5455900" y="1524000"/>
            <a:ext cx="406400" cy="381000"/>
          </a:xfrm>
          <a:prstGeom prst="rect">
            <a:avLst/>
          </a:prstGeom>
          <a:effectLst>
            <a:outerShdw blurRad="2477" dir="2700000">
              <a:srgbClr val="25358A">
                <a:alpha val="50000"/>
              </a:srgb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98B781F-1164-939E-28F4-5406D50F4B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02100" y="6845300"/>
            <a:ext cx="1727200" cy="17526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489EDE26-758C-B06C-0FC7-4A6586A905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789" y="8573231"/>
            <a:ext cx="1117600" cy="11430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5C91E271-5F18-1ED4-2CEC-1680A3A0C2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050" y="8987591"/>
            <a:ext cx="901700" cy="91440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F745837A-3FE5-364C-5B85-F9B7B6D0EE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9A6418-58FA-B864-1CEE-4E6B17E35168}"/>
              </a:ext>
            </a:extLst>
          </p:cNvPr>
          <p:cNvSpPr txBox="1"/>
          <p:nvPr/>
        </p:nvSpPr>
        <p:spPr>
          <a:xfrm>
            <a:off x="1523999" y="1562100"/>
            <a:ext cx="108675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3A79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겨울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D4006D-91C4-F194-B16A-87E2296A7DDF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err="1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겨울비</a:t>
            </a:r>
            <a:endParaRPr lang="ko-KR" altLang="en-US" sz="2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E8645DC-D24C-18EC-0B81-A45B8B4F6B5D}"/>
              </a:ext>
            </a:extLst>
          </p:cNvPr>
          <p:cNvSpPr/>
          <p:nvPr/>
        </p:nvSpPr>
        <p:spPr>
          <a:xfrm>
            <a:off x="2895600" y="3709527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63C4183-D3EF-0968-19CF-8BAF84A409C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43"/>
          <a:stretch/>
        </p:blipFill>
        <p:spPr>
          <a:xfrm>
            <a:off x="2741090" y="3597330"/>
            <a:ext cx="12032036" cy="415055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9F98981-B834-4545-937C-FB48FB65ADE0}"/>
              </a:ext>
            </a:extLst>
          </p:cNvPr>
          <p:cNvSpPr/>
          <p:nvPr/>
        </p:nvSpPr>
        <p:spPr>
          <a:xfrm>
            <a:off x="2645833" y="3709527"/>
            <a:ext cx="2078567" cy="254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549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BC9A9-0C84-6861-2616-EFEFBBA5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D57D42-1007-D032-6D1F-C09A2AE642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53C26BD-C2EB-1E14-3499-0599EEC1AB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2110" y="-1"/>
            <a:ext cx="18285890" cy="10287000"/>
          </a:xfrm>
          <a:prstGeom prst="rect">
            <a:avLst/>
          </a:prstGeom>
          <a:effectLst>
            <a:outerShdw blurRad="509604" dir="2700000">
              <a:srgbClr val="252F63">
                <a:alpha val="24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619ECB4-3803-FE9D-2067-6C56823BC4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2580000">
            <a:off x="9069462" y="2167270"/>
            <a:ext cx="9690100" cy="5562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A78B71-1C26-CA7B-5226-4487186392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3000"/>
          </a:blip>
          <a:srcRect l="31299"/>
          <a:stretch/>
        </p:blipFill>
        <p:spPr>
          <a:xfrm>
            <a:off x="25400" y="1371600"/>
            <a:ext cx="5575300" cy="38735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E8F3F84-B46A-0ECF-BD83-63192ECBF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60000">
            <a:off x="-330200" y="9842500"/>
            <a:ext cx="1651000" cy="12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A88ADC4-6F4F-7C2A-254C-4D694CF74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0000">
            <a:off x="16992600" y="9855200"/>
            <a:ext cx="1689100" cy="127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C54DA769-657B-11DC-405C-A638097509D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2000"/>
          </a:blip>
          <a:stretch>
            <a:fillRect/>
          </a:stretch>
        </p:blipFill>
        <p:spPr>
          <a:xfrm>
            <a:off x="17627600" y="1689100"/>
            <a:ext cx="1130300" cy="11557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621AAF49-67EE-2F08-115C-ABC041E6C5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4000"/>
          </a:blip>
          <a:stretch>
            <a:fillRect/>
          </a:stretch>
        </p:blipFill>
        <p:spPr>
          <a:xfrm>
            <a:off x="4343400" y="-596900"/>
            <a:ext cx="1409700" cy="13335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5540982E-30C1-046E-4400-A16639168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8000"/>
          </a:blip>
          <a:stretch>
            <a:fillRect/>
          </a:stretch>
        </p:blipFill>
        <p:spPr>
          <a:xfrm>
            <a:off x="711200" y="3841173"/>
            <a:ext cx="812800" cy="711200"/>
          </a:xfrm>
          <a:prstGeom prst="rect">
            <a:avLst/>
          </a:prstGeom>
          <a:effectLst>
            <a:outerShdw blurRad="52107" dir="2700000">
              <a:srgbClr val="25358A">
                <a:alpha val="29000"/>
              </a:srgbClr>
            </a:outerShdw>
          </a:effec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D30A7D2-E873-358F-83F7-D3D9614B28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5455900" y="1524000"/>
            <a:ext cx="406400" cy="381000"/>
          </a:xfrm>
          <a:prstGeom prst="rect">
            <a:avLst/>
          </a:prstGeom>
          <a:effectLst>
            <a:outerShdw blurRad="2477" dir="2700000">
              <a:srgbClr val="25358A">
                <a:alpha val="50000"/>
              </a:srgb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44C3F7D1-3B3D-CC15-E2D5-79E952950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02100" y="6845300"/>
            <a:ext cx="1727200" cy="175260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94EF1A33-B735-9466-FE83-8A469167A3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789" y="8573231"/>
            <a:ext cx="1117600" cy="114300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785D6BF8-71F1-18E8-E0E2-ADA3B908AF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05050" y="8987591"/>
            <a:ext cx="901700" cy="914400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A03511D-6E8F-DE1F-2981-1E0F3498ED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851E48-F745-8503-904D-F73AC659AF1B}"/>
              </a:ext>
            </a:extLst>
          </p:cNvPr>
          <p:cNvSpPr txBox="1"/>
          <p:nvPr/>
        </p:nvSpPr>
        <p:spPr>
          <a:xfrm>
            <a:off x="1524000" y="1562100"/>
            <a:ext cx="1066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3A79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겨울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1DF5F2-E0A5-0EDD-04B1-D2E4D8F10059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꽁꽁 얼어붙은 길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0399808-0120-F7B5-7027-CF27FD88AE60}"/>
              </a:ext>
            </a:extLst>
          </p:cNvPr>
          <p:cNvSpPr/>
          <p:nvPr/>
        </p:nvSpPr>
        <p:spPr>
          <a:xfrm>
            <a:off x="2895600" y="3709527"/>
            <a:ext cx="2819400" cy="519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1035FB9-A314-1192-CAF6-6084BEA1EB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3050" y="3518257"/>
            <a:ext cx="11988438" cy="4320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F6C71B6-D88B-2C44-A540-E2F1871DDC2A}"/>
              </a:ext>
            </a:extLst>
          </p:cNvPr>
          <p:cNvSpPr/>
          <p:nvPr/>
        </p:nvSpPr>
        <p:spPr>
          <a:xfrm>
            <a:off x="2645833" y="3601307"/>
            <a:ext cx="2078567" cy="362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727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525623-E702-8622-B53E-3A02AFB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9B1347E-EA54-E901-37A4-785355E4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-20782" y="0"/>
            <a:ext cx="18288000" cy="286360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0BA97A3-813F-66B4-A953-6E8CBC48C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333500"/>
            <a:ext cx="15358854" cy="7886120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806F63-0C07-BC36-917A-BDDF1CC83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50219551-AAA9-7334-48B2-BC7D67B57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6051" y="1993779"/>
            <a:ext cx="901700" cy="914400"/>
          </a:xfrm>
          <a:prstGeom prst="rect">
            <a:avLst/>
          </a:prstGeom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8F89E9F9-C275-412D-E335-B7E850931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6838380" y="1726897"/>
            <a:ext cx="456967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 latinLnBrk="0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tx2"/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목차</a:t>
            </a:r>
            <a:endParaRPr lang="en-US" altLang="ko-KR" sz="6000" dirty="0" smtClean="0">
              <a:solidFill>
                <a:schemeClr val="tx2"/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just" fontAlgn="t" latinLnBrk="0">
              <a:lnSpc>
                <a:spcPct val="150000"/>
              </a:lnSpc>
            </a:pP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809374" y="3945847"/>
            <a:ext cx="929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 fontAlgn="t" latinLnBrk="0">
              <a:lnSpc>
                <a:spcPct val="150000"/>
              </a:lnSpc>
              <a:buAutoNum type="arabicPeriod"/>
            </a:pPr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소네트와 함께 감상하기</a:t>
            </a:r>
            <a:endParaRPr lang="en-US" altLang="ko-KR" sz="4000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just" fontAlgn="t" latinLnBrk="0">
              <a:lnSpc>
                <a:spcPct val="150000"/>
              </a:lnSpc>
            </a:pPr>
            <a:r>
              <a:rPr lang="en-US" altLang="ko-K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                 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봄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여름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가을</a:t>
            </a:r>
            <a:r>
              <a:rPr lang="en-US" altLang="ko-K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/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겨울</a:t>
            </a:r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995465" y="6537087"/>
            <a:ext cx="1135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나의 관점에서 작품의 가치 판단하고 평가하기 </a:t>
            </a:r>
            <a:endParaRPr lang="en-US" altLang="ko-KR" sz="4000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1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DA584-128D-C663-E573-F21C3531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381EFB2-4CD6-DD9A-67ED-4859534A0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A719BCA-31EF-6597-3708-45DA349EB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0" y="-31173"/>
            <a:ext cx="18267218" cy="2894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BEA734-6080-C405-B069-31C6C51E1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8AAF2FFF-ADBC-3023-A661-BDF4BBBD1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6051" y="2530521"/>
            <a:ext cx="901700" cy="914400"/>
          </a:xfrm>
          <a:prstGeom prst="rect">
            <a:avLst/>
          </a:prstGeom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65E1F37E-1280-8936-D7EA-E0A899289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7DDCAA7-5DD8-D450-7E1F-F1E0FBD3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448543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70B7F-98BC-C2BD-913C-4EFC575BD3DD}"/>
              </a:ext>
            </a:extLst>
          </p:cNvPr>
          <p:cNvSpPr txBox="1"/>
          <p:nvPr/>
        </p:nvSpPr>
        <p:spPr>
          <a:xfrm>
            <a:off x="1866900" y="1638300"/>
            <a:ext cx="1485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2. </a:t>
            </a:r>
            <a:r>
              <a:rPr lang="ko-KR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나의 관점에서 </a:t>
            </a:r>
            <a:r>
              <a:rPr lang="ko-KR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작품의 가치 판단하고 평가하기</a:t>
            </a:r>
            <a:endParaRPr lang="en-US" altLang="ko-K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88CD8-55B8-57AA-EEA2-3148F587CAE6}"/>
              </a:ext>
            </a:extLst>
          </p:cNvPr>
          <p:cNvSpPr txBox="1"/>
          <p:nvPr/>
        </p:nvSpPr>
        <p:spPr>
          <a:xfrm>
            <a:off x="1828800" y="2815918"/>
            <a:ext cx="14859000" cy="148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사계는 각 악장의 악보 위에 소네트를 제시해 </a:t>
            </a:r>
            <a:endParaRPr lang="en-US" altLang="ko-KR" sz="32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이탈리아의 사계절에서 느낄 수 있는 인상이나 자연을 매우 묘사적으로 표현하였다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93813-DEC1-CE7E-27C1-CAD0026D748A}"/>
              </a:ext>
            </a:extLst>
          </p:cNvPr>
          <p:cNvSpPr txBox="1"/>
          <p:nvPr/>
        </p:nvSpPr>
        <p:spPr>
          <a:xfrm>
            <a:off x="1866900" y="7063176"/>
            <a:ext cx="14859000" cy="148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눈에 보이지 않는 음악을 시의 내용과 함께 사계절의 변화를 느낄 수 있도록 </a:t>
            </a:r>
            <a:endParaRPr lang="en-US" altLang="ko-KR" sz="3200" dirty="0" smtClean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음악적으로 </a:t>
            </a: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잘 표현한 곡이라고 할 수 있다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742F0-AB7B-C772-400F-6B4763AC2044}"/>
              </a:ext>
            </a:extLst>
          </p:cNvPr>
          <p:cNvSpPr txBox="1"/>
          <p:nvPr/>
        </p:nvSpPr>
        <p:spPr>
          <a:xfrm>
            <a:off x="1828800" y="4521290"/>
            <a:ext cx="14859000" cy="2228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'</a:t>
            </a: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겨울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’ </a:t>
            </a: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도입부를 장식하는 짧은 음표들은 </a:t>
            </a:r>
            <a:endParaRPr lang="en-US" altLang="ko-KR" sz="32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얼음처럼 차갑고 날카로운 느낌으로 자연을 무섭고 차갑게 묘사하고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중간 부분 추위에 발을 동동 구르는 모습 또한 음악적으로 묘사했다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4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A525623-E702-8622-B53E-3A02AFBE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9B1347E-EA54-E901-37A4-785355E4B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-20782" y="0"/>
            <a:ext cx="18288000" cy="286360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D8021E0-E70C-FD4C-5FF2-B3FA7137C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rot="2340000">
            <a:off x="607932" y="5755241"/>
            <a:ext cx="4876800" cy="47371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0BA97A3-813F-66B4-A953-6E8CBC48C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696" y="1892240"/>
            <a:ext cx="12268200" cy="6299200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18288E1-8D36-7153-BD80-9A2090CA3E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7670800" y="1257300"/>
            <a:ext cx="2959100" cy="1295400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B580AF6-4BD2-03DF-85F8-12DD5EF22F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4009"/>
          <a:stretch/>
        </p:blipFill>
        <p:spPr>
          <a:xfrm>
            <a:off x="12428746" y="7193626"/>
            <a:ext cx="5702300" cy="3086100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782CFA63-0DD9-90CC-45AA-816490F91D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556" b="29139"/>
          <a:stretch/>
        </p:blipFill>
        <p:spPr>
          <a:xfrm>
            <a:off x="16002000" y="4749800"/>
            <a:ext cx="2286000" cy="5435600"/>
          </a:xfrm>
          <a:prstGeom prst="rect">
            <a:avLst/>
          </a:prstGeom>
          <a:effectLst>
            <a:outerShdw blurRad="263024" dist="751095" dir="2700000">
              <a:srgbClr val="000000">
                <a:alpha val="12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806F63-0C07-BC36-917A-BDDF1CC83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50219551-AAA9-7334-48B2-BC7D67B57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86051" y="1993779"/>
            <a:ext cx="901700" cy="9144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31AE4681-2D94-768A-EEF7-47133A86CD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120000">
            <a:off x="12337288" y="8736568"/>
            <a:ext cx="1600200" cy="914400"/>
          </a:xfrm>
          <a:prstGeom prst="rect">
            <a:avLst/>
          </a:prstGeom>
          <a:effectLst>
            <a:outerShdw blurRad="24673" dist="83883" dir="2700000">
              <a:srgbClr val="000000">
                <a:alpha val="16000"/>
              </a:srgbClr>
            </a:outerShdw>
          </a:effectLst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8F89E9F9-C275-412D-E335-B7E850931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017BA8D-8307-9F05-2D7F-9549B9F0ABC4}"/>
              </a:ext>
            </a:extLst>
          </p:cNvPr>
          <p:cNvSpPr txBox="1"/>
          <p:nvPr/>
        </p:nvSpPr>
        <p:spPr>
          <a:xfrm>
            <a:off x="3254376" y="212353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고등학교 음악 감상과 비평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68" y="9486900"/>
            <a:ext cx="979164" cy="421928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6838380" y="4280093"/>
            <a:ext cx="4569675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 latinLnBrk="0">
              <a:lnSpc>
                <a:spcPct val="150000"/>
              </a:lnSpc>
            </a:pPr>
            <a:r>
              <a:rPr lang="ko-KR" alt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감사합니다</a:t>
            </a:r>
            <a:r>
              <a:rPr lang="en-US" altLang="ko-K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algn="just" fontAlgn="t" latinLnBrk="0">
              <a:lnSpc>
                <a:spcPct val="150000"/>
              </a:lnSpc>
            </a:pP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53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0BEB4-A2D3-1AE5-4549-0C8CDFEE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4A58A7-3D73-307C-4629-EF2AC659E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BB9CA1C-6C05-32FA-4DD2-1FADB58E1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0" y="-31173"/>
            <a:ext cx="18267218" cy="2894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936387-397D-A490-E05E-C3A30F057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62D5217A-F6EF-214F-6ED8-E34E534AD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6051" y="1993779"/>
            <a:ext cx="901700" cy="914400"/>
          </a:xfrm>
          <a:prstGeom prst="rect">
            <a:avLst/>
          </a:prstGeom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6C8BE62E-F9FA-5CAE-61ED-D78DDBE8A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2F353E5-E441-8461-43E4-2FCE974EB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448543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A61953-410F-B22E-0536-B84155EF5951}"/>
              </a:ext>
            </a:extLst>
          </p:cNvPr>
          <p:cNvSpPr txBox="1"/>
          <p:nvPr/>
        </p:nvSpPr>
        <p:spPr>
          <a:xfrm>
            <a:off x="1866900" y="3066756"/>
            <a:ext cx="14859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6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선생님이 들려주는</a:t>
            </a:r>
            <a:endParaRPr lang="en-US" altLang="ko-KR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사계의 각 </a:t>
            </a:r>
            <a:r>
              <a:rPr lang="ko-KR" altLang="en-US" sz="6600" dirty="0" err="1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악장별</a:t>
            </a:r>
            <a:r>
              <a:rPr lang="ko-KR" altLang="en-US" sz="66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음악을 듣고</a:t>
            </a:r>
            <a:endParaRPr lang="en-US" altLang="ko-KR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6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계절 맞춰보기</a:t>
            </a:r>
            <a:r>
              <a:rPr lang="en-US" altLang="ko-KR" sz="66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!</a:t>
            </a:r>
            <a:endParaRPr lang="en-US" altLang="ko-KR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35540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EFAD1-478D-D2C5-4A6A-B9C0697CF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9B93C9-8917-EECD-1A98-62418634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61532E4-E944-C600-0B85-9FDF8A14B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1" t="60205" r="4285"/>
          <a:stretch/>
        </p:blipFill>
        <p:spPr>
          <a:xfrm>
            <a:off x="0" y="-31173"/>
            <a:ext cx="18267218" cy="28947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A5B848-74F0-CC04-45EC-1633D132E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0901" y="452005"/>
            <a:ext cx="1727200" cy="1752600"/>
          </a:xfrm>
          <a:prstGeom prst="rect">
            <a:avLst/>
          </a:prstGeom>
        </p:spPr>
      </p:pic>
      <p:pic>
        <p:nvPicPr>
          <p:cNvPr id="22" name="Picture 28">
            <a:extLst>
              <a:ext uri="{FF2B5EF4-FFF2-40B4-BE49-F238E27FC236}">
                <a16:creationId xmlns:a16="http://schemas.microsoft.com/office/drawing/2014/main" id="{EA9648C8-FE0A-695F-A49D-49E027DE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6051" y="2530521"/>
            <a:ext cx="901700" cy="914400"/>
          </a:xfrm>
          <a:prstGeom prst="rect">
            <a:avLst/>
          </a:prstGeom>
        </p:spPr>
      </p:pic>
      <p:pic>
        <p:nvPicPr>
          <p:cNvPr id="25" name="Picture 27">
            <a:extLst>
              <a:ext uri="{FF2B5EF4-FFF2-40B4-BE49-F238E27FC236}">
                <a16:creationId xmlns:a16="http://schemas.microsoft.com/office/drawing/2014/main" id="{110CCE64-6683-9B03-FC5E-0A00FD6F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50" y="305543"/>
            <a:ext cx="1117600" cy="1143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E8688EB-1FE5-F493-686B-ACBEE6FC1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448543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31AAFBF-948B-19E6-AC2F-68590C84E464}"/>
              </a:ext>
            </a:extLst>
          </p:cNvPr>
          <p:cNvSpPr/>
          <p:nvPr/>
        </p:nvSpPr>
        <p:spPr>
          <a:xfrm>
            <a:off x="4953000" y="2645247"/>
            <a:ext cx="2895600" cy="1259153"/>
          </a:xfrm>
          <a:prstGeom prst="roundRect">
            <a:avLst/>
          </a:prstGeom>
          <a:solidFill>
            <a:srgbClr val="EED55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B15CB-43CE-7A49-0D5C-96FCDA9A0514}"/>
              </a:ext>
            </a:extLst>
          </p:cNvPr>
          <p:cNvSpPr txBox="1"/>
          <p:nvPr/>
        </p:nvSpPr>
        <p:spPr>
          <a:xfrm>
            <a:off x="1866900" y="4402669"/>
            <a:ext cx="1485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소네트는 사계 각각 </a:t>
            </a:r>
            <a:r>
              <a:rPr lang="en-US" altLang="ko-KR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악장에 </a:t>
            </a:r>
            <a:r>
              <a:rPr lang="ko-KR" altLang="en-US" sz="4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붙어있으며</a:t>
            </a:r>
            <a:endParaRPr lang="en-US" altLang="ko-KR" sz="4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모두 </a:t>
            </a:r>
            <a:r>
              <a:rPr lang="en-US" altLang="ko-KR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12</a:t>
            </a: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개의 소네트가 </a:t>
            </a:r>
            <a:r>
              <a:rPr lang="ko-KR" altLang="en-US" sz="4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있다</a:t>
            </a:r>
            <a:r>
              <a:rPr lang="en-US" altLang="ko-KR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작가는 알 수 없지만</a:t>
            </a:r>
            <a:r>
              <a:rPr lang="en-US" altLang="ko-KR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4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내용은 계절을 </a:t>
            </a:r>
            <a:r>
              <a:rPr lang="ko-KR" altLang="en-US" sz="4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묘사했다</a:t>
            </a:r>
            <a:r>
              <a:rPr lang="en-US" altLang="ko-KR" sz="48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  <a:endParaRPr lang="en-US" altLang="ko-KR" sz="48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84DFA4-317A-050C-8D3D-D057785EB94C}"/>
              </a:ext>
            </a:extLst>
          </p:cNvPr>
          <p:cNvSpPr txBox="1"/>
          <p:nvPr/>
        </p:nvSpPr>
        <p:spPr>
          <a:xfrm>
            <a:off x="1714500" y="2325194"/>
            <a:ext cx="1485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72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1. </a:t>
            </a:r>
            <a:r>
              <a:rPr lang="ko-KR" altLang="en-US" sz="72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소네트와 </a:t>
            </a:r>
            <a:r>
              <a:rPr lang="ko-KR" altLang="en-US" sz="7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함께 </a:t>
            </a:r>
            <a:r>
              <a:rPr lang="ko-KR" altLang="en-US" sz="72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감상하기</a:t>
            </a:r>
            <a:endParaRPr lang="en-US" altLang="ko-KR" sz="72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58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0C934BB-9D2A-AE6B-512E-0272C2D2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4" b="100000" l="0" r="100000"/>
                    </a14:imgEffect>
                  </a14:imgLayer>
                </a14:imgProps>
              </a:ext>
            </a:extLst>
          </a:blip>
          <a:srcRect t="54722" b="10603"/>
          <a:stretch/>
        </p:blipFill>
        <p:spPr>
          <a:xfrm>
            <a:off x="0" y="7429500"/>
            <a:ext cx="18288000" cy="356709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7D30E8-8629-B1B9-1E9B-BF366C2D1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887254"/>
            <a:ext cx="914400" cy="77893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EEA7C41-EECE-717E-E02F-67B5FD6DC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399" y="656197"/>
            <a:ext cx="651933" cy="55535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F928076-8D6A-541B-729C-09A88583B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9400" y="6650567"/>
            <a:ext cx="914400" cy="77893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9D32E5D-4AC4-678F-F04F-C89DD7576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3688276"/>
            <a:ext cx="12638949" cy="41239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463149-C17F-C13C-3ABF-1860313651D9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따뜻한 봄날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FF432-7FD4-FEE6-2DF1-26B7488200A1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EED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봄</a:t>
            </a:r>
            <a:r>
              <a:rPr lang="en-US" altLang="ko-KR" sz="4000" dirty="0"/>
              <a:t> </a:t>
            </a:r>
            <a:r>
              <a:rPr lang="en-US" altLang="ko-KR" sz="4000" dirty="0" smtClean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07E8-E12B-9B93-98F9-15245322E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E9CF86D-5DD7-C254-29A1-A50E6427A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4BB5770-EA11-03AE-0FF7-62F64DBE7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4" b="100000" l="0" r="100000"/>
                    </a14:imgEffect>
                  </a14:imgLayer>
                </a14:imgProps>
              </a:ext>
            </a:extLst>
          </a:blip>
          <a:srcRect t="54722" b="10603"/>
          <a:stretch/>
        </p:blipFill>
        <p:spPr>
          <a:xfrm>
            <a:off x="0" y="7429500"/>
            <a:ext cx="18288000" cy="356709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BE4F5A6-095B-D1D2-DD04-8C53AA493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AAC87CC-9514-11B0-F026-BC74932D0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887254"/>
            <a:ext cx="914400" cy="77893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FA527F14-2CC3-3A3E-AF49-6EA9D2D53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399" y="656197"/>
            <a:ext cx="651933" cy="55535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7D988CB-AF23-ED58-B5AD-E71C1BD698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9400" y="6650567"/>
            <a:ext cx="914400" cy="778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0FF432-7FD4-FEE6-2DF1-26B7488200A1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EED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봄</a:t>
            </a:r>
            <a:r>
              <a:rPr lang="en-US" altLang="ko-KR" sz="4000" dirty="0"/>
              <a:t> </a:t>
            </a:r>
            <a:r>
              <a:rPr lang="en-US" altLang="ko-KR" sz="4000" dirty="0" smtClean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2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8D607B-798F-1738-3A91-7B5638D42917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양치기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양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A3D23A16-BBF3-0566-8440-7A5A49348F6A}"/>
              </a:ext>
            </a:extLst>
          </p:cNvPr>
          <p:cNvGrpSpPr/>
          <p:nvPr/>
        </p:nvGrpSpPr>
        <p:grpSpPr>
          <a:xfrm>
            <a:off x="3060823" y="3617311"/>
            <a:ext cx="11810754" cy="4030624"/>
            <a:chOff x="-5334000" y="6255053"/>
            <a:chExt cx="15680995" cy="578798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4918BED-29EE-DDAF-506A-A4975DD4E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1" t="10083" r="1225"/>
            <a:stretch/>
          </p:blipFill>
          <p:spPr>
            <a:xfrm>
              <a:off x="-5333999" y="6255053"/>
              <a:ext cx="15680994" cy="5787989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07E27F8-2F62-36FA-39D8-CD733CE85F31}"/>
                </a:ext>
              </a:extLst>
            </p:cNvPr>
            <p:cNvSpPr/>
            <p:nvPr/>
          </p:nvSpPr>
          <p:spPr>
            <a:xfrm>
              <a:off x="-5334000" y="6362700"/>
              <a:ext cx="1981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013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DF98-F860-7B2E-8A05-2C97A4A00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1108536-92B6-399C-0AB7-9CCEB7B92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F056FC2-02A0-2E21-D723-20FEE34C4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4" b="100000" l="0" r="100000"/>
                    </a14:imgEffect>
                  </a14:imgLayer>
                </a14:imgProps>
              </a:ext>
            </a:extLst>
          </a:blip>
          <a:srcRect t="54722" b="10603"/>
          <a:stretch/>
        </p:blipFill>
        <p:spPr>
          <a:xfrm>
            <a:off x="0" y="7429500"/>
            <a:ext cx="18288000" cy="356709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67BD1BE-26F1-14F2-45F3-8A8970B92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125D63C-75C4-AD5C-6FD2-804593062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887254"/>
            <a:ext cx="914400" cy="77893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704FD47-A9BB-AC5F-6191-EEFC87CFD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399" y="656197"/>
            <a:ext cx="651933" cy="55535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FCD5161-5780-F1C6-195A-FB849040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9400" y="6650567"/>
            <a:ext cx="914400" cy="778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F337A-7C48-F497-E37F-C666835BD66F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EED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봄</a:t>
            </a:r>
            <a:r>
              <a:rPr lang="en-US" altLang="ko-KR" sz="4000" dirty="0"/>
              <a:t> </a:t>
            </a:r>
            <a:r>
              <a:rPr lang="en-US" altLang="ko-KR" sz="4000" dirty="0" smtClean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3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51B40F-5CCD-FEE3-0E19-37A0C66AD0EE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전원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B057604-2DD3-1474-3EB8-BAB2A98AB172}"/>
              </a:ext>
            </a:extLst>
          </p:cNvPr>
          <p:cNvGrpSpPr/>
          <p:nvPr/>
        </p:nvGrpSpPr>
        <p:grpSpPr>
          <a:xfrm>
            <a:off x="2590800" y="3076202"/>
            <a:ext cx="12513734" cy="4736012"/>
            <a:chOff x="2292487" y="3599100"/>
            <a:chExt cx="12758716" cy="4896905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1C2AA417-A5BE-4621-FD8F-3A30D5467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591" r="1236"/>
            <a:stretch/>
          </p:blipFill>
          <p:spPr>
            <a:xfrm>
              <a:off x="2620360" y="4364010"/>
              <a:ext cx="12430843" cy="4131995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A8FE1A5-2E7C-03FE-2FDC-7C53090C37A0}"/>
                </a:ext>
              </a:extLst>
            </p:cNvPr>
            <p:cNvSpPr/>
            <p:nvPr/>
          </p:nvSpPr>
          <p:spPr>
            <a:xfrm>
              <a:off x="2292487" y="3599100"/>
              <a:ext cx="1729447" cy="404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4893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0D0A6-8D0F-4892-E55A-F5B47D50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BD3479B-00E5-393F-E9A4-A2FCBA13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90110D7-F866-C21B-6316-E186AB634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4" b="100000" l="0" r="100000"/>
                    </a14:imgEffect>
                  </a14:imgLayer>
                </a14:imgProps>
              </a:ext>
            </a:extLst>
          </a:blip>
          <a:srcRect t="54722" b="10603"/>
          <a:stretch/>
        </p:blipFill>
        <p:spPr>
          <a:xfrm>
            <a:off x="0" y="7429500"/>
            <a:ext cx="18288000" cy="356709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9E3AE20-97D4-704E-5B27-6446B485D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296143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DFCFD7B-AC59-CCCA-28EB-5D670311F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887254"/>
            <a:ext cx="914400" cy="778933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C29C4788-78DB-7D8B-C0E5-7722EE21D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399" y="656197"/>
            <a:ext cx="651933" cy="55535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360DD6C4-EDAB-6030-5580-73A5F22FE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9400" y="6650567"/>
            <a:ext cx="914400" cy="7789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B8A24E-1F50-E1FA-1F96-A4C44AA316CC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>
                <a:solidFill>
                  <a:srgbClr val="EED5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봄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을 듣고 난 후 나의 느낌과 감정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349A1-3D63-40D8-F384-929F9077C240}"/>
              </a:ext>
            </a:extLst>
          </p:cNvPr>
          <p:cNvSpPr txBox="1"/>
          <p:nvPr/>
        </p:nvSpPr>
        <p:spPr>
          <a:xfrm>
            <a:off x="2133600" y="3924300"/>
            <a:ext cx="14071600" cy="148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시작부터 경쾌한 합주가 울려 퍼지면서 봄을 기쁘게 알려주고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세 대의 바이올린으로 묘사되는 새들의 소리가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봄의 상쾌함을 묘사하고 있다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57ADC84-D729-3D8A-21D7-41E6FF79DCD9}"/>
              </a:ext>
            </a:extLst>
          </p:cNvPr>
          <p:cNvSpPr/>
          <p:nvPr/>
        </p:nvSpPr>
        <p:spPr>
          <a:xfrm>
            <a:off x="2292487" y="3599100"/>
            <a:ext cx="1729447" cy="404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23075-944F-E8E7-1864-B4DCC353251F}"/>
              </a:ext>
            </a:extLst>
          </p:cNvPr>
          <p:cNvSpPr txBox="1"/>
          <p:nvPr/>
        </p:nvSpPr>
        <p:spPr>
          <a:xfrm>
            <a:off x="2265170" y="6071727"/>
            <a:ext cx="14071600" cy="1489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음악을 통해 봄을 느낄 수 있었으며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반대로 봄을 맞이하고 싶을 땐 봄과 관련된 음악을 찾아 듣고 </a:t>
            </a:r>
            <a:r>
              <a:rPr lang="ko-KR" altLang="en-US" sz="3200" dirty="0" err="1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싶어질</a:t>
            </a:r>
            <a:r>
              <a:rPr lang="ko-KR" altLang="en-US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것 같다</a:t>
            </a:r>
            <a:r>
              <a:rPr lang="en-US" altLang="ko-KR" sz="32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768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BFAA66A-CA30-B353-D4E2-08DA3E67D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76721"/>
            <a:ext cx="15849600" cy="7733557"/>
          </a:xfrm>
          <a:prstGeom prst="rect">
            <a:avLst/>
          </a:prstGeom>
          <a:effectLst>
            <a:outerShdw blurRad="395274" dist="145383" dir="2700000">
              <a:srgbClr val="000000">
                <a:alpha val="9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9D070C-3314-C15A-0DD3-E9C0E39AEF8E}"/>
              </a:ext>
            </a:extLst>
          </p:cNvPr>
          <p:cNvSpPr txBox="1"/>
          <p:nvPr/>
        </p:nvSpPr>
        <p:spPr>
          <a:xfrm>
            <a:off x="1524000" y="1562100"/>
            <a:ext cx="1051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500" b="1" dirty="0" smtClean="0">
                <a:solidFill>
                  <a:srgbClr val="67AA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여름</a:t>
            </a:r>
            <a:r>
              <a:rPr lang="en-US" altLang="ko-KR" sz="4000" dirty="0"/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바이올린 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협주곡 사계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중</a:t>
            </a:r>
            <a:r>
              <a:rPr lang="en-US" altLang="ko-KR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제</a:t>
            </a:r>
            <a:r>
              <a:rPr lang="en-US" altLang="ko-KR" sz="4000" dirty="0" smtClean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1</a:t>
            </a:r>
            <a:r>
              <a:rPr lang="ko-KR" altLang="en-US" sz="40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악장 </a:t>
            </a:r>
            <a:endParaRPr lang="ko-KR" altLang="en-US" sz="6600" dirty="0">
              <a:latin typeface="조선일보명조" panose="02030304000000000000" pitchFamily="18" charset="-127"/>
              <a:ea typeface="조선일보명조" panose="02030304000000000000" pitchFamily="18" charset="-127"/>
              <a:cs typeface="조선일보명조" panose="02030304000000000000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2C836DF-3F91-58B3-D455-5AC8A5909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543300"/>
            <a:ext cx="11860805" cy="41685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E5887C-B4CF-092F-3424-55B26A6B4538}"/>
              </a:ext>
            </a:extLst>
          </p:cNvPr>
          <p:cNvSpPr txBox="1"/>
          <p:nvPr/>
        </p:nvSpPr>
        <p:spPr>
          <a:xfrm>
            <a:off x="7450667" y="82016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지친 사람</a:t>
            </a:r>
            <a:r>
              <a:rPr lang="en-US" altLang="ko-KR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, </a:t>
            </a:r>
            <a:r>
              <a:rPr lang="ko-KR" altLang="en-US" sz="2800" dirty="0">
                <a:latin typeface="조선일보명조" panose="02030304000000000000" pitchFamily="18" charset="-127"/>
                <a:ea typeface="조선일보명조" panose="02030304000000000000" pitchFamily="18" charset="-127"/>
                <a:cs typeface="조선일보명조" panose="02030304000000000000" pitchFamily="18" charset="-127"/>
              </a:rPr>
              <a:t>가축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431</Words>
  <Application>Microsoft Office PowerPoint</Application>
  <PresentationFormat>사용자 지정</PresentationFormat>
  <Paragraphs>68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Calibri</vt:lpstr>
      <vt:lpstr>맑은 고딕</vt:lpstr>
      <vt:lpstr>조선일보명조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bootcamp</cp:lastModifiedBy>
  <cp:revision>34</cp:revision>
  <dcterms:created xsi:type="dcterms:W3CDTF">2006-08-16T00:00:00Z</dcterms:created>
  <dcterms:modified xsi:type="dcterms:W3CDTF">2024-11-01T01:19:45Z</dcterms:modified>
</cp:coreProperties>
</file>