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86" r:id="rId3"/>
    <p:sldId id="310" r:id="rId4"/>
    <p:sldId id="322" r:id="rId5"/>
    <p:sldId id="312" r:id="rId6"/>
    <p:sldId id="343" r:id="rId7"/>
    <p:sldId id="342" r:id="rId8"/>
    <p:sldId id="341" r:id="rId9"/>
    <p:sldId id="344" r:id="rId10"/>
    <p:sldId id="326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98" d="100"/>
          <a:sy n="98" d="100"/>
        </p:scale>
        <p:origin x="90" y="10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A19C11-EF90-469B-9A53-7DA9CAAD8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D076729-49A4-4314-AD65-B3586EABA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3FC291A-2563-4A02-871C-AD90505EC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2025-01-03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A69373-D3F3-446E-825E-9EA27FDB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D5BCB6-9AA8-44B6-8E07-D565DA42D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1385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6FE83D-D2A7-4A94-9F91-AE39CC679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1E3DFA1-A18A-4576-825D-71353851D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6BEA938-4E03-4C94-87F0-C884EEE60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2025-01-03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8B02F45-AF52-4A66-B2F9-EF86D1C52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2A423E8-E59D-47AB-BE52-CD6DE11E3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980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54BBA6D-F664-4179-B5E0-E7CF9C6DC3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10308B7-B01D-4FCD-A157-F2B8B7235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13F7368-D96D-431A-8E63-C219D3655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2025-01-03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491FF25-1815-49BF-A175-C8D0D5C3C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AD34A70-8B84-4DE7-8AF7-96073FCEB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3958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25">
            <a:extLst>
              <a:ext uri="{FF2B5EF4-FFF2-40B4-BE49-F238E27FC236}">
                <a16:creationId xmlns:a16="http://schemas.microsoft.com/office/drawing/2014/main" id="{5F2EA367-C772-EEA5-14E3-A7884B8D7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6000" y="3384000"/>
            <a:ext cx="5760000" cy="79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48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표지 제목 입력란</a:t>
            </a:r>
            <a:endParaRPr kumimoji="1" lang="en-US" altLang="ko-KR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7CF9D1-464D-9185-76CC-DCD805490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000" y="3060000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="1" i="0">
                <a:solidFill>
                  <a:srgbClr val="46BEFA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</a:t>
            </a:r>
          </a:p>
        </p:txBody>
      </p:sp>
    </p:spTree>
    <p:extLst>
      <p:ext uri="{BB962C8B-B14F-4D97-AF65-F5344CB8AC3E}">
        <p14:creationId xmlns:p14="http://schemas.microsoft.com/office/powerpoint/2010/main" val="2547076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목차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자유형 93">
            <a:extLst>
              <a:ext uri="{FF2B5EF4-FFF2-40B4-BE49-F238E27FC236}">
                <a16:creationId xmlns:a16="http://schemas.microsoft.com/office/drawing/2014/main" id="{C1486CC4-6B29-0A8D-3CD2-0BFA6AA822AD}"/>
              </a:ext>
            </a:extLst>
          </p:cNvPr>
          <p:cNvSpPr>
            <a:spLocks/>
          </p:cNvSpPr>
          <p:nvPr userDrawn="1"/>
        </p:nvSpPr>
        <p:spPr>
          <a:xfrm>
            <a:off x="-36000" y="0"/>
            <a:ext cx="5436000" cy="6858000"/>
          </a:xfrm>
          <a:custGeom>
            <a:avLst/>
            <a:gdLst>
              <a:gd name="connsiteX0" fmla="*/ 0 w 5436000"/>
              <a:gd name="connsiteY0" fmla="*/ 0 h 6858000"/>
              <a:gd name="connsiteX1" fmla="*/ 4196380 w 5436000"/>
              <a:gd name="connsiteY1" fmla="*/ 0 h 6858000"/>
              <a:gd name="connsiteX2" fmla="*/ 4223422 w 5436000"/>
              <a:gd name="connsiteY2" fmla="*/ 24578 h 6858000"/>
              <a:gd name="connsiteX3" fmla="*/ 5436000 w 5436000"/>
              <a:gd name="connsiteY3" fmla="*/ 2952000 h 6858000"/>
              <a:gd name="connsiteX4" fmla="*/ 2719471 w 5436000"/>
              <a:gd name="connsiteY4" fmla="*/ 6840786 h 6858000"/>
              <a:gd name="connsiteX5" fmla="*/ 2668596 w 5436000"/>
              <a:gd name="connsiteY5" fmla="*/ 6858000 h 6858000"/>
              <a:gd name="connsiteX6" fmla="*/ 0 w 543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6000" h="6858000">
                <a:moveTo>
                  <a:pt x="0" y="0"/>
                </a:moveTo>
                <a:lnTo>
                  <a:pt x="4196380" y="0"/>
                </a:lnTo>
                <a:lnTo>
                  <a:pt x="4223422" y="24578"/>
                </a:lnTo>
                <a:cubicBezTo>
                  <a:pt x="4972615" y="773771"/>
                  <a:pt x="5436000" y="1808771"/>
                  <a:pt x="5436000" y="2952000"/>
                </a:cubicBezTo>
                <a:cubicBezTo>
                  <a:pt x="5436000" y="4738296"/>
                  <a:pt x="4304689" y="6260360"/>
                  <a:pt x="2719471" y="6840786"/>
                </a:cubicBezTo>
                <a:lnTo>
                  <a:pt x="2668596" y="6858000"/>
                </a:lnTo>
                <a:lnTo>
                  <a:pt x="0" y="6858000"/>
                </a:lnTo>
                <a:close/>
              </a:path>
            </a:pathLst>
          </a:custGeom>
          <a:noFill/>
          <a:ln w="12700">
            <a:solidFill>
              <a:srgbClr val="46BEF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ko-KR" altLang="en-US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9895E58C-5B7E-C797-C059-3AD811B3A7AD}"/>
              </a:ext>
            </a:extLst>
          </p:cNvPr>
          <p:cNvSpPr>
            <a:spLocks/>
          </p:cNvSpPr>
          <p:nvPr userDrawn="1"/>
        </p:nvSpPr>
        <p:spPr>
          <a:xfrm>
            <a:off x="468000" y="2088000"/>
            <a:ext cx="1800000" cy="1800000"/>
          </a:xfrm>
          <a:prstGeom prst="ellipse">
            <a:avLst/>
          </a:prstGeom>
          <a:solidFill>
            <a:srgbClr val="46BE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BCE6A404-44F4-0F62-B454-3580EBBBB6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000" y="2952000"/>
            <a:ext cx="3616325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 i="0">
                <a:solidFill>
                  <a:srgbClr val="1D356B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CONTENT</a:t>
            </a:r>
            <a:endParaRPr kumimoji="1" lang="ko-KR" altLang="en-US" dirty="0"/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81C8A17A-1C2F-FD05-810D-3821F930BED7}"/>
              </a:ext>
            </a:extLst>
          </p:cNvPr>
          <p:cNvSpPr/>
          <p:nvPr userDrawn="1"/>
        </p:nvSpPr>
        <p:spPr>
          <a:xfrm>
            <a:off x="5071439" y="2865429"/>
            <a:ext cx="648000" cy="648000"/>
          </a:xfrm>
          <a:prstGeom prst="ellipse">
            <a:avLst/>
          </a:prstGeom>
          <a:solidFill>
            <a:srgbClr val="46BE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61" name="텍스트 개체 틀 12">
            <a:extLst>
              <a:ext uri="{FF2B5EF4-FFF2-40B4-BE49-F238E27FC236}">
                <a16:creationId xmlns:a16="http://schemas.microsoft.com/office/drawing/2014/main" id="{5EF0AD64-8A99-A4CD-AFB8-C0F175BBE8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54439" y="3072429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62" name="텍스트 개체 틀 14">
            <a:extLst>
              <a:ext uri="{FF2B5EF4-FFF2-40B4-BE49-F238E27FC236}">
                <a16:creationId xmlns:a16="http://schemas.microsoft.com/office/drawing/2014/main" id="{0D7B0B3B-CD24-02DD-636B-8459E7F681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5866" y="3045429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02	</a:t>
            </a:r>
            <a:endParaRPr kumimoji="1" lang="ko-KR" altLang="en-US" dirty="0"/>
          </a:p>
        </p:txBody>
      </p:sp>
      <p:sp>
        <p:nvSpPr>
          <p:cNvPr id="63" name="텍스트 개체 틀 16">
            <a:extLst>
              <a:ext uri="{FF2B5EF4-FFF2-40B4-BE49-F238E27FC236}">
                <a16:creationId xmlns:a16="http://schemas.microsoft.com/office/drawing/2014/main" id="{0878C768-12F3-EC33-D228-7EB19FE944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7497" y="3430800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64D861A8-CAF1-9D86-D1F9-01807F97DCE6}"/>
              </a:ext>
            </a:extLst>
          </p:cNvPr>
          <p:cNvSpPr/>
          <p:nvPr userDrawn="1"/>
        </p:nvSpPr>
        <p:spPr>
          <a:xfrm>
            <a:off x="4811307" y="4044896"/>
            <a:ext cx="648000" cy="648000"/>
          </a:xfrm>
          <a:prstGeom prst="ellipse">
            <a:avLst/>
          </a:prstGeom>
          <a:solidFill>
            <a:srgbClr val="46BE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3" name="텍스트 개체 틀 12">
            <a:extLst>
              <a:ext uri="{FF2B5EF4-FFF2-40B4-BE49-F238E27FC236}">
                <a16:creationId xmlns:a16="http://schemas.microsoft.com/office/drawing/2014/main" id="{928927FC-81C7-68F8-A269-F2C139AF68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94307" y="4251896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4" name="텍스트 개체 틀 14">
            <a:extLst>
              <a:ext uri="{FF2B5EF4-FFF2-40B4-BE49-F238E27FC236}">
                <a16:creationId xmlns:a16="http://schemas.microsoft.com/office/drawing/2014/main" id="{0B07924A-6FF8-ECC4-F726-11B775937C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55734" y="4224896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03</a:t>
            </a:r>
            <a:endParaRPr kumimoji="1" lang="ko-KR" altLang="en-US" dirty="0"/>
          </a:p>
        </p:txBody>
      </p:sp>
      <p:sp>
        <p:nvSpPr>
          <p:cNvPr id="75" name="텍스트 개체 틀 16">
            <a:extLst>
              <a:ext uri="{FF2B5EF4-FFF2-40B4-BE49-F238E27FC236}">
                <a16:creationId xmlns:a16="http://schemas.microsoft.com/office/drawing/2014/main" id="{0EA02FB4-39DB-A904-D404-C9EFC0F6E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7365" y="4610132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6" name="타원 75">
            <a:extLst>
              <a:ext uri="{FF2B5EF4-FFF2-40B4-BE49-F238E27FC236}">
                <a16:creationId xmlns:a16="http://schemas.microsoft.com/office/drawing/2014/main" id="{E28A8772-BBD5-4EF8-4F52-4C9A051949AD}"/>
              </a:ext>
            </a:extLst>
          </p:cNvPr>
          <p:cNvSpPr/>
          <p:nvPr userDrawn="1"/>
        </p:nvSpPr>
        <p:spPr>
          <a:xfrm>
            <a:off x="4151850" y="5214051"/>
            <a:ext cx="648000" cy="648000"/>
          </a:xfrm>
          <a:prstGeom prst="ellipse">
            <a:avLst/>
          </a:prstGeom>
          <a:solidFill>
            <a:srgbClr val="46BE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텍스트 개체 틀 12">
            <a:extLst>
              <a:ext uri="{FF2B5EF4-FFF2-40B4-BE49-F238E27FC236}">
                <a16:creationId xmlns:a16="http://schemas.microsoft.com/office/drawing/2014/main" id="{457CE378-F1E9-6CE3-A5D3-4FFEB9E8CF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34850" y="5421051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8" name="텍스트 개체 틀 14">
            <a:extLst>
              <a:ext uri="{FF2B5EF4-FFF2-40B4-BE49-F238E27FC236}">
                <a16:creationId xmlns:a16="http://schemas.microsoft.com/office/drawing/2014/main" id="{2F0C93CE-9B47-0093-CB6B-F6AE0960AD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96277" y="5394051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04</a:t>
            </a:r>
            <a:endParaRPr kumimoji="1" lang="ko-KR" altLang="en-US" dirty="0"/>
          </a:p>
        </p:txBody>
      </p:sp>
      <p:sp>
        <p:nvSpPr>
          <p:cNvPr id="79" name="텍스트 개체 틀 16">
            <a:extLst>
              <a:ext uri="{FF2B5EF4-FFF2-40B4-BE49-F238E27FC236}">
                <a16:creationId xmlns:a16="http://schemas.microsoft.com/office/drawing/2014/main" id="{E634DD0D-0F61-9FEB-FB0E-0ACC03AF42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57908" y="5778664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80" name="타원 79">
            <a:extLst>
              <a:ext uri="{FF2B5EF4-FFF2-40B4-BE49-F238E27FC236}">
                <a16:creationId xmlns:a16="http://schemas.microsoft.com/office/drawing/2014/main" id="{88DDC53F-2EAA-1FA8-3410-0C0EE4E37DBA}"/>
              </a:ext>
            </a:extLst>
          </p:cNvPr>
          <p:cNvSpPr/>
          <p:nvPr userDrawn="1"/>
        </p:nvSpPr>
        <p:spPr>
          <a:xfrm>
            <a:off x="4970307" y="1674977"/>
            <a:ext cx="648000" cy="648000"/>
          </a:xfrm>
          <a:prstGeom prst="ellipse">
            <a:avLst/>
          </a:prstGeom>
          <a:solidFill>
            <a:srgbClr val="46BE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1" name="텍스트 개체 틀 12">
            <a:extLst>
              <a:ext uri="{FF2B5EF4-FFF2-40B4-BE49-F238E27FC236}">
                <a16:creationId xmlns:a16="http://schemas.microsoft.com/office/drawing/2014/main" id="{AFB24356-325B-4445-EBE0-D728DC6B97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53307" y="1881977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82" name="텍스트 개체 틀 14">
            <a:extLst>
              <a:ext uri="{FF2B5EF4-FFF2-40B4-BE49-F238E27FC236}">
                <a16:creationId xmlns:a16="http://schemas.microsoft.com/office/drawing/2014/main" id="{C1CC5BB4-DFC5-50B1-1A13-C44710AE08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24161" y="1854977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01</a:t>
            </a:r>
            <a:endParaRPr kumimoji="1" lang="ko-KR" altLang="en-US" dirty="0"/>
          </a:p>
        </p:txBody>
      </p:sp>
      <p:sp>
        <p:nvSpPr>
          <p:cNvPr id="83" name="텍스트 개체 틀 16">
            <a:extLst>
              <a:ext uri="{FF2B5EF4-FFF2-40B4-BE49-F238E27FC236}">
                <a16:creationId xmlns:a16="http://schemas.microsoft.com/office/drawing/2014/main" id="{E171C7E9-FB02-80C7-AB89-75C767648D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6365" y="2240668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F6AD27CE-3348-CCD0-5042-F2F5B3D77DDF}"/>
              </a:ext>
            </a:extLst>
          </p:cNvPr>
          <p:cNvGrpSpPr/>
          <p:nvPr userDrawn="1"/>
        </p:nvGrpSpPr>
        <p:grpSpPr>
          <a:xfrm>
            <a:off x="10535160" y="-1405647"/>
            <a:ext cx="2822944" cy="2679979"/>
            <a:chOff x="10535160" y="-1405647"/>
            <a:chExt cx="2822944" cy="2679979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FB36A3C8-1EFF-EB2C-6D07-41C82346547A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35160" y="225375"/>
              <a:ext cx="216000" cy="216000"/>
            </a:xfrm>
            <a:prstGeom prst="ellipse">
              <a:avLst/>
            </a:prstGeom>
            <a:solidFill>
              <a:srgbClr val="46BEF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07037EEF-1B8E-65A4-5230-11983700E88A}"/>
                </a:ext>
              </a:extLst>
            </p:cNvPr>
            <p:cNvSpPr>
              <a:spLocks/>
            </p:cNvSpPr>
            <p:nvPr userDrawn="1"/>
          </p:nvSpPr>
          <p:spPr>
            <a:xfrm>
              <a:off x="10841062" y="-1242710"/>
              <a:ext cx="2517042" cy="2517042"/>
            </a:xfrm>
            <a:prstGeom prst="ellipse">
              <a:avLst/>
            </a:prstGeom>
            <a:solidFill>
              <a:srgbClr val="46BEFA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F811D7A1-E4E6-BA4B-099B-1D7A4F662200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55480" y="-1405647"/>
              <a:ext cx="2555810" cy="2555810"/>
            </a:xfrm>
            <a:prstGeom prst="ellipse">
              <a:avLst/>
            </a:prstGeom>
            <a:noFill/>
            <a:ln w="6350">
              <a:solidFill>
                <a:srgbClr val="46BEF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7554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35A154-0DAE-4A1B-8D19-1314AC237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CC68623-AE82-4405-935E-F6A3730D6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00658F8-12B9-4D18-AC13-AB17A0E65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2025-01-03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E6213E8-AEFA-44DE-8312-4D930937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31D86FF-E451-4E79-BA87-68712DF3C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047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E1C9EA-F986-48F2-90D3-EAF66711A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86649E4-8F6E-481D-A4BF-875F06C81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A7A929C-EB33-4222-8654-E069C107F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2025-01-03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7CA7C38-C216-460D-96FC-59EC315AF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26DAFDC-183C-46DA-AE5F-889FFC4F9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462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6FCD9E-B52C-41E4-9FBF-CD9F40CD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62CD990-E771-41E9-80E7-258156749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BD775AF-50CF-492D-8B8A-283E23C6B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A70B3DE-DDD1-45C0-9D5C-838E68571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2025-01-03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980766C-66DA-41EA-BD93-688708758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9B0B4EF-06E2-48ED-8509-4AA0431C7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4642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D688C3-0BC4-413E-933D-726ADDC7C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3F51C42-8EE1-4AA5-A134-8E8D70924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BB0E5C1-7E09-449C-BD44-CBA7EFD67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C7B2EED-CE33-41B3-A31B-20D2996B1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B1159A0-EA24-4C82-87C7-16C2B70E6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795494A-E81D-432B-AEC4-F36DC0373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2025-01-03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EF14AB0-479C-44AC-992A-4921229DA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F59626D-9AA1-4D14-A442-223658DA2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427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6F257A-CE66-45B8-BB93-5AB449FBE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FECF62D-E3D3-4E95-9007-6E285434A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2025-01-03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99A0EB8-20DE-48D2-9B4A-5213534E6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B83E3E5-E548-4B8B-959A-BB58D28D7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611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80CA49F-1D5B-4AA8-A25A-2B650F635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2025-01-03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E0EDC0C-A88F-4DCD-89FF-E99C1D697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AB1E356-4026-452B-9177-7A3FF1D1B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97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FDAF43-BD4A-4669-90FA-92AB65E1E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56AD4F0-507F-4C51-9471-0B240925E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78850E3-B662-464D-A287-6D3A57E6B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169F5CE-2567-4329-AE4E-F507A5342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2025-01-03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5ED30AA-0660-486F-9FF3-0ADA536D3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D67FD3E-8056-4805-9933-0A2110A8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879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1BA938-66AC-45D6-8DAC-71133E144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8684228-3364-4B46-A976-A7D8972462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85E0EA1-EB59-44EF-8BF7-3B95CDC40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27517C9-4F29-4879-8B99-C1E74E89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2025-01-03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961891F-530F-41BB-A027-989236CE6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533FDA7-5256-4F53-912A-F078B225D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953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A35C974-13BC-428E-944F-388E97A4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3A54A8F-9A9A-4664-AEF2-6FF1E835F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3493364-9C1B-4377-BB4E-2C5B124A6F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EFDEC-BB62-4484-BDB6-2E34946FA42C}" type="datetimeFigureOut">
              <a:rPr lang="ko-KR" altLang="en-US" smtClean="0"/>
              <a:t>2025-01-03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AE9D31B-C8BC-4F2F-803C-473E744E0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0D259FB-0949-4090-8FF9-213CCE9BB5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589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sv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4.png"/><Relationship Id="rId7" Type="http://schemas.openxmlformats.org/officeDocument/2006/relationships/image" Target="../media/image17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3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emf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57C4273-1AEE-4204-B51B-3539F0F17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7F3AF5E-978B-2DAC-AC9E-A72B361F7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6000" y="3384000"/>
            <a:ext cx="5950034" cy="792000"/>
          </a:xfrm>
        </p:spPr>
        <p:txBody>
          <a:bodyPr>
            <a:normAutofit fontScale="62500" lnSpcReduction="20000"/>
          </a:bodyPr>
          <a:lstStyle/>
          <a:p>
            <a:r>
              <a:rPr kumimoji="1" lang="ko-KR" altLang="en-US" dirty="0">
                <a:latin typeface="+mn-lt"/>
              </a:rPr>
              <a:t>③ </a:t>
            </a:r>
            <a:r>
              <a:rPr kumimoji="1" lang="ko-KR" altLang="en-US" dirty="0" err="1">
                <a:latin typeface="+mn-lt"/>
              </a:rPr>
              <a:t>초국적</a:t>
            </a:r>
            <a:r>
              <a:rPr kumimoji="1" lang="ko-KR" altLang="en-US" dirty="0">
                <a:latin typeface="+mn-lt"/>
              </a:rPr>
              <a:t> 기업의 입지와 지역 변화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21E9F1-FD0C-2E67-1812-7C38196D5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lt"/>
                <a:ea typeface="함초롬바탕" panose="02030604000101010101" pitchFamily="18" charset="-127"/>
              </a:rPr>
              <a:t>5.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lt"/>
                <a:ea typeface="함초롬바탕" panose="02030604000101010101" pitchFamily="18" charset="-127"/>
              </a:rPr>
              <a:t>아메리카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0529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BF03F758-D855-3E8F-EDCF-14FF3932BE3F}"/>
              </a:ext>
            </a:extLst>
          </p:cNvPr>
          <p:cNvSpPr/>
          <p:nvPr/>
        </p:nvSpPr>
        <p:spPr>
          <a:xfrm>
            <a:off x="4080063" y="389875"/>
            <a:ext cx="3425675" cy="707886"/>
          </a:xfrm>
          <a:prstGeom prst="rect">
            <a:avLst/>
          </a:prstGeom>
          <a:solidFill>
            <a:srgbClr val="5B9E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C337FE-B286-34A8-0D01-B7E2A5C4F008}"/>
              </a:ext>
            </a:extLst>
          </p:cNvPr>
          <p:cNvSpPr txBox="1"/>
          <p:nvPr/>
        </p:nvSpPr>
        <p:spPr>
          <a:xfrm>
            <a:off x="3737059" y="410088"/>
            <a:ext cx="4182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총 정리</a:t>
            </a:r>
            <a:r>
              <a:rPr lang="en-US" altLang="ko-KR" sz="40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 Time</a:t>
            </a:r>
            <a:endParaRPr lang="ko-KR" altLang="en-US" sz="4000" dirty="0">
              <a:solidFill>
                <a:schemeClr val="bg1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0E268051-7D8B-2CA9-A8B9-2C57FE6E21BA}"/>
              </a:ext>
            </a:extLst>
          </p:cNvPr>
          <p:cNvGrpSpPr/>
          <p:nvPr/>
        </p:nvGrpSpPr>
        <p:grpSpPr>
          <a:xfrm>
            <a:off x="1707703" y="2228465"/>
            <a:ext cx="4266574" cy="3000760"/>
            <a:chOff x="639357" y="1471664"/>
            <a:chExt cx="3792046" cy="2500163"/>
          </a:xfrm>
        </p:grpSpPr>
        <p:pic>
          <p:nvPicPr>
            <p:cNvPr id="6" name="그림 5" descr="스크린샷, 직사각형, 디자인, 문구용품이(가) 표시된 사진&#10;&#10;자동 생성된 설명">
              <a:extLst>
                <a:ext uri="{FF2B5EF4-FFF2-40B4-BE49-F238E27FC236}">
                  <a16:creationId xmlns:a16="http://schemas.microsoft.com/office/drawing/2014/main" id="{934AF581-D3EC-A2F6-69AC-2957F4041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496" y="1471664"/>
              <a:ext cx="3051771" cy="250016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D9EEDA-C04A-7767-555E-61FF36D0BE10}"/>
                </a:ext>
              </a:extLst>
            </p:cNvPr>
            <p:cNvSpPr txBox="1"/>
            <p:nvPr/>
          </p:nvSpPr>
          <p:spPr>
            <a:xfrm>
              <a:off x="639357" y="2147595"/>
              <a:ext cx="3792046" cy="333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err="1"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초국적</a:t>
              </a:r>
              <a:r>
                <a:rPr lang="ko-KR" altLang="en-US" sz="2000" b="1" dirty="0"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 기업의 성장 배경</a:t>
              </a:r>
              <a:endParaRPr lang="en-US" altLang="ko-KR" sz="2000" b="1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pic>
        <p:nvPicPr>
          <p:cNvPr id="35" name="그림 34" descr="그래픽, 일렉트릭 블루, 스크린샷, 상징이(가) 표시된 사진&#10;&#10;자동 생성된 설명">
            <a:extLst>
              <a:ext uri="{FF2B5EF4-FFF2-40B4-BE49-F238E27FC236}">
                <a16:creationId xmlns:a16="http://schemas.microsoft.com/office/drawing/2014/main" id="{EA530568-2EF8-272B-367A-0908CDD8C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48" y="3611934"/>
            <a:ext cx="323762" cy="349693"/>
          </a:xfrm>
          <a:prstGeom prst="rect">
            <a:avLst/>
          </a:prstGeom>
        </p:spPr>
      </p:pic>
      <p:pic>
        <p:nvPicPr>
          <p:cNvPr id="28" name="그림 27" descr="스크린샷, 직사각형, 디자인, 문구용품이(가) 표시된 사진&#10;&#10;자동 생성된 설명">
            <a:extLst>
              <a:ext uri="{FF2B5EF4-FFF2-40B4-BE49-F238E27FC236}">
                <a16:creationId xmlns:a16="http://schemas.microsoft.com/office/drawing/2014/main" id="{0D13FC8A-D0DA-5968-AC8C-B55C418A6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152" y="2080095"/>
            <a:ext cx="3433663" cy="2813028"/>
          </a:xfrm>
          <a:prstGeom prst="rect">
            <a:avLst/>
          </a:prstGeom>
        </p:spPr>
      </p:pic>
      <p:grpSp>
        <p:nvGrpSpPr>
          <p:cNvPr id="67" name="그룹 66">
            <a:extLst>
              <a:ext uri="{FF2B5EF4-FFF2-40B4-BE49-F238E27FC236}">
                <a16:creationId xmlns:a16="http://schemas.microsoft.com/office/drawing/2014/main" id="{1A973862-BAEC-F8BD-4F01-3C657B8E9D07}"/>
              </a:ext>
            </a:extLst>
          </p:cNvPr>
          <p:cNvGrpSpPr/>
          <p:nvPr/>
        </p:nvGrpSpPr>
        <p:grpSpPr>
          <a:xfrm>
            <a:off x="7582323" y="3496446"/>
            <a:ext cx="1356403" cy="312996"/>
            <a:chOff x="7194601" y="2566617"/>
            <a:chExt cx="1266113" cy="30159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D05EDCF-161C-B284-B10F-F091BEF62238}"/>
                </a:ext>
              </a:extLst>
            </p:cNvPr>
            <p:cNvSpPr txBox="1"/>
            <p:nvPr/>
          </p:nvSpPr>
          <p:spPr>
            <a:xfrm>
              <a:off x="7368172" y="2566617"/>
              <a:ext cx="1092542" cy="296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공간적 분업</a:t>
              </a:r>
              <a:endPara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pic>
          <p:nvPicPr>
            <p:cNvPr id="32" name="그림 31" descr="그래픽, 일렉트릭 블루, 스크린샷, 상징이(가) 표시된 사진&#10;&#10;자동 생성된 설명">
              <a:extLst>
                <a:ext uri="{FF2B5EF4-FFF2-40B4-BE49-F238E27FC236}">
                  <a16:creationId xmlns:a16="http://schemas.microsoft.com/office/drawing/2014/main" id="{F5F20CFF-5A95-B0D8-5466-7554506F1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4601" y="2576859"/>
              <a:ext cx="269751" cy="291356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AA5C1A1-94E7-D8FF-FCEE-6758A9039A1F}"/>
              </a:ext>
            </a:extLst>
          </p:cNvPr>
          <p:cNvSpPr txBox="1"/>
          <p:nvPr/>
        </p:nvSpPr>
        <p:spPr>
          <a:xfrm>
            <a:off x="7266147" y="2883773"/>
            <a:ext cx="3134426" cy="415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글로벌 생산체제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306A871-C227-EA44-B23A-D294745B16AA}"/>
              </a:ext>
            </a:extLst>
          </p:cNvPr>
          <p:cNvSpPr txBox="1"/>
          <p:nvPr/>
        </p:nvSpPr>
        <p:spPr>
          <a:xfrm>
            <a:off x="3533966" y="1080172"/>
            <a:ext cx="4329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solidFill>
                  <a:srgbClr val="4592FA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아메리카</a:t>
            </a:r>
            <a:endParaRPr lang="en-US" altLang="ko-KR" sz="1600" dirty="0">
              <a:solidFill>
                <a:srgbClr val="4592FA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algn="ctr"/>
            <a:r>
              <a:rPr lang="en-US" altLang="ko-KR" sz="1600" dirty="0">
                <a:solidFill>
                  <a:srgbClr val="4592FA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- </a:t>
            </a:r>
            <a:r>
              <a:rPr lang="ko-KR" altLang="en-US" sz="1600" dirty="0" err="1">
                <a:solidFill>
                  <a:srgbClr val="4592FA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초국적</a:t>
            </a:r>
            <a:r>
              <a:rPr lang="ko-KR" altLang="en-US" sz="1600" dirty="0">
                <a:solidFill>
                  <a:srgbClr val="4592FA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기업의 입지와 지역 변화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57C9BD-F9E5-4C2E-805E-53B916E6C078}"/>
              </a:ext>
            </a:extLst>
          </p:cNvPr>
          <p:cNvSpPr txBox="1"/>
          <p:nvPr/>
        </p:nvSpPr>
        <p:spPr>
          <a:xfrm>
            <a:off x="2716090" y="3618581"/>
            <a:ext cx="3001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세계무역기구</a:t>
            </a:r>
            <a:r>
              <a:rPr lang="en-US" altLang="ko-KR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(WTO)</a:t>
            </a:r>
            <a:endParaRPr lang="ko-KR" altLang="en-US" dirty="0"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pic>
        <p:nvPicPr>
          <p:cNvPr id="12" name="그림 11" descr="그래픽, 일렉트릭 블루, 스크린샷, 상징이(가) 표시된 사진&#10;&#10;자동 생성된 설명">
            <a:extLst>
              <a:ext uri="{FF2B5EF4-FFF2-40B4-BE49-F238E27FC236}">
                <a16:creationId xmlns:a16="http://schemas.microsoft.com/office/drawing/2014/main" id="{14D53532-5017-0DBE-37E1-29DED043E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007" y="4190158"/>
            <a:ext cx="323762" cy="3496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9109E3-7967-0905-B383-575C9112A8CA}"/>
              </a:ext>
            </a:extLst>
          </p:cNvPr>
          <p:cNvSpPr txBox="1"/>
          <p:nvPr/>
        </p:nvSpPr>
        <p:spPr>
          <a:xfrm>
            <a:off x="2716089" y="4180339"/>
            <a:ext cx="2352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</a:t>
            </a:r>
            <a:r>
              <a:rPr lang="ko-KR" altLang="en-US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자유무역협정</a:t>
            </a:r>
            <a:r>
              <a:rPr lang="en-US" altLang="ko-KR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(FTA)</a:t>
            </a:r>
            <a:endParaRPr lang="ko-KR" altLang="en-US" dirty="0"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pic>
        <p:nvPicPr>
          <p:cNvPr id="17" name="그림 16" descr="그래픽, 일렉트릭 블루, 스크린샷, 상징이(가) 표시된 사진&#10;&#10;자동 생성된 설명">
            <a:extLst>
              <a:ext uri="{FF2B5EF4-FFF2-40B4-BE49-F238E27FC236}">
                <a16:creationId xmlns:a16="http://schemas.microsoft.com/office/drawing/2014/main" id="{87808BDC-4CB2-89A4-03D9-C384B95C3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323" y="3458328"/>
            <a:ext cx="303507" cy="32781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2866467-5775-FD52-B378-BBED58014BBF}"/>
              </a:ext>
            </a:extLst>
          </p:cNvPr>
          <p:cNvSpPr txBox="1"/>
          <p:nvPr/>
        </p:nvSpPr>
        <p:spPr>
          <a:xfrm>
            <a:off x="8960664" y="3470420"/>
            <a:ext cx="169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수평적 구조</a:t>
            </a:r>
          </a:p>
        </p:txBody>
      </p:sp>
    </p:spTree>
    <p:extLst>
      <p:ext uri="{BB962C8B-B14F-4D97-AF65-F5344CB8AC3E}">
        <p14:creationId xmlns:p14="http://schemas.microsoft.com/office/powerpoint/2010/main" val="337012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536078CB-622F-864C-2A8F-3BCA9FA11F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ko-KR" altLang="en-US" dirty="0">
                <a:latin typeface="+mj-lt"/>
              </a:rPr>
              <a:t>목차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FA0C029-6FFC-B442-A0D7-260DE9D60C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kumimoji="1" lang="ko-KR" altLang="en-US" dirty="0">
                <a:latin typeface="+mj-lt"/>
              </a:rPr>
              <a:t>아메리카의 민족</a:t>
            </a:r>
            <a:r>
              <a:rPr kumimoji="1" lang="en-US" altLang="ko-KR" dirty="0">
                <a:latin typeface="+mj-lt"/>
              </a:rPr>
              <a:t>(</a:t>
            </a:r>
            <a:r>
              <a:rPr kumimoji="1" lang="ko-KR" altLang="en-US" dirty="0">
                <a:latin typeface="+mj-lt"/>
              </a:rPr>
              <a:t>인종</a:t>
            </a:r>
            <a:r>
              <a:rPr kumimoji="1" lang="en-US" altLang="ko-KR" dirty="0">
                <a:latin typeface="+mj-lt"/>
              </a:rPr>
              <a:t>) </a:t>
            </a:r>
            <a:r>
              <a:rPr kumimoji="1" lang="ko-KR" altLang="en-US" dirty="0">
                <a:latin typeface="+mj-lt"/>
              </a:rPr>
              <a:t>다양성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DD59590-197A-3F6D-864A-B15DEBB0FC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27325" y="3086118"/>
            <a:ext cx="378000" cy="28800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ko-KR" dirty="0">
                <a:latin typeface="+mj-lt"/>
              </a:rPr>
              <a:t>02</a:t>
            </a:r>
            <a:endParaRPr kumimoji="1" lang="ko-KR" altLang="en-US" dirty="0">
              <a:latin typeface="+mj-lt"/>
            </a:endParaRP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DB5E3CC-31B8-771D-4BC6-3240DA3228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77497" y="3430800"/>
            <a:ext cx="3766946" cy="504000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kumimoji="1" lang="ko-KR" altLang="en-US" sz="1200" dirty="0">
                <a:latin typeface="+mj-lt"/>
              </a:rPr>
              <a:t>아메리카에는 어떤 민족</a:t>
            </a:r>
            <a:r>
              <a:rPr kumimoji="1" lang="en-US" altLang="ko-KR" sz="1200" dirty="0">
                <a:latin typeface="+mj-lt"/>
              </a:rPr>
              <a:t>(</a:t>
            </a:r>
            <a:r>
              <a:rPr kumimoji="1" lang="ko-KR" altLang="en-US" sz="1200" dirty="0">
                <a:latin typeface="+mj-lt"/>
              </a:rPr>
              <a:t>인종</a:t>
            </a:r>
            <a:r>
              <a:rPr kumimoji="1" lang="en-US" altLang="ko-KR" sz="1200" dirty="0">
                <a:latin typeface="+mj-lt"/>
              </a:rPr>
              <a:t>)</a:t>
            </a:r>
            <a:r>
              <a:rPr kumimoji="1" lang="ko-KR" altLang="en-US" sz="1200" dirty="0">
                <a:latin typeface="+mj-lt"/>
              </a:rPr>
              <a:t>이 살고 있을까</a:t>
            </a:r>
            <a:r>
              <a:rPr kumimoji="1" lang="en-US" altLang="ko-KR" sz="1200" dirty="0">
                <a:latin typeface="+mj-lt"/>
              </a:rPr>
              <a:t>?</a:t>
            </a:r>
          </a:p>
          <a:p>
            <a:pPr marL="342900" indent="-342900">
              <a:buAutoNum type="arabicPeriod"/>
            </a:pPr>
            <a:r>
              <a:rPr kumimoji="1" lang="ko-KR" altLang="en-US" sz="1200" dirty="0">
                <a:latin typeface="+mj-lt"/>
              </a:rPr>
              <a:t>아메리카의 문화가 다양한 이유는 무엇일까</a:t>
            </a:r>
            <a:r>
              <a:rPr kumimoji="1" lang="en-US" altLang="ko-KR" sz="1200" dirty="0">
                <a:latin typeface="+mj-lt"/>
              </a:rPr>
              <a:t>?</a:t>
            </a:r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0801DD10-108A-EA22-5FB2-1CFA849637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kumimoji="1" lang="ko-KR" altLang="en-US" dirty="0" err="1">
                <a:latin typeface="+mj-lt"/>
              </a:rPr>
              <a:t>초국적</a:t>
            </a:r>
            <a:r>
              <a:rPr kumimoji="1" lang="ko-KR" altLang="en-US" dirty="0">
                <a:latin typeface="+mj-lt"/>
              </a:rPr>
              <a:t> 기업의 입지와 지역 변화</a:t>
            </a:r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FF00E8BA-E981-E4F1-9981-C048E0BC3E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67766" y="4251896"/>
            <a:ext cx="378000" cy="28800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ko-KR" dirty="0">
                <a:latin typeface="+mj-lt"/>
              </a:rPr>
              <a:t>03</a:t>
            </a:r>
            <a:endParaRPr kumimoji="1" lang="ko-KR" altLang="en-US" dirty="0">
              <a:latin typeface="+mj-lt"/>
            </a:endParaRPr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1891396C-C782-73A6-93D6-EC9297A6EEF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17364" y="4610132"/>
            <a:ext cx="3494141" cy="504000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kumimoji="1" lang="ko-KR" altLang="en-US" sz="1200" dirty="0" err="1">
                <a:latin typeface="+mj-lt"/>
              </a:rPr>
              <a:t>초국적</a:t>
            </a:r>
            <a:r>
              <a:rPr kumimoji="1" lang="ko-KR" altLang="en-US" sz="1200" dirty="0">
                <a:latin typeface="+mj-lt"/>
              </a:rPr>
              <a:t> 기업의 상품 생산은 어떻게 이루어질까</a:t>
            </a:r>
            <a:r>
              <a:rPr kumimoji="1" lang="en-US" altLang="ko-KR" sz="1200" dirty="0">
                <a:latin typeface="+mj-lt"/>
              </a:rPr>
              <a:t>?</a:t>
            </a:r>
          </a:p>
          <a:p>
            <a:pPr marL="342900" indent="-342900">
              <a:buAutoNum type="arabicPeriod"/>
            </a:pPr>
            <a:r>
              <a:rPr kumimoji="1" lang="ko-KR" altLang="en-US" sz="1200" dirty="0" err="1">
                <a:latin typeface="+mj-lt"/>
              </a:rPr>
              <a:t>초국적</a:t>
            </a:r>
            <a:r>
              <a:rPr kumimoji="1" lang="ko-KR" altLang="en-US" sz="1200" dirty="0">
                <a:latin typeface="+mj-lt"/>
              </a:rPr>
              <a:t> 기업의 해외 이전에 따라 지역은 어떻게 변화할까</a:t>
            </a:r>
            <a:r>
              <a:rPr kumimoji="1" lang="en-US" altLang="ko-KR" sz="1200" dirty="0">
                <a:latin typeface="+mj-lt"/>
              </a:rPr>
              <a:t>?</a:t>
            </a:r>
            <a:endParaRPr kumimoji="1" lang="ko-KR" altLang="en-US" sz="1200" dirty="0">
              <a:latin typeface="+mj-lt"/>
            </a:endParaRPr>
          </a:p>
        </p:txBody>
      </p:sp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5219B297-9768-AEEB-270F-C0F62D1B517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r>
              <a:rPr kumimoji="1" lang="ko-KR" altLang="en-US" dirty="0">
                <a:latin typeface="+mj-lt"/>
              </a:rPr>
              <a:t>아메리카의 위치와 자연환경</a:t>
            </a:r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9369111D-D004-8BF7-A21F-22DC0640FC3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144734" y="1881977"/>
            <a:ext cx="378000" cy="28800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ko-KR" dirty="0">
                <a:latin typeface="+mj-lt"/>
              </a:rPr>
              <a:t>01</a:t>
            </a:r>
            <a:endParaRPr kumimoji="1" lang="ko-KR" altLang="en-US" dirty="0">
              <a:latin typeface="+mj-lt"/>
            </a:endParaRPr>
          </a:p>
        </p:txBody>
      </p:sp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CC0DA576-A9DA-CFFB-A8F0-6C016BBD510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854439" y="2287309"/>
            <a:ext cx="3766946" cy="504000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kumimoji="1" lang="ko-KR" altLang="en-US" dirty="0">
                <a:latin typeface="+mj-lt"/>
              </a:rPr>
              <a:t>아메리카에는 어떤 국가와 도시가 있을까</a:t>
            </a:r>
            <a:r>
              <a:rPr kumimoji="1" lang="en-US" altLang="ko-KR" dirty="0">
                <a:latin typeface="+mj-lt"/>
              </a:rPr>
              <a:t>?</a:t>
            </a:r>
          </a:p>
          <a:p>
            <a:pPr marL="342900" indent="-342900">
              <a:buAutoNum type="arabicPeriod"/>
            </a:pPr>
            <a:r>
              <a:rPr kumimoji="1" lang="ko-KR" altLang="en-US" dirty="0">
                <a:latin typeface="+mj-lt"/>
              </a:rPr>
              <a:t>아메리카의 자연환경은 어떻게 나타날까</a:t>
            </a:r>
            <a:r>
              <a:rPr kumimoji="1" lang="en-US" altLang="ko-KR" dirty="0">
                <a:latin typeface="+mj-lt"/>
              </a:rPr>
              <a:t>?</a:t>
            </a:r>
            <a:endParaRPr kumimoji="1" lang="ko-KR" altLang="en-US" dirty="0">
              <a:latin typeface="+mj-lt"/>
            </a:endParaRPr>
          </a:p>
        </p:txBody>
      </p:sp>
      <p:sp>
        <p:nvSpPr>
          <p:cNvPr id="15" name="텍스트 개체 틀 8">
            <a:extLst>
              <a:ext uri="{FF2B5EF4-FFF2-40B4-BE49-F238E27FC236}">
                <a16:creationId xmlns:a16="http://schemas.microsoft.com/office/drawing/2014/main" id="{8918953D-86B7-4AE1-AF83-4C20C74BCE0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34850" y="5421051"/>
            <a:ext cx="3156611" cy="234000"/>
          </a:xfrm>
        </p:spPr>
        <p:txBody>
          <a:bodyPr>
            <a:normAutofit lnSpcReduction="10000"/>
          </a:bodyPr>
          <a:lstStyle/>
          <a:p>
            <a:r>
              <a:rPr kumimoji="1" lang="en-US" altLang="ko-KR" dirty="0">
                <a:latin typeface="+mj-lt"/>
              </a:rPr>
              <a:t>5</a:t>
            </a:r>
            <a:r>
              <a:rPr kumimoji="1" lang="ko-KR" altLang="en-US" dirty="0">
                <a:latin typeface="+mj-lt"/>
              </a:rPr>
              <a:t>단원 마무리</a:t>
            </a:r>
          </a:p>
        </p:txBody>
      </p:sp>
      <p:sp>
        <p:nvSpPr>
          <p:cNvPr id="16" name="텍스트 개체 틀 9">
            <a:extLst>
              <a:ext uri="{FF2B5EF4-FFF2-40B4-BE49-F238E27FC236}">
                <a16:creationId xmlns:a16="http://schemas.microsoft.com/office/drawing/2014/main" id="{5699EFF8-C756-4298-9270-06B175398FA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296277" y="5394051"/>
            <a:ext cx="378000" cy="28800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ko-KR" dirty="0">
                <a:latin typeface="+mj-lt"/>
              </a:rPr>
              <a:t>04</a:t>
            </a:r>
            <a:endParaRPr kumimoji="1" lang="ko-KR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6659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사각형: 모서리가 접힌 도형 48">
            <a:extLst>
              <a:ext uri="{FF2B5EF4-FFF2-40B4-BE49-F238E27FC236}">
                <a16:creationId xmlns:a16="http://schemas.microsoft.com/office/drawing/2014/main" id="{A7B6DD97-9880-35DA-7597-0FA9F44F8446}"/>
              </a:ext>
            </a:extLst>
          </p:cNvPr>
          <p:cNvSpPr/>
          <p:nvPr/>
        </p:nvSpPr>
        <p:spPr>
          <a:xfrm>
            <a:off x="6300928" y="3454483"/>
            <a:ext cx="4274708" cy="2770826"/>
          </a:xfrm>
          <a:prstGeom prst="foldedCorner">
            <a:avLst/>
          </a:prstGeom>
          <a:solidFill>
            <a:schemeClr val="bg1"/>
          </a:solidFill>
          <a:ln>
            <a:solidFill>
              <a:srgbClr val="459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4902679" y="679952"/>
            <a:ext cx="1947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latin typeface="+mj-lt"/>
                <a:ea typeface="HY견고딕" panose="02030600000101010101" pitchFamily="18" charset="-127"/>
              </a:rPr>
              <a:t>학습 목표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00928" y="249934"/>
            <a:ext cx="730808" cy="584647"/>
          </a:xfrm>
          <a:prstGeom prst="rect">
            <a:avLst/>
          </a:prstGeom>
        </p:spPr>
      </p:pic>
      <p:pic>
        <p:nvPicPr>
          <p:cNvPr id="23" name="그림 22" descr="그래픽, 그래픽 디자인, 클립아트, 로고이(가) 표시된 사진&#10;&#10;자동 생성된 설명">
            <a:extLst>
              <a:ext uri="{FF2B5EF4-FFF2-40B4-BE49-F238E27FC236}">
                <a16:creationId xmlns:a16="http://schemas.microsoft.com/office/drawing/2014/main" id="{4FD56821-4CF5-4E1D-6B99-CAF69A525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11" y="1476753"/>
            <a:ext cx="748386" cy="7483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F4CA24-74FD-1255-083B-217766ACE724}"/>
              </a:ext>
            </a:extLst>
          </p:cNvPr>
          <p:cNvSpPr txBox="1"/>
          <p:nvPr/>
        </p:nvSpPr>
        <p:spPr>
          <a:xfrm>
            <a:off x="3312569" y="2406537"/>
            <a:ext cx="2821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latin typeface="+mj-lt"/>
                <a:ea typeface="HY견고딕" panose="02030600000101010101" pitchFamily="18" charset="-127"/>
              </a:rPr>
              <a:t>초국적</a:t>
            </a:r>
            <a:r>
              <a:rPr lang="ko-KR" altLang="en-US" b="1" dirty="0">
                <a:latin typeface="+mj-lt"/>
                <a:ea typeface="HY견고딕" panose="02030600000101010101" pitchFamily="18" charset="-127"/>
              </a:rPr>
              <a:t> 기업의 성장 배경</a:t>
            </a:r>
          </a:p>
        </p:txBody>
      </p:sp>
      <p:pic>
        <p:nvPicPr>
          <p:cNvPr id="21" name="그림 20" descr="블랙, 어둠이(가) 표시된 사진&#10;&#10;자동 생성된 설명">
            <a:extLst>
              <a:ext uri="{FF2B5EF4-FFF2-40B4-BE49-F238E27FC236}">
                <a16:creationId xmlns:a16="http://schemas.microsoft.com/office/drawing/2014/main" id="{975C763E-65CB-BFE4-0A3F-DEABC3226E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t="26563" r="63842" b="53535"/>
          <a:stretch/>
        </p:blipFill>
        <p:spPr>
          <a:xfrm>
            <a:off x="2922526" y="2435353"/>
            <a:ext cx="390043" cy="311700"/>
          </a:xfrm>
          <a:prstGeom prst="rect">
            <a:avLst/>
          </a:prstGeom>
        </p:spPr>
      </p:pic>
      <p:grpSp>
        <p:nvGrpSpPr>
          <p:cNvPr id="50" name="그룹 49">
            <a:extLst>
              <a:ext uri="{FF2B5EF4-FFF2-40B4-BE49-F238E27FC236}">
                <a16:creationId xmlns:a16="http://schemas.microsoft.com/office/drawing/2014/main" id="{05CFEAFA-DC6E-6D6D-C13A-B9F07CE759AA}"/>
              </a:ext>
            </a:extLst>
          </p:cNvPr>
          <p:cNvGrpSpPr/>
          <p:nvPr/>
        </p:nvGrpSpPr>
        <p:grpSpPr>
          <a:xfrm>
            <a:off x="1812188" y="3454483"/>
            <a:ext cx="3422445" cy="2356846"/>
            <a:chOff x="1702488" y="3458228"/>
            <a:chExt cx="3422445" cy="2356846"/>
          </a:xfrm>
        </p:grpSpPr>
        <p:sp>
          <p:nvSpPr>
            <p:cNvPr id="48" name="사각형: 모서리가 접힌 도형 47">
              <a:extLst>
                <a:ext uri="{FF2B5EF4-FFF2-40B4-BE49-F238E27FC236}">
                  <a16:creationId xmlns:a16="http://schemas.microsoft.com/office/drawing/2014/main" id="{C816783B-D8C0-31F4-AE57-58424093EE41}"/>
                </a:ext>
              </a:extLst>
            </p:cNvPr>
            <p:cNvSpPr/>
            <p:nvPr/>
          </p:nvSpPr>
          <p:spPr>
            <a:xfrm>
              <a:off x="1702488" y="3458228"/>
              <a:ext cx="3422445" cy="2356846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rgbClr val="4592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lt"/>
              </a:endParaRPr>
            </a:p>
          </p:txBody>
        </p:sp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E192C02D-65AE-83F2-F547-1F348ECD9D5C}"/>
                </a:ext>
              </a:extLst>
            </p:cNvPr>
            <p:cNvSpPr/>
            <p:nvPr/>
          </p:nvSpPr>
          <p:spPr>
            <a:xfrm>
              <a:off x="2693293" y="3626296"/>
              <a:ext cx="1440837" cy="42466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atinLnBrk="0">
                <a:lnSpc>
                  <a:spcPct val="130000"/>
                </a:lnSpc>
                <a:defRPr/>
              </a:pPr>
              <a:r>
                <a:rPr lang="ko-KR" altLang="en-US" sz="2400" b="1" dirty="0">
                  <a:ln>
                    <a:solidFill>
                      <a:srgbClr val="4472C4">
                        <a:alpha val="0"/>
                      </a:srgbClr>
                    </a:solidFill>
                  </a:ln>
                  <a:latin typeface="+mj-lt"/>
                  <a:ea typeface="HY견고딕" panose="02030600000101010101" pitchFamily="18" charset="-127"/>
                  <a:cs typeface="Pretendard" panose="02000503000000020004" pitchFamily="2" charset="-127"/>
                </a:rPr>
                <a:t>탐구 주제</a:t>
              </a:r>
              <a:endParaRPr lang="en-US" altLang="ko-KR" sz="24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endParaRPr>
            </a:p>
          </p:txBody>
        </p:sp>
        <p:pic>
          <p:nvPicPr>
            <p:cNvPr id="37" name="그래픽 36" descr="배지 윤곽선">
              <a:extLst>
                <a:ext uri="{FF2B5EF4-FFF2-40B4-BE49-F238E27FC236}">
                  <a16:creationId xmlns:a16="http://schemas.microsoft.com/office/drawing/2014/main" id="{48EBC956-BE0E-7EB0-A15D-E5139A719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130107" y="5102212"/>
              <a:ext cx="282780" cy="282780"/>
            </a:xfrm>
            <a:prstGeom prst="rect">
              <a:avLst/>
            </a:prstGeom>
          </p:spPr>
        </p:pic>
        <p:pic>
          <p:nvPicPr>
            <p:cNvPr id="39" name="그래픽 38" descr="배지 1 윤곽선">
              <a:extLst>
                <a:ext uri="{FF2B5EF4-FFF2-40B4-BE49-F238E27FC236}">
                  <a16:creationId xmlns:a16="http://schemas.microsoft.com/office/drawing/2014/main" id="{21F63601-FDC3-9B98-3D58-54BA5585B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130107" y="4189190"/>
              <a:ext cx="282780" cy="28278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89F5AF4-895F-5D8E-4A98-95C2CB0656C5}"/>
                </a:ext>
              </a:extLst>
            </p:cNvPr>
            <p:cNvSpPr txBox="1"/>
            <p:nvPr/>
          </p:nvSpPr>
          <p:spPr>
            <a:xfrm>
              <a:off x="2504299" y="4189190"/>
              <a:ext cx="1940587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50" dirty="0" err="1">
                  <a:latin typeface="나눔스퀘어OTF" panose="020B0600000101010101" pitchFamily="34" charset="-127"/>
                  <a:ea typeface="나눔스퀘어OTF" panose="020B0600000101010101" pitchFamily="34" charset="-127"/>
                  <a:cs typeface="Pretendard" panose="02000503000000020004" pitchFamily="50" charset="-127"/>
                </a:rPr>
                <a:t>초국적</a:t>
              </a:r>
              <a:r>
                <a:rPr lang="ko-KR" altLang="en-US" sz="1050" dirty="0">
                  <a:latin typeface="나눔스퀘어OTF" panose="020B0600000101010101" pitchFamily="34" charset="-127"/>
                  <a:ea typeface="나눔스퀘어OTF" panose="020B0600000101010101" pitchFamily="34" charset="-127"/>
                  <a:cs typeface="Pretendard" panose="02000503000000020004" pitchFamily="50" charset="-127"/>
                </a:rPr>
                <a:t> 기업의 성장 배경과 의미를 탐구하며 생산체제를 알아본다</a:t>
              </a:r>
              <a:r>
                <a:rPr lang="en-US" altLang="ko-KR" sz="1050" dirty="0">
                  <a:latin typeface="나눔스퀘어OTF" panose="020B0600000101010101" pitchFamily="34" charset="-127"/>
                  <a:ea typeface="나눔스퀘어OTF" panose="020B0600000101010101" pitchFamily="34" charset="-127"/>
                  <a:cs typeface="Pretendard" panose="02000503000000020004" pitchFamily="50" charset="-127"/>
                </a:rPr>
                <a:t>.</a:t>
              </a:r>
              <a:endParaRPr lang="ko-KR" altLang="en-US" sz="1050" dirty="0">
                <a:latin typeface="나눔스퀘어OTF" panose="020B0600000101010101" pitchFamily="34" charset="-127"/>
                <a:ea typeface="나눔스퀘어OTF" panose="020B0600000101010101" pitchFamily="34" charset="-127"/>
                <a:cs typeface="Pretendard" panose="02000503000000020004" pitchFamily="50" charset="-127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9583F5E-92AB-FC82-4C7E-D5FC743617F0}"/>
                </a:ext>
              </a:extLst>
            </p:cNvPr>
            <p:cNvSpPr txBox="1"/>
            <p:nvPr/>
          </p:nvSpPr>
          <p:spPr>
            <a:xfrm>
              <a:off x="2504299" y="5060363"/>
              <a:ext cx="207913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50" dirty="0" err="1">
                  <a:latin typeface="나눔스퀘어OTF" panose="020B0600000101010101" pitchFamily="34" charset="-127"/>
                  <a:ea typeface="나눔스퀘어OTF" panose="020B0600000101010101" pitchFamily="34" charset="-127"/>
                  <a:cs typeface="Pretendard" panose="02000503000000020004" pitchFamily="50" charset="-127"/>
                </a:rPr>
                <a:t>초국적</a:t>
              </a:r>
              <a:r>
                <a:rPr lang="ko-KR" altLang="en-US" sz="1050" dirty="0">
                  <a:latin typeface="나눔스퀘어OTF" panose="020B0600000101010101" pitchFamily="34" charset="-127"/>
                  <a:ea typeface="나눔스퀘어OTF" panose="020B0600000101010101" pitchFamily="34" charset="-127"/>
                  <a:cs typeface="Pretendard" panose="02000503000000020004" pitchFamily="50" charset="-127"/>
                </a:rPr>
                <a:t> 기업의 해외 이전과 공장 이전에 따른 변화를 살펴본다</a:t>
              </a:r>
              <a:r>
                <a:rPr lang="en-US" altLang="ko-KR" sz="1050" dirty="0">
                  <a:latin typeface="나눔스퀘어OTF" panose="020B0600000101010101" pitchFamily="34" charset="-127"/>
                  <a:ea typeface="나눔스퀘어OTF" panose="020B0600000101010101" pitchFamily="34" charset="-127"/>
                  <a:cs typeface="Pretendard" panose="02000503000000020004" pitchFamily="50" charset="-127"/>
                </a:rPr>
                <a:t>.</a:t>
              </a:r>
              <a:endParaRPr lang="ko-KR" altLang="en-US" sz="1050" dirty="0">
                <a:latin typeface="나눔스퀘어OTF" panose="020B0600000101010101" pitchFamily="34" charset="-127"/>
                <a:ea typeface="나눔스퀘어OTF" panose="020B0600000101010101" pitchFamily="34" charset="-127"/>
                <a:cs typeface="Pretendard" panose="02000503000000020004" pitchFamily="50" charset="-127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9F1A920-EADE-487D-8664-E71DF81EF29A}"/>
              </a:ext>
            </a:extLst>
          </p:cNvPr>
          <p:cNvSpPr txBox="1"/>
          <p:nvPr/>
        </p:nvSpPr>
        <p:spPr>
          <a:xfrm>
            <a:off x="6792218" y="2376171"/>
            <a:ext cx="4441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latin typeface="+mj-lt"/>
                <a:ea typeface="HY견고딕" panose="02030600000101010101" pitchFamily="18" charset="-127"/>
              </a:rPr>
              <a:t>초국적</a:t>
            </a:r>
            <a:r>
              <a:rPr lang="ko-KR" altLang="en-US" b="1" dirty="0">
                <a:latin typeface="+mj-lt"/>
                <a:ea typeface="HY견고딕" panose="02030600000101010101" pitchFamily="18" charset="-127"/>
              </a:rPr>
              <a:t> 배경의 아메리카 지역 내 입지</a:t>
            </a:r>
          </a:p>
        </p:txBody>
      </p:sp>
      <p:pic>
        <p:nvPicPr>
          <p:cNvPr id="30" name="그림 29" descr="블랙, 어둠이(가) 표시된 사진&#10;&#10;자동 생성된 설명">
            <a:extLst>
              <a:ext uri="{FF2B5EF4-FFF2-40B4-BE49-F238E27FC236}">
                <a16:creationId xmlns:a16="http://schemas.microsoft.com/office/drawing/2014/main" id="{6F5B9901-29EC-420F-B763-30C98CF721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t="26563" r="63842" b="53535"/>
          <a:stretch/>
        </p:blipFill>
        <p:spPr>
          <a:xfrm>
            <a:off x="6402175" y="2427912"/>
            <a:ext cx="390043" cy="311700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05AED174-E53C-4C72-B970-46E026C0A08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1059" b="29395"/>
          <a:stretch/>
        </p:blipFill>
        <p:spPr>
          <a:xfrm>
            <a:off x="3947182" y="1835809"/>
            <a:ext cx="1929333" cy="272695"/>
          </a:xfrm>
          <a:prstGeom prst="rect">
            <a:avLst/>
          </a:prstGeom>
        </p:spPr>
      </p:pic>
      <p:sp>
        <p:nvSpPr>
          <p:cNvPr id="24" name="Rectangle 5">
            <a:extLst>
              <a:ext uri="{FF2B5EF4-FFF2-40B4-BE49-F238E27FC236}">
                <a16:creationId xmlns:a16="http://schemas.microsoft.com/office/drawing/2014/main" id="{D340E777-72B9-C4E6-BBF6-B525EDD0C302}"/>
              </a:ext>
            </a:extLst>
          </p:cNvPr>
          <p:cNvSpPr/>
          <p:nvPr/>
        </p:nvSpPr>
        <p:spPr>
          <a:xfrm>
            <a:off x="2373917" y="1543366"/>
            <a:ext cx="8181248" cy="807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457200" indent="-457200" latinLnBrk="0">
              <a:lnSpc>
                <a:spcPct val="130000"/>
              </a:lnSpc>
              <a:buAutoNum type="arabicParenR"/>
              <a:defRPr/>
            </a:pPr>
            <a:r>
              <a:rPr lang="ko-KR" altLang="en-US" sz="1400" b="1" dirty="0" err="1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rPr>
              <a:t>초국적</a:t>
            </a:r>
            <a:r>
              <a:rPr lang="ko-KR" altLang="en-US" sz="14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rPr>
              <a:t> 기업의 뜻을 파악하고</a:t>
            </a:r>
            <a:r>
              <a:rPr lang="en-US" altLang="ko-KR" sz="14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rPr>
              <a:t>, </a:t>
            </a:r>
            <a:r>
              <a:rPr lang="ko-KR" altLang="en-US" sz="1400" b="1" dirty="0" err="1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rPr>
              <a:t>초국적</a:t>
            </a:r>
            <a:r>
              <a:rPr lang="ko-KR" altLang="en-US" sz="14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rPr>
              <a:t> 기업의 글로벌 생산체제를 설명할 수 있다</a:t>
            </a:r>
            <a:r>
              <a:rPr lang="en-US" altLang="ko-KR" sz="14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rPr>
              <a:t>.</a:t>
            </a:r>
          </a:p>
          <a:p>
            <a:pPr marL="457200" indent="-457200" latinLnBrk="0">
              <a:lnSpc>
                <a:spcPct val="130000"/>
              </a:lnSpc>
              <a:buAutoNum type="arabicParenR"/>
              <a:defRPr/>
            </a:pPr>
            <a:r>
              <a:rPr lang="ko-KR" altLang="en-US" sz="1400" b="1" dirty="0" err="1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rPr>
              <a:t>초국적</a:t>
            </a:r>
            <a:r>
              <a:rPr lang="ko-KR" altLang="en-US" sz="14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rPr>
              <a:t> 기업의 아메리카 지역 내 입지와 해외 이전의 이유</a:t>
            </a:r>
            <a:r>
              <a:rPr lang="en-US" altLang="ko-KR" sz="14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rPr>
              <a:t>, </a:t>
            </a:r>
            <a:r>
              <a:rPr lang="ko-KR" altLang="en-US" sz="14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rPr>
              <a:t>그에 따른 지역의 변화를 분석할 수 있다</a:t>
            </a:r>
            <a:r>
              <a:rPr lang="en-US" altLang="ko-KR" sz="14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6C4C336-D592-7602-17F2-D5A03D59C81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1059" b="29395"/>
          <a:stretch/>
        </p:blipFill>
        <p:spPr>
          <a:xfrm>
            <a:off x="5252156" y="1521053"/>
            <a:ext cx="2630622" cy="371817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26AA99FD-D071-8747-5EDD-0BC8C8082547}"/>
              </a:ext>
            </a:extLst>
          </p:cNvPr>
          <p:cNvSpPr txBox="1"/>
          <p:nvPr/>
        </p:nvSpPr>
        <p:spPr>
          <a:xfrm>
            <a:off x="8472853" y="4952631"/>
            <a:ext cx="19415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Q. </a:t>
            </a: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우리나라 기업이 미국으로 공장을 옮기면 공장이 있던 지역에 어떤 영향을 줄까</a:t>
            </a: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?</a:t>
            </a:r>
            <a:endParaRPr lang="ko-KR" altLang="en-US" sz="1400" dirty="0"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pic>
        <p:nvPicPr>
          <p:cNvPr id="10" name="그림 9" descr="그림, 클립아트, 스케치, 만화 영화이(가) 표시된 사진&#10;&#10;자동 생성된 설명">
            <a:extLst>
              <a:ext uri="{FF2B5EF4-FFF2-40B4-BE49-F238E27FC236}">
                <a16:creationId xmlns:a16="http://schemas.microsoft.com/office/drawing/2014/main" id="{DA976192-1223-1380-6FA6-96B2B41C77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191" y="3597832"/>
            <a:ext cx="1761262" cy="1154128"/>
          </a:xfrm>
          <a:prstGeom prst="rect">
            <a:avLst/>
          </a:prstGeom>
        </p:spPr>
      </p:pic>
      <p:pic>
        <p:nvPicPr>
          <p:cNvPr id="14" name="그림 13" descr="그림, 만화 영화, 스케치, 일러스트레이션이(가) 표시된 사진&#10;&#10;자동 생성된 설명">
            <a:extLst>
              <a:ext uri="{FF2B5EF4-FFF2-40B4-BE49-F238E27FC236}">
                <a16:creationId xmlns:a16="http://schemas.microsoft.com/office/drawing/2014/main" id="{1AAF98D7-EAA5-1A3E-E3B4-F6CBD3F831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853" y="3771273"/>
            <a:ext cx="1874520" cy="856488"/>
          </a:xfrm>
          <a:prstGeom prst="rect">
            <a:avLst/>
          </a:prstGeom>
        </p:spPr>
      </p:pic>
      <p:pic>
        <p:nvPicPr>
          <p:cNvPr id="16" name="그림 15" descr="그림, 스케치, 인간의 얼굴, 일러스트레이션이(가) 표시된 사진&#10;&#10;자동 생성된 설명">
            <a:extLst>
              <a:ext uri="{FF2B5EF4-FFF2-40B4-BE49-F238E27FC236}">
                <a16:creationId xmlns:a16="http://schemas.microsoft.com/office/drawing/2014/main" id="{6441E59B-B05F-8949-A4A3-65B2B004FF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556" y="5098467"/>
            <a:ext cx="1656254" cy="756760"/>
          </a:xfrm>
          <a:prstGeom prst="rect">
            <a:avLst/>
          </a:prstGeom>
        </p:spPr>
      </p:pic>
      <p:sp>
        <p:nvSpPr>
          <p:cNvPr id="28" name="말풍선: 타원형 27">
            <a:extLst>
              <a:ext uri="{FF2B5EF4-FFF2-40B4-BE49-F238E27FC236}">
                <a16:creationId xmlns:a16="http://schemas.microsoft.com/office/drawing/2014/main" id="{65A3F1DE-96B6-871B-F98B-5AE45123C752}"/>
              </a:ext>
            </a:extLst>
          </p:cNvPr>
          <p:cNvSpPr/>
          <p:nvPr/>
        </p:nvSpPr>
        <p:spPr>
          <a:xfrm>
            <a:off x="6865070" y="3086089"/>
            <a:ext cx="1761262" cy="726602"/>
          </a:xfrm>
          <a:prstGeom prst="wedgeEllipseCallout">
            <a:avLst>
              <a:gd name="adj1" fmla="val -20124"/>
              <a:gd name="adj2" fmla="val 6268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chemeClr val="tx1"/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우리나라 자동차 회사가 미국으로 공장을 옮기기로 했습니다</a:t>
            </a:r>
            <a:r>
              <a:rPr lang="en-US" altLang="ko-KR" sz="1000" dirty="0">
                <a:solidFill>
                  <a:schemeClr val="tx1"/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</a:t>
            </a:r>
            <a:endParaRPr lang="ko-KR" altLang="en-US" sz="1000" dirty="0">
              <a:solidFill>
                <a:schemeClr val="tx1"/>
              </a:solidFill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</p:txBody>
      </p:sp>
      <p:sp>
        <p:nvSpPr>
          <p:cNvPr id="27" name="말풍선: 타원형 26">
            <a:extLst>
              <a:ext uri="{FF2B5EF4-FFF2-40B4-BE49-F238E27FC236}">
                <a16:creationId xmlns:a16="http://schemas.microsoft.com/office/drawing/2014/main" id="{EB197591-09AF-5169-F403-B5AC74D4515A}"/>
              </a:ext>
            </a:extLst>
          </p:cNvPr>
          <p:cNvSpPr/>
          <p:nvPr/>
        </p:nvSpPr>
        <p:spPr>
          <a:xfrm>
            <a:off x="8626332" y="2946787"/>
            <a:ext cx="1397946" cy="787475"/>
          </a:xfrm>
          <a:prstGeom prst="wedgeEllipseCallout">
            <a:avLst>
              <a:gd name="adj1" fmla="val -11961"/>
              <a:gd name="adj2" fmla="val 6358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chemeClr val="tx1"/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왜 미국에 공장을 짓는 걸까</a:t>
            </a:r>
            <a:r>
              <a:rPr lang="en-US" altLang="ko-KR" sz="1000" dirty="0">
                <a:solidFill>
                  <a:schemeClr val="tx1"/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?</a:t>
            </a:r>
            <a:endParaRPr lang="ko-KR" altLang="en-US" sz="1000" dirty="0">
              <a:solidFill>
                <a:schemeClr val="tx1"/>
              </a:solidFill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</p:txBody>
      </p:sp>
      <p:sp>
        <p:nvSpPr>
          <p:cNvPr id="17" name="말풍선: 타원형 16">
            <a:extLst>
              <a:ext uri="{FF2B5EF4-FFF2-40B4-BE49-F238E27FC236}">
                <a16:creationId xmlns:a16="http://schemas.microsoft.com/office/drawing/2014/main" id="{13820D5D-804E-F03B-4CFA-CE4CDE52BCB4}"/>
              </a:ext>
            </a:extLst>
          </p:cNvPr>
          <p:cNvSpPr/>
          <p:nvPr/>
        </p:nvSpPr>
        <p:spPr>
          <a:xfrm>
            <a:off x="9895800" y="3094723"/>
            <a:ext cx="1397946" cy="787475"/>
          </a:xfrm>
          <a:prstGeom prst="wedgeEllipseCallout">
            <a:avLst>
              <a:gd name="adj1" fmla="val -20137"/>
              <a:gd name="adj2" fmla="val 6721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chemeClr val="tx1"/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새로운 시장을 개척하기 유리하기 때문이지</a:t>
            </a:r>
            <a:r>
              <a:rPr lang="en-US" altLang="ko-KR" sz="1000" dirty="0">
                <a:solidFill>
                  <a:schemeClr val="tx1"/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</a:t>
            </a:r>
            <a:endParaRPr lang="ko-KR" altLang="en-US" sz="1000" dirty="0">
              <a:solidFill>
                <a:schemeClr val="tx1"/>
              </a:solidFill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</p:txBody>
      </p:sp>
      <p:sp>
        <p:nvSpPr>
          <p:cNvPr id="20" name="말풍선: 타원형 19">
            <a:extLst>
              <a:ext uri="{FF2B5EF4-FFF2-40B4-BE49-F238E27FC236}">
                <a16:creationId xmlns:a16="http://schemas.microsoft.com/office/drawing/2014/main" id="{514EBB1D-2B8B-19A5-98B1-CE01661E338C}"/>
              </a:ext>
            </a:extLst>
          </p:cNvPr>
          <p:cNvSpPr/>
          <p:nvPr/>
        </p:nvSpPr>
        <p:spPr>
          <a:xfrm>
            <a:off x="7163164" y="4396417"/>
            <a:ext cx="1463168" cy="807850"/>
          </a:xfrm>
          <a:prstGeom prst="wedgeEllipseCallout">
            <a:avLst>
              <a:gd name="adj1" fmla="val -11961"/>
              <a:gd name="adj2" fmla="val 6358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chemeClr val="tx1"/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그렇지만 우리나라는 일자리가 줄어들 수 있어</a:t>
            </a:r>
            <a:r>
              <a:rPr lang="en-US" altLang="ko-KR" sz="1000" dirty="0">
                <a:solidFill>
                  <a:schemeClr val="tx1"/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</a:t>
            </a:r>
            <a:endParaRPr lang="ko-KR" altLang="en-US" sz="1000" dirty="0">
              <a:solidFill>
                <a:schemeClr val="tx1"/>
              </a:solidFill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</p:txBody>
      </p:sp>
      <p:sp>
        <p:nvSpPr>
          <p:cNvPr id="18" name="말풍선: 타원형 17">
            <a:extLst>
              <a:ext uri="{FF2B5EF4-FFF2-40B4-BE49-F238E27FC236}">
                <a16:creationId xmlns:a16="http://schemas.microsoft.com/office/drawing/2014/main" id="{FF584AA2-FAB6-003F-4D77-C4E07EFE9606}"/>
              </a:ext>
            </a:extLst>
          </p:cNvPr>
          <p:cNvSpPr/>
          <p:nvPr/>
        </p:nvSpPr>
        <p:spPr>
          <a:xfrm>
            <a:off x="5517818" y="4506785"/>
            <a:ext cx="1397946" cy="787475"/>
          </a:xfrm>
          <a:prstGeom prst="wedgeEllipseCallout">
            <a:avLst>
              <a:gd name="adj1" fmla="val 33009"/>
              <a:gd name="adj2" fmla="val 56325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chemeClr val="tx1"/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미국은 일자리가 늘어나겠어</a:t>
            </a:r>
            <a:r>
              <a:rPr lang="en-US" altLang="ko-KR" sz="1000" dirty="0">
                <a:solidFill>
                  <a:schemeClr val="tx1"/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</a:t>
            </a:r>
            <a:endParaRPr lang="ko-KR" altLang="en-US" sz="1000" dirty="0">
              <a:solidFill>
                <a:schemeClr val="tx1"/>
              </a:solidFill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137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986940" y="393715"/>
            <a:ext cx="1087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초국적</a:t>
            </a: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기업의 상품 생산은 어떻게 이루어질까</a:t>
            </a:r>
            <a:r>
              <a:rPr lang="en-US" altLang="ko-K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?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34" name="그림 33" descr="상징, 예술, 별이(가) 표시된 사진&#10;&#10;자동 생성된 설명">
            <a:extLst>
              <a:ext uri="{FF2B5EF4-FFF2-40B4-BE49-F238E27FC236}">
                <a16:creationId xmlns:a16="http://schemas.microsoft.com/office/drawing/2014/main" id="{CDAF221E-F66A-43FF-BB6D-02EE29444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99" y="331119"/>
            <a:ext cx="9336594" cy="953980"/>
          </a:xfrm>
          <a:prstGeom prst="rect">
            <a:avLst/>
          </a:prstGeom>
        </p:spPr>
      </p:pic>
      <p:pic>
        <p:nvPicPr>
          <p:cNvPr id="5" name="그림 4" descr="텍스트, 친필, 디자인이(가) 표시된 사진&#10;&#10;자동 생성된 설명">
            <a:extLst>
              <a:ext uri="{FF2B5EF4-FFF2-40B4-BE49-F238E27FC236}">
                <a16:creationId xmlns:a16="http://schemas.microsoft.com/office/drawing/2014/main" id="{C19A2FD8-C8F9-3077-0799-877BD55D9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400" b="81300" l="53461" r="86158">
                        <a14:foregroundMark x1="54177" y1="79200" x2="53461" y2="7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4666" r="9724" b="17888"/>
          <a:stretch/>
        </p:blipFill>
        <p:spPr>
          <a:xfrm>
            <a:off x="3379026" y="1725578"/>
            <a:ext cx="2143886" cy="510637"/>
          </a:xfrm>
          <a:prstGeom prst="rect">
            <a:avLst/>
          </a:prstGeom>
        </p:spPr>
      </p:pic>
      <p:pic>
        <p:nvPicPr>
          <p:cNvPr id="6" name="그림 5" descr="그래픽, 블랙, 상징, 디자인이(가) 표시된 사진&#10;&#10;자동 생성된 설명">
            <a:extLst>
              <a:ext uri="{FF2B5EF4-FFF2-40B4-BE49-F238E27FC236}">
                <a16:creationId xmlns:a16="http://schemas.microsoft.com/office/drawing/2014/main" id="{6F1D2E39-A79C-A482-0B7D-DA84EEC0C9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221" y="1434141"/>
            <a:ext cx="866906" cy="4360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689FB0-0620-C26D-5F9D-8DE557CD3125}"/>
              </a:ext>
            </a:extLst>
          </p:cNvPr>
          <p:cNvSpPr txBox="1"/>
          <p:nvPr/>
        </p:nvSpPr>
        <p:spPr>
          <a:xfrm>
            <a:off x="3281127" y="1490007"/>
            <a:ext cx="730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초국적</a:t>
            </a:r>
            <a:r>
              <a:rPr lang="ko-KR" altLang="en-US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기업의 상품 생산 체계를 알아보고 글로벌 생산체제를 살펴본다</a:t>
            </a:r>
            <a:r>
              <a:rPr lang="en-US" altLang="ko-KR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  <a:endParaRPr lang="ko-KR" altLang="en-US" dirty="0"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317D41-C2B2-CFBE-001A-51551AD0636E}"/>
              </a:ext>
            </a:extLst>
          </p:cNvPr>
          <p:cNvSpPr txBox="1"/>
          <p:nvPr/>
        </p:nvSpPr>
        <p:spPr>
          <a:xfrm>
            <a:off x="3709579" y="2286942"/>
            <a:ext cx="250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  <a:cs typeface="Pretendard" panose="02000503000000020004" pitchFamily="50" charset="-127"/>
              </a:rPr>
              <a:t>자동차 기업인 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  <a:cs typeface="Pretendard" panose="02000503000000020004" pitchFamily="50" charset="-127"/>
              </a:rPr>
              <a:t>F</a:t>
            </a:r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  <a:cs typeface="Pretendard" panose="02000503000000020004" pitchFamily="50" charset="-127"/>
              </a:rPr>
              <a:t>사는 독일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  <a:cs typeface="Pretendard" panose="02000503000000020004" pitchFamily="50" charset="-127"/>
              </a:rPr>
              <a:t>, </a:t>
            </a:r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  <a:cs typeface="Pretendard" panose="02000503000000020004" pitchFamily="50" charset="-127"/>
              </a:rPr>
              <a:t>캐나다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  <a:cs typeface="Pretendard" panose="02000503000000020004" pitchFamily="50" charset="-127"/>
              </a:rPr>
              <a:t>, </a:t>
            </a:r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  <a:cs typeface="Pretendard" panose="02000503000000020004" pitchFamily="50" charset="-127"/>
              </a:rPr>
              <a:t>멕시코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  <a:cs typeface="Pretendard" panose="02000503000000020004" pitchFamily="50" charset="-127"/>
              </a:rPr>
              <a:t>, </a:t>
            </a:r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  <a:cs typeface="Pretendard" panose="02000503000000020004" pitchFamily="50" charset="-127"/>
              </a:rPr>
              <a:t>중국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  <a:cs typeface="Pretendard" panose="02000503000000020004" pitchFamily="50" charset="-127"/>
              </a:rPr>
              <a:t>, </a:t>
            </a:r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  <a:cs typeface="Pretendard" panose="02000503000000020004" pitchFamily="50" charset="-127"/>
              </a:rPr>
              <a:t>브라질 등 다양한 국가의 제조업체와 협력하여 차량을 생산하고 있다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  <a:cs typeface="Pretendard" panose="02000503000000020004" pitchFamily="50" charset="-127"/>
              </a:rPr>
              <a:t>.</a:t>
            </a:r>
            <a:endParaRPr lang="ko-KR" altLang="en-US" sz="1600" dirty="0">
              <a:latin typeface="나눔스퀘어OTF" panose="020B0600000101010101" pitchFamily="34" charset="-127"/>
              <a:ea typeface="나눔스퀘어OTF" panose="020B0600000101010101" pitchFamily="34" charset="-127"/>
              <a:cs typeface="Pretendard" panose="02000503000000020004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A5F6426-4E12-80E6-2E19-6E34A2ACA8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160" y="2286942"/>
            <a:ext cx="2896647" cy="200653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760739D-ECA8-128F-6512-14EE8FDC44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160" y="4420593"/>
            <a:ext cx="2914516" cy="200653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7615E4C-5429-10AC-1BC4-EF4C9E7947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4113" y="2218005"/>
            <a:ext cx="2914516" cy="2008789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986CA4F4-8C1D-0EE9-76F5-4824B9CDCF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4112" y="4381161"/>
            <a:ext cx="2914517" cy="20189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40A3583-C751-8122-298C-1BBFB59A1215}"/>
              </a:ext>
            </a:extLst>
          </p:cNvPr>
          <p:cNvSpPr txBox="1"/>
          <p:nvPr/>
        </p:nvSpPr>
        <p:spPr>
          <a:xfrm>
            <a:off x="3676807" y="4393916"/>
            <a:ext cx="250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  <a:cs typeface="Pretendard" panose="02000503000000020004" pitchFamily="50" charset="-127"/>
              </a:rPr>
              <a:t>식품 기업인 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  <a:cs typeface="Pretendard" panose="02000503000000020004" pitchFamily="50" charset="-127"/>
              </a:rPr>
              <a:t>D</a:t>
            </a:r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  <a:cs typeface="Pretendard" panose="02000503000000020004" pitchFamily="50" charset="-127"/>
              </a:rPr>
              <a:t>사는 세계 각지에서 농산물을 재배하고 다양한 가공 시설에서 가공하여 전 세계적으로 유통하고 있다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  <a:cs typeface="Pretendard" panose="02000503000000020004" pitchFamily="50" charset="-127"/>
              </a:rPr>
              <a:t>.</a:t>
            </a:r>
            <a:endParaRPr lang="ko-KR" altLang="en-US" sz="1600" dirty="0">
              <a:latin typeface="나눔스퀘어OTF" panose="020B0600000101010101" pitchFamily="34" charset="-127"/>
              <a:ea typeface="나눔스퀘어OTF" panose="020B0600000101010101" pitchFamily="34" charset="-127"/>
              <a:cs typeface="Pretendard" panose="0200050300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863899-9642-9395-6C77-D51442BB9485}"/>
              </a:ext>
            </a:extLst>
          </p:cNvPr>
          <p:cNvSpPr txBox="1"/>
          <p:nvPr/>
        </p:nvSpPr>
        <p:spPr>
          <a:xfrm>
            <a:off x="9204335" y="2188989"/>
            <a:ext cx="250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  <a:cs typeface="Pretendard" panose="02000503000000020004" pitchFamily="50" charset="-127"/>
              </a:rPr>
              <a:t>은행 및 금융 서비스 기업인 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  <a:cs typeface="Pretendard" panose="02000503000000020004" pitchFamily="50" charset="-127"/>
              </a:rPr>
              <a:t>J</a:t>
            </a:r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  <a:cs typeface="Pretendard" panose="02000503000000020004" pitchFamily="50" charset="-127"/>
              </a:rPr>
              <a:t>사의 네트워크는 전 세계에 걸쳐 있으며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  <a:cs typeface="Pretendard" panose="02000503000000020004" pitchFamily="50" charset="-127"/>
              </a:rPr>
              <a:t>, </a:t>
            </a:r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  <a:cs typeface="Pretendard" panose="02000503000000020004" pitchFamily="50" charset="-127"/>
              </a:rPr>
              <a:t>이를 통해 국제적인 금융 서비스를 제공하고 있다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  <a:cs typeface="Pretendard" panose="02000503000000020004" pitchFamily="50" charset="-127"/>
              </a:rPr>
              <a:t>.</a:t>
            </a:r>
            <a:endParaRPr lang="ko-KR" altLang="en-US" sz="1600" dirty="0">
              <a:latin typeface="나눔스퀘어OTF" panose="020B0600000101010101" pitchFamily="34" charset="-127"/>
              <a:ea typeface="나눔스퀘어OTF" panose="020B0600000101010101" pitchFamily="34" charset="-127"/>
              <a:cs typeface="Pretendard" panose="02000503000000020004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0B2566-4226-7391-E159-4E6333DF730C}"/>
              </a:ext>
            </a:extLst>
          </p:cNvPr>
          <p:cNvSpPr txBox="1"/>
          <p:nvPr/>
        </p:nvSpPr>
        <p:spPr>
          <a:xfrm>
            <a:off x="9186465" y="4348229"/>
            <a:ext cx="250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  <a:cs typeface="Pretendard" panose="02000503000000020004" pitchFamily="50" charset="-127"/>
              </a:rPr>
              <a:t>인터넷 검색 서비스 기업인 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  <a:cs typeface="Pretendard" panose="02000503000000020004" pitchFamily="50" charset="-127"/>
              </a:rPr>
              <a:t>G</a:t>
            </a:r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  <a:cs typeface="Pretendard" panose="02000503000000020004" pitchFamily="50" charset="-127"/>
              </a:rPr>
              <a:t>사의 연구소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  <a:cs typeface="Pretendard" panose="02000503000000020004" pitchFamily="50" charset="-127"/>
              </a:rPr>
              <a:t>, </a:t>
            </a:r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  <a:cs typeface="Pretendard" panose="02000503000000020004" pitchFamily="50" charset="-127"/>
              </a:rPr>
              <a:t>공장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  <a:cs typeface="Pretendard" panose="02000503000000020004" pitchFamily="50" charset="-127"/>
              </a:rPr>
              <a:t>, </a:t>
            </a:r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  <a:cs typeface="Pretendard" panose="02000503000000020004" pitchFamily="50" charset="-127"/>
              </a:rPr>
              <a:t>사무실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  <a:cs typeface="Pretendard" panose="02000503000000020004" pitchFamily="50" charset="-127"/>
              </a:rPr>
              <a:t>, </a:t>
            </a:r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  <a:cs typeface="Pretendard" panose="02000503000000020004" pitchFamily="50" charset="-127"/>
              </a:rPr>
              <a:t>데이터 센터 등은 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  <a:cs typeface="Pretendard" panose="02000503000000020004" pitchFamily="50" charset="-127"/>
              </a:rPr>
              <a:t>100</a:t>
            </a:r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  <a:cs typeface="Pretendard" panose="02000503000000020004" pitchFamily="50" charset="-127"/>
              </a:rPr>
              <a:t>개 이상의 국가와 지역에 위치해 있다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  <a:cs typeface="Pretendard" panose="02000503000000020004" pitchFamily="50" charset="-127"/>
              </a:rPr>
              <a:t>.</a:t>
            </a:r>
            <a:endParaRPr lang="ko-KR" altLang="en-US" sz="1600" dirty="0">
              <a:latin typeface="나눔스퀘어OTF" panose="020B0600000101010101" pitchFamily="34" charset="-127"/>
              <a:ea typeface="나눔스퀘어OTF" panose="020B0600000101010101" pitchFamily="34" charset="-127"/>
              <a:cs typeface="Pretendard" panose="020005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863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스크린샷, 직사각형, 라인, 디자인이(가) 표시된 사진&#10;&#10;자동 생성된 설명">
            <a:extLst>
              <a:ext uri="{FF2B5EF4-FFF2-40B4-BE49-F238E27FC236}">
                <a16:creationId xmlns:a16="http://schemas.microsoft.com/office/drawing/2014/main" id="{87C74A06-39B7-D1CC-E545-ACE384B0F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9" y="371705"/>
            <a:ext cx="3555659" cy="5985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E0D9F8-E6BC-A47F-1ECB-A55158355D4E}"/>
              </a:ext>
            </a:extLst>
          </p:cNvPr>
          <p:cNvSpPr txBox="1"/>
          <p:nvPr/>
        </p:nvSpPr>
        <p:spPr>
          <a:xfrm>
            <a:off x="518136" y="486330"/>
            <a:ext cx="339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err="1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초국적</a:t>
            </a:r>
            <a:r>
              <a:rPr lang="ko-KR" altLang="en-US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 기업의 성장 배경과 의미</a:t>
            </a:r>
          </a:p>
        </p:txBody>
      </p:sp>
      <p:pic>
        <p:nvPicPr>
          <p:cNvPr id="14" name="그림 13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1DF6AF45-080F-CA7A-5992-C5245EBC8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AE50CF-F6BA-6D04-578F-B4032DDF7447}"/>
              </a:ext>
            </a:extLst>
          </p:cNvPr>
          <p:cNvSpPr txBox="1"/>
          <p:nvPr/>
        </p:nvSpPr>
        <p:spPr>
          <a:xfrm>
            <a:off x="1630519" y="2073006"/>
            <a:ext cx="8366760" cy="3381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교통과 통신이 발달하여 국가 간 교류가 늘어나면서 생산과 소비 활동의 범위가 전 세계로 확대되었다</a:t>
            </a:r>
            <a:r>
              <a:rPr lang="en-US" altLang="ko-KR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  <a:r>
              <a:rPr lang="ko-KR" altLang="en-US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이에 따라 국경을 초월하여 물건</a:t>
            </a:r>
            <a:r>
              <a:rPr lang="en-US" altLang="ko-KR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, </a:t>
            </a:r>
            <a:r>
              <a:rPr lang="ko-KR" altLang="en-US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노동</a:t>
            </a:r>
            <a:r>
              <a:rPr lang="en-US" altLang="ko-KR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, </a:t>
            </a:r>
            <a:r>
              <a:rPr lang="ko-KR" altLang="en-US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자본</a:t>
            </a:r>
            <a:r>
              <a:rPr lang="en-US" altLang="ko-KR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, </a:t>
            </a:r>
            <a:r>
              <a:rPr lang="ko-KR" altLang="en-US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기술</a:t>
            </a:r>
            <a:r>
              <a:rPr lang="en-US" altLang="ko-KR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, </a:t>
            </a:r>
            <a:r>
              <a:rPr lang="ko-KR" altLang="en-US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서비스 등의 이동이 더욱 활발해졌다</a:t>
            </a:r>
            <a:r>
              <a:rPr lang="en-US" altLang="ko-KR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  <a:r>
              <a:rPr lang="ko-KR" altLang="en-US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또 세계무역기구</a:t>
            </a:r>
            <a:r>
              <a:rPr lang="en-US" altLang="ko-KR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(WTO)</a:t>
            </a:r>
            <a:r>
              <a:rPr lang="ko-KR" altLang="en-US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의 등장으로 자유무역협정</a:t>
            </a:r>
            <a:r>
              <a:rPr lang="en-US" altLang="ko-KR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(FTA)</a:t>
            </a:r>
            <a:r>
              <a:rPr lang="ko-KR" altLang="en-US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이 확대되면서 </a:t>
            </a:r>
            <a:r>
              <a:rPr lang="ko-KR" altLang="en-US" dirty="0" err="1">
                <a:latin typeface="나눔고딕OTF" panose="020D0604000000000000" pitchFamily="34" charset="-127"/>
                <a:ea typeface="나눔고딕OTF" panose="020D0604000000000000" pitchFamily="34" charset="-127"/>
              </a:rPr>
              <a:t>초국적</a:t>
            </a:r>
            <a:r>
              <a:rPr lang="ko-KR" altLang="en-US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 기업의 활동 범위와 영향력이 증가하고 있다</a:t>
            </a:r>
            <a:r>
              <a:rPr lang="en-US" altLang="ko-KR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  <a:r>
              <a:rPr lang="ko-KR" altLang="en-US" dirty="0" err="1">
                <a:latin typeface="나눔고딕OTF" panose="020D0604000000000000" pitchFamily="34" charset="-127"/>
                <a:ea typeface="나눔고딕OTF" panose="020D0604000000000000" pitchFamily="34" charset="-127"/>
              </a:rPr>
              <a:t>초국적</a:t>
            </a:r>
            <a:r>
              <a:rPr lang="ko-KR" altLang="en-US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 기업은 한 국가에 본사를 두고 세계 여러 국가에서 자회사와 공장 등을 운영하며 상품을 생산</a:t>
            </a:r>
            <a:r>
              <a:rPr lang="en-US" altLang="ko-KR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, </a:t>
            </a:r>
            <a:r>
              <a:rPr lang="ko-KR" altLang="en-US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판매하는 기업이다</a:t>
            </a:r>
            <a:r>
              <a:rPr lang="en-US" altLang="ko-KR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  <a:r>
              <a:rPr lang="ko-KR" altLang="en-US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전 세계를 하나의 시장으로 두고 활동하는 </a:t>
            </a:r>
            <a:r>
              <a:rPr lang="ko-KR" altLang="en-US" dirty="0" err="1">
                <a:latin typeface="나눔고딕OTF" panose="020D0604000000000000" pitchFamily="34" charset="-127"/>
                <a:ea typeface="나눔고딕OTF" panose="020D0604000000000000" pitchFamily="34" charset="-127"/>
              </a:rPr>
              <a:t>초국적</a:t>
            </a:r>
            <a:r>
              <a:rPr lang="ko-KR" altLang="en-US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 기업은 공산품을 생산하는 </a:t>
            </a:r>
            <a:r>
              <a:rPr lang="ko-KR" altLang="en-US" dirty="0" err="1">
                <a:latin typeface="나눔고딕OTF" panose="020D0604000000000000" pitchFamily="34" charset="-127"/>
                <a:ea typeface="나눔고딕OTF" panose="020D0604000000000000" pitchFamily="34" charset="-127"/>
              </a:rPr>
              <a:t>제조업뿐만</a:t>
            </a:r>
            <a:r>
              <a:rPr lang="ko-KR" altLang="en-US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 아니라 농산물의 생산 및 가공업</a:t>
            </a:r>
            <a:r>
              <a:rPr lang="en-US" altLang="ko-KR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, </a:t>
            </a:r>
            <a:r>
              <a:rPr lang="ko-KR" altLang="en-US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금융 서비스업</a:t>
            </a:r>
            <a:r>
              <a:rPr lang="en-US" altLang="ko-KR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, </a:t>
            </a:r>
            <a:r>
              <a:rPr lang="ko-KR" altLang="en-US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정보 산업 등으로 활동 범위를 확대하였다</a:t>
            </a:r>
            <a:r>
              <a:rPr lang="en-US" altLang="ko-KR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.</a:t>
            </a:r>
            <a:endParaRPr lang="ko-KR" altLang="en-US" dirty="0"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5468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09610-6944-6DF5-B23F-C6B117E5D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스크린샷, 직사각형, 라인, 디자인이(가) 표시된 사진&#10;&#10;자동 생성된 설명">
            <a:extLst>
              <a:ext uri="{FF2B5EF4-FFF2-40B4-BE49-F238E27FC236}">
                <a16:creationId xmlns:a16="http://schemas.microsoft.com/office/drawing/2014/main" id="{127C711D-D004-63CA-7E38-381803252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60" y="371705"/>
            <a:ext cx="3423154" cy="5985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370D79-F318-5D00-86A4-680325B13A42}"/>
              </a:ext>
            </a:extLst>
          </p:cNvPr>
          <p:cNvSpPr txBox="1"/>
          <p:nvPr/>
        </p:nvSpPr>
        <p:spPr>
          <a:xfrm>
            <a:off x="518136" y="486330"/>
            <a:ext cx="3259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초국적</a:t>
            </a:r>
            <a:r>
              <a:rPr lang="ko-KR" altLang="en-US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 기업의 글로벌 생산체제</a:t>
            </a:r>
          </a:p>
        </p:txBody>
      </p:sp>
      <p:pic>
        <p:nvPicPr>
          <p:cNvPr id="14" name="그림 13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5006AF05-B517-A455-E2E9-3DAC6E6DE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DB6F552-76B1-1401-0269-AD4C7226AC11}"/>
              </a:ext>
            </a:extLst>
          </p:cNvPr>
          <p:cNvSpPr txBox="1"/>
          <p:nvPr/>
        </p:nvSpPr>
        <p:spPr>
          <a:xfrm>
            <a:off x="1657108" y="2159697"/>
            <a:ext cx="854218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600" dirty="0" err="1">
                <a:latin typeface="나눔고딕OTF" panose="020D0604000000000000" pitchFamily="34" charset="-127"/>
                <a:ea typeface="나눔고딕OTF" panose="020D0604000000000000" pitchFamily="34" charset="-127"/>
              </a:rPr>
              <a:t>초국적</a:t>
            </a:r>
            <a:r>
              <a:rPr lang="ko-KR" altLang="en-US" sz="16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 기업은 본사와 해외 자회사</a:t>
            </a:r>
            <a:r>
              <a:rPr lang="en-US" altLang="ko-KR" sz="16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, </a:t>
            </a:r>
            <a:r>
              <a:rPr lang="ko-KR" altLang="en-US" sz="16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핵심 기술을 개발하는 연구소</a:t>
            </a:r>
            <a:r>
              <a:rPr lang="en-US" altLang="ko-KR" sz="16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, </a:t>
            </a:r>
            <a:r>
              <a:rPr lang="ko-KR" altLang="en-US" sz="16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제품을 생산하는 생산 공장 등으로 구성된다</a:t>
            </a:r>
            <a:r>
              <a:rPr lang="en-US" altLang="ko-KR" sz="16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  <a:r>
              <a:rPr lang="ko-KR" altLang="en-US" sz="16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본사와 연구소는 자본과 정보를 구하기 쉽고 기술 수준이 높은 노동력을 필요로 하여 주로 선진국의 대도시에 입지한다</a:t>
            </a:r>
            <a:r>
              <a:rPr lang="en-US" altLang="ko-KR" sz="16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  <a:r>
              <a:rPr lang="ko-KR" altLang="en-US" sz="16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반면에 생산 공장은 생산 비용을 줄이려고 임금이 낮고 노동력이 풍부한 지역에 위치하는 경우가 많은데</a:t>
            </a:r>
            <a:r>
              <a:rPr lang="en-US" altLang="ko-KR" sz="16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, </a:t>
            </a:r>
            <a:r>
              <a:rPr lang="ko-KR" altLang="en-US" sz="16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무역 장벽을 피하거나 시장을 확대하고자 선진국에 생산 공장을 두기도 한다</a:t>
            </a:r>
            <a:r>
              <a:rPr lang="en-US" altLang="ko-KR" sz="16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  <a:r>
              <a:rPr lang="ko-KR" altLang="en-US" sz="16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이처럼 </a:t>
            </a:r>
            <a:r>
              <a:rPr lang="ko-KR" altLang="en-US" sz="1600" dirty="0" err="1">
                <a:latin typeface="나눔고딕OTF" panose="020D0604000000000000" pitchFamily="34" charset="-127"/>
                <a:ea typeface="나눔고딕OTF" panose="020D0604000000000000" pitchFamily="34" charset="-127"/>
              </a:rPr>
              <a:t>초국적</a:t>
            </a:r>
            <a:r>
              <a:rPr lang="ko-KR" altLang="en-US" sz="16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 기업이 이윤을 극대화하기 위해 본사</a:t>
            </a:r>
            <a:r>
              <a:rPr lang="en-US" altLang="ko-KR" sz="16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, </a:t>
            </a:r>
            <a:r>
              <a:rPr lang="ko-KR" altLang="en-US" sz="16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연구소</a:t>
            </a:r>
            <a:r>
              <a:rPr lang="en-US" altLang="ko-KR" sz="16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, </a:t>
            </a:r>
            <a:r>
              <a:rPr lang="ko-KR" altLang="en-US" sz="16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생산 공장 등을 세계 여러 지역에 분산하는 것을 공간적 분업이라고 한다</a:t>
            </a:r>
            <a:r>
              <a:rPr lang="en-US" altLang="ko-KR" sz="16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1600" dirty="0" err="1">
                <a:latin typeface="나눔고딕OTF" panose="020D0604000000000000" pitchFamily="34" charset="-127"/>
                <a:ea typeface="나눔고딕OTF" panose="020D0604000000000000" pitchFamily="34" charset="-127"/>
              </a:rPr>
              <a:t>초국적</a:t>
            </a:r>
            <a:r>
              <a:rPr lang="ko-KR" altLang="en-US" sz="16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 기업의 본사와 자회사는 전문화된 핵심 자산을 각자 보유하고 있으며</a:t>
            </a:r>
            <a:r>
              <a:rPr lang="en-US" altLang="ko-KR" sz="16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, </a:t>
            </a:r>
            <a:r>
              <a:rPr lang="ko-KR" altLang="en-US" sz="16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광범위한 지역에 분포해 있지만 </a:t>
            </a:r>
            <a:r>
              <a:rPr lang="ko-KR" altLang="en-US" sz="1600" dirty="0" err="1">
                <a:latin typeface="나눔고딕OTF" panose="020D0604000000000000" pitchFamily="34" charset="-127"/>
                <a:ea typeface="나눔고딕OTF" panose="020D0604000000000000" pitchFamily="34" charset="-127"/>
              </a:rPr>
              <a:t>상호의존적이고</a:t>
            </a:r>
            <a:r>
              <a:rPr lang="ko-KR" altLang="en-US" sz="16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 수평적 구조로 연결되어 있다</a:t>
            </a:r>
            <a:r>
              <a:rPr lang="en-US" altLang="ko-KR" sz="16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  <a:r>
              <a:rPr lang="ko-KR" altLang="en-US" sz="16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최근 기업 간 경쟁이 심화하면서 </a:t>
            </a:r>
            <a:r>
              <a:rPr lang="ko-KR" altLang="en-US" sz="1600" dirty="0" err="1">
                <a:latin typeface="나눔고딕OTF" panose="020D0604000000000000" pitchFamily="34" charset="-127"/>
                <a:ea typeface="나눔고딕OTF" panose="020D0604000000000000" pitchFamily="34" charset="-127"/>
              </a:rPr>
              <a:t>초국적</a:t>
            </a:r>
            <a:r>
              <a:rPr lang="ko-KR" altLang="en-US" sz="16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 기업은 기술 </a:t>
            </a:r>
            <a:r>
              <a:rPr lang="ko-KR" altLang="en-US" sz="1600" dirty="0" err="1">
                <a:latin typeface="나눔고딕OTF" panose="020D0604000000000000" pitchFamily="34" charset="-127"/>
                <a:ea typeface="나눔고딕OTF" panose="020D0604000000000000" pitchFamily="34" charset="-127"/>
              </a:rPr>
              <a:t>개발뿐만</a:t>
            </a:r>
            <a:r>
              <a:rPr lang="ko-KR" altLang="en-US" sz="16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 아니라 의사 결정 기능과 같은 전문 기능을 자회사에 분산하기도 한다</a:t>
            </a:r>
            <a:r>
              <a:rPr lang="en-US" altLang="ko-KR" sz="16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.</a:t>
            </a:r>
            <a:endParaRPr lang="ko-KR" altLang="en-US" sz="1600" dirty="0"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82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EA2B2-2590-A25E-885F-1BA4CF9D7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6D6C241-EA54-C59E-1B94-546A85F35019}"/>
              </a:ext>
            </a:extLst>
          </p:cNvPr>
          <p:cNvSpPr txBox="1"/>
          <p:nvPr/>
        </p:nvSpPr>
        <p:spPr>
          <a:xfrm>
            <a:off x="1925599" y="247993"/>
            <a:ext cx="86242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초국적</a:t>
            </a: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기업의 해외 이전에 따라 지역은 어떻게 변화할까</a:t>
            </a:r>
            <a:r>
              <a:rPr lang="en-US" altLang="ko-K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?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34" name="그림 33" descr="상징, 예술, 별이(가) 표시된 사진&#10;&#10;자동 생성된 설명">
            <a:extLst>
              <a:ext uri="{FF2B5EF4-FFF2-40B4-BE49-F238E27FC236}">
                <a16:creationId xmlns:a16="http://schemas.microsoft.com/office/drawing/2014/main" id="{D723AA65-7DC4-0182-A9AD-3C91C250C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59" y="770480"/>
            <a:ext cx="9336594" cy="953980"/>
          </a:xfrm>
          <a:prstGeom prst="rect">
            <a:avLst/>
          </a:prstGeom>
        </p:spPr>
      </p:pic>
      <p:pic>
        <p:nvPicPr>
          <p:cNvPr id="5" name="그림 4" descr="텍스트, 친필, 디자인이(가) 표시된 사진&#10;&#10;자동 생성된 설명">
            <a:extLst>
              <a:ext uri="{FF2B5EF4-FFF2-40B4-BE49-F238E27FC236}">
                <a16:creationId xmlns:a16="http://schemas.microsoft.com/office/drawing/2014/main" id="{1FCC05F8-83EA-F40F-6A6A-D949FA12D4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400" b="81300" l="53461" r="86158">
                        <a14:foregroundMark x1="54177" y1="79200" x2="53461" y2="7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4666" r="9724" b="17888"/>
          <a:stretch/>
        </p:blipFill>
        <p:spPr>
          <a:xfrm>
            <a:off x="4576470" y="2005179"/>
            <a:ext cx="2143886" cy="510637"/>
          </a:xfrm>
          <a:prstGeom prst="rect">
            <a:avLst/>
          </a:prstGeom>
        </p:spPr>
      </p:pic>
      <p:pic>
        <p:nvPicPr>
          <p:cNvPr id="6" name="그림 5" descr="그래픽, 블랙, 상징, 디자인이(가) 표시된 사진&#10;&#10;자동 생성된 설명">
            <a:extLst>
              <a:ext uri="{FF2B5EF4-FFF2-40B4-BE49-F238E27FC236}">
                <a16:creationId xmlns:a16="http://schemas.microsoft.com/office/drawing/2014/main" id="{6DCDA0E9-B89E-400D-D885-DADC888F33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865" y="1773049"/>
            <a:ext cx="866906" cy="4360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1DE729-E24C-42D2-1704-B1C02B77072A}"/>
              </a:ext>
            </a:extLst>
          </p:cNvPr>
          <p:cNvSpPr txBox="1"/>
          <p:nvPr/>
        </p:nvSpPr>
        <p:spPr>
          <a:xfrm>
            <a:off x="3422301" y="1820513"/>
            <a:ext cx="730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초국적</a:t>
            </a:r>
            <a:r>
              <a:rPr lang="ko-KR" altLang="en-US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기업이 해외로 이전함에 따라 지역이 변화하는 모습을 살펴본다</a:t>
            </a:r>
            <a:r>
              <a:rPr lang="en-US" altLang="ko-KR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  <a:endParaRPr lang="ko-KR" altLang="en-US" dirty="0"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2" name="사각형: 모서리가 접힌 도형 1">
            <a:extLst>
              <a:ext uri="{FF2B5EF4-FFF2-40B4-BE49-F238E27FC236}">
                <a16:creationId xmlns:a16="http://schemas.microsoft.com/office/drawing/2014/main" id="{9416A42D-4C3A-C1C0-F45E-CDA16C220E0C}"/>
              </a:ext>
            </a:extLst>
          </p:cNvPr>
          <p:cNvSpPr/>
          <p:nvPr/>
        </p:nvSpPr>
        <p:spPr>
          <a:xfrm>
            <a:off x="1664767" y="2422174"/>
            <a:ext cx="8862466" cy="4102451"/>
          </a:xfrm>
          <a:prstGeom prst="foldedCorner">
            <a:avLst/>
          </a:prstGeom>
          <a:solidFill>
            <a:schemeClr val="bg1"/>
          </a:solidFill>
          <a:ln>
            <a:solidFill>
              <a:srgbClr val="459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3F874F-D682-90CC-6628-81B8053B7136}"/>
              </a:ext>
            </a:extLst>
          </p:cNvPr>
          <p:cNvSpPr txBox="1"/>
          <p:nvPr/>
        </p:nvSpPr>
        <p:spPr>
          <a:xfrm>
            <a:off x="1823054" y="2621737"/>
            <a:ext cx="4096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latin typeface="나눔스퀘어OTF" panose="020B0600000101010101" pitchFamily="34" charset="-127"/>
                <a:ea typeface="나눔스퀘어OTF" panose="020B0600000101010101" pitchFamily="34" charset="-127"/>
                <a:cs typeface="Pretendard" panose="02000503000000020004" pitchFamily="50" charset="-127"/>
              </a:rPr>
              <a:t>초국적</a:t>
            </a:r>
            <a:r>
              <a:rPr lang="ko-KR" altLang="en-US" sz="2400" dirty="0">
                <a:latin typeface="나눔스퀘어OTF" panose="020B0600000101010101" pitchFamily="34" charset="-127"/>
                <a:ea typeface="나눔스퀘어OTF" panose="020B0600000101010101" pitchFamily="34" charset="-127"/>
                <a:cs typeface="Pretendard" panose="02000503000000020004" pitchFamily="50" charset="-127"/>
              </a:rPr>
              <a:t> 기업의 해외 이전 사례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969CE19-4619-C854-ED3E-AC98194DD0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5599" y="3213530"/>
            <a:ext cx="3963116" cy="193437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D3CCEE5-E81F-353E-8F09-4D0F7456A8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7741" y="3213530"/>
            <a:ext cx="3868756" cy="19343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F18001-B2EF-A2E8-6823-6A9F45697C9F}"/>
              </a:ext>
            </a:extLst>
          </p:cNvPr>
          <p:cNvSpPr txBox="1"/>
          <p:nvPr/>
        </p:nvSpPr>
        <p:spPr>
          <a:xfrm>
            <a:off x="1889623" y="5251491"/>
            <a:ext cx="3963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  <a:cs typeface="Pretendard" panose="02000503000000020004" pitchFamily="50" charset="-127"/>
              </a:rPr>
              <a:t>▲디트로이트 자동차 생산 공장 앞의 거리가 근무 교대를 하는 근로자들로 북적이고 있다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  <a:cs typeface="Pretendard" panose="02000503000000020004" pitchFamily="50" charset="-127"/>
              </a:rPr>
              <a:t>.</a:t>
            </a:r>
            <a:endParaRPr lang="ko-KR" altLang="en-US" sz="1600" dirty="0">
              <a:latin typeface="나눔스퀘어OTF" panose="020B0600000101010101" pitchFamily="34" charset="-127"/>
              <a:ea typeface="나눔스퀘어OTF" panose="020B0600000101010101" pitchFamily="34" charset="-127"/>
              <a:cs typeface="Pretendard" panose="0200050300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14C02D-48CB-7357-7539-896C15B5A3AD}"/>
              </a:ext>
            </a:extLst>
          </p:cNvPr>
          <p:cNvSpPr txBox="1"/>
          <p:nvPr/>
        </p:nvSpPr>
        <p:spPr>
          <a:xfrm>
            <a:off x="6143381" y="5286714"/>
            <a:ext cx="3963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  <a:cs typeface="Pretendard" panose="02000503000000020004" pitchFamily="50" charset="-127"/>
              </a:rPr>
              <a:t>▲자동차 공장들이 다른 지역으로 이전하면서 지역 경제가 극심한 침체를 겪었다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  <a:cs typeface="Pretendard" panose="02000503000000020004" pitchFamily="50" charset="-127"/>
              </a:rPr>
              <a:t>.</a:t>
            </a:r>
            <a:endParaRPr lang="ko-KR" altLang="en-US" sz="1600" dirty="0">
              <a:latin typeface="나눔스퀘어OTF" panose="020B0600000101010101" pitchFamily="34" charset="-127"/>
              <a:ea typeface="나눔스퀘어OTF" panose="020B0600000101010101" pitchFamily="34" charset="-127"/>
              <a:cs typeface="Pretendard" panose="020005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1242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427D8-40C3-5506-38CD-165D95DBA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스크린샷, 직사각형, 라인, 디자인이(가) 표시된 사진&#10;&#10;자동 생성된 설명">
            <a:extLst>
              <a:ext uri="{FF2B5EF4-FFF2-40B4-BE49-F238E27FC236}">
                <a16:creationId xmlns:a16="http://schemas.microsoft.com/office/drawing/2014/main" id="{38BE3FC3-D389-1A7F-19A9-3DAD31272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60" y="371705"/>
            <a:ext cx="2768366" cy="5985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248DF6-EEA7-6AD3-BDA6-3F568534BEE6}"/>
              </a:ext>
            </a:extLst>
          </p:cNvPr>
          <p:cNvSpPr txBox="1"/>
          <p:nvPr/>
        </p:nvSpPr>
        <p:spPr>
          <a:xfrm>
            <a:off x="519470" y="486330"/>
            <a:ext cx="2768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초국적</a:t>
            </a:r>
            <a:r>
              <a:rPr lang="ko-KR" altLang="en-US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 기업의 해외 이전</a:t>
            </a:r>
          </a:p>
        </p:txBody>
      </p:sp>
      <p:pic>
        <p:nvPicPr>
          <p:cNvPr id="14" name="그림 13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8B6B8B67-EE7B-86D5-02AF-D6DB8EB52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A95FBEB-9B1C-C87E-6D86-E6385D5D9F3C}"/>
              </a:ext>
            </a:extLst>
          </p:cNvPr>
          <p:cNvSpPr txBox="1"/>
          <p:nvPr/>
        </p:nvSpPr>
        <p:spPr>
          <a:xfrm>
            <a:off x="1678539" y="2745415"/>
            <a:ext cx="8499319" cy="1719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dirty="0" err="1">
                <a:latin typeface="나눔고딕OTF" panose="020D0604000000000000" pitchFamily="34" charset="-127"/>
                <a:ea typeface="나눔고딕OTF" panose="020D0604000000000000" pitchFamily="34" charset="-127"/>
              </a:rPr>
              <a:t>초국적</a:t>
            </a:r>
            <a:r>
              <a:rPr lang="ko-KR" altLang="en-US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 기업은 생산 비용을 줄이기 위해 생산 공장을 해외로 이전한다</a:t>
            </a:r>
            <a:r>
              <a:rPr lang="en-US" altLang="ko-KR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  <a:r>
              <a:rPr lang="ko-KR" altLang="en-US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본국보다 임금이 저렴한 국가로 공장을 이전하여 운영하다가 생산 비용이 늘어나면 임금이 더 낮은 국가로 다시 이전한다</a:t>
            </a:r>
            <a:r>
              <a:rPr lang="en-US" altLang="ko-KR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  <a:r>
              <a:rPr lang="ko-KR" altLang="en-US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이 밖에도 기업 활동에 유리한 지역을 찾거나 새로운 시장을 개척하려고 공장을 이전하기도 한다</a:t>
            </a:r>
            <a:r>
              <a:rPr lang="en-US" altLang="ko-KR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40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8B971-C8EA-D59F-2572-7B27AAA4A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스크린샷, 직사각형, 라인, 디자인이(가) 표시된 사진&#10;&#10;자동 생성된 설명">
            <a:extLst>
              <a:ext uri="{FF2B5EF4-FFF2-40B4-BE49-F238E27FC236}">
                <a16:creationId xmlns:a16="http://schemas.microsoft.com/office/drawing/2014/main" id="{2F138B0A-2CD8-8DE4-3185-546FD1DD2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60" y="371705"/>
            <a:ext cx="3312468" cy="5985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E664F91-7A70-793C-4671-2A5F414E7B0B}"/>
              </a:ext>
            </a:extLst>
          </p:cNvPr>
          <p:cNvSpPr txBox="1"/>
          <p:nvPr/>
        </p:nvSpPr>
        <p:spPr>
          <a:xfrm>
            <a:off x="519470" y="486330"/>
            <a:ext cx="307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공장 이전에 따른 지역 변화</a:t>
            </a:r>
          </a:p>
        </p:txBody>
      </p:sp>
      <p:pic>
        <p:nvPicPr>
          <p:cNvPr id="14" name="그림 13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392EC4B1-3018-3CAD-44AB-776C9FC35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5B71E8-ADA5-309B-932E-61C35061B8DD}"/>
              </a:ext>
            </a:extLst>
          </p:cNvPr>
          <p:cNvSpPr txBox="1"/>
          <p:nvPr/>
        </p:nvSpPr>
        <p:spPr>
          <a:xfrm>
            <a:off x="1678539" y="2745415"/>
            <a:ext cx="8499319" cy="1719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dirty="0" err="1">
                <a:latin typeface="나눔고딕OTF" panose="020D0604000000000000" pitchFamily="34" charset="-127"/>
                <a:ea typeface="나눔고딕OTF" panose="020D0604000000000000" pitchFamily="34" charset="-127"/>
              </a:rPr>
              <a:t>초국적</a:t>
            </a:r>
            <a:r>
              <a:rPr lang="ko-KR" altLang="en-US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 기업의 생산 공장이 입지한 지역에서는 일자리가 늘어나 지역 경제가 활성화된다</a:t>
            </a:r>
            <a:r>
              <a:rPr lang="en-US" altLang="ko-KR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  <a:r>
              <a:rPr lang="ko-KR" altLang="en-US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하지만 해당 지역에서 </a:t>
            </a:r>
            <a:r>
              <a:rPr lang="ko-KR" altLang="en-US" dirty="0" err="1">
                <a:latin typeface="나눔고딕OTF" panose="020D0604000000000000" pitchFamily="34" charset="-127"/>
                <a:ea typeface="나눔고딕OTF" panose="020D0604000000000000" pitchFamily="34" charset="-127"/>
              </a:rPr>
              <a:t>초국적</a:t>
            </a:r>
            <a:r>
              <a:rPr lang="ko-KR" altLang="en-US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 기업과 비슷한 제품을 생산하는 국내 기업은 경쟁력이 떨어져 쇠퇴할 수 있다</a:t>
            </a:r>
            <a:r>
              <a:rPr lang="en-US" altLang="ko-KR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  <a:r>
              <a:rPr lang="ko-KR" altLang="en-US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반면 </a:t>
            </a:r>
            <a:r>
              <a:rPr lang="ko-KR" altLang="en-US" dirty="0" err="1">
                <a:latin typeface="나눔고딕OTF" panose="020D0604000000000000" pitchFamily="34" charset="-127"/>
                <a:ea typeface="나눔고딕OTF" panose="020D0604000000000000" pitchFamily="34" charset="-127"/>
              </a:rPr>
              <a:t>초국적</a:t>
            </a:r>
            <a:r>
              <a:rPr lang="ko-KR" altLang="en-US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 기업의 생산 공장이 다른 지역으로 빠져나가면 생산 공장이 있던 지역은 일자리가 줄어들어 지역 경제가 침체되기도 한다</a:t>
            </a:r>
            <a:r>
              <a:rPr lang="en-US" altLang="ko-KR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807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2046</TotalTime>
  <Words>693</Words>
  <Application>Microsoft Office PowerPoint</Application>
  <PresentationFormat>와이드스크린</PresentationFormat>
  <Paragraphs>60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9" baseType="lpstr">
      <vt:lpstr>NanumGothicExtraBold</vt:lpstr>
      <vt:lpstr>NanumGothic</vt:lpstr>
      <vt:lpstr>나눔고딕OTF</vt:lpstr>
      <vt:lpstr>나눔스퀘어 네오 Bold</vt:lpstr>
      <vt:lpstr>나눔스퀘어 네오 Heavy</vt:lpstr>
      <vt:lpstr>나눔스퀘어OTF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1774</cp:lastModifiedBy>
  <cp:revision>189</cp:revision>
  <dcterms:created xsi:type="dcterms:W3CDTF">2024-08-13T02:16:59Z</dcterms:created>
  <dcterms:modified xsi:type="dcterms:W3CDTF">2025-01-03T06:46:13Z</dcterms:modified>
</cp:coreProperties>
</file>