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6"/>
  </p:notesMasterIdLst>
  <p:sldIdLst>
    <p:sldId id="292" r:id="rId5"/>
    <p:sldId id="298" r:id="rId6"/>
    <p:sldId id="348" r:id="rId7"/>
    <p:sldId id="349" r:id="rId8"/>
    <p:sldId id="317" r:id="rId9"/>
    <p:sldId id="355" r:id="rId10"/>
    <p:sldId id="356" r:id="rId11"/>
    <p:sldId id="357" r:id="rId12"/>
    <p:sldId id="358" r:id="rId13"/>
    <p:sldId id="359" r:id="rId14"/>
    <p:sldId id="295" r:id="rId15"/>
  </p:sldIdLst>
  <p:sldSz cx="12192000" cy="6858000"/>
  <p:notesSz cx="6858000" cy="9144000"/>
  <p:embeddedFontLst>
    <p:embeddedFont>
      <p:font typeface="NanumGothicExtraBold" pitchFamily="2" charset="-127"/>
      <p:bold r:id="rId17"/>
    </p:embeddedFont>
    <p:embeddedFont>
      <p:font typeface="Spoqa Han Sans Neo" panose="020B0600000101010101" charset="0"/>
      <p:regular r:id="rId18"/>
      <p:bold r:id="rId19"/>
      <p:italic r:id="rId20"/>
      <p:boldItalic r:id="rId21"/>
    </p:embeddedFont>
    <p:embeddedFont>
      <p:font typeface="나눔고딕" pitchFamily="2" charset="-127"/>
      <p:regular r:id="rId22"/>
      <p:bold r:id="rId23"/>
    </p:embeddedFont>
    <p:embeddedFont>
      <p:font typeface="맑은 고딕" panose="020B0503020000020004" pitchFamily="50" charset="-127"/>
      <p:regular r:id="rId24"/>
      <p:bold r:id="rId2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348"/>
            <p14:sldId id="349"/>
            <p14:sldId id="317"/>
            <p14:sldId id="355"/>
            <p14:sldId id="356"/>
            <p14:sldId id="357"/>
            <p14:sldId id="358"/>
            <p14:sldId id="359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DEF2"/>
    <a:srgbClr val="19B2EF"/>
    <a:srgbClr val="A8AFC5"/>
    <a:srgbClr val="6F6AAA"/>
    <a:srgbClr val="2B3C71"/>
    <a:srgbClr val="FFFFFF"/>
    <a:srgbClr val="69B76B"/>
    <a:srgbClr val="E97D34"/>
    <a:srgbClr val="B2884C"/>
    <a:srgbClr val="5881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70" autoAdjust="0"/>
    <p:restoredTop sz="94145" autoAdjust="0"/>
  </p:normalViewPr>
  <p:slideViewPr>
    <p:cSldViewPr snapToGrid="0" showGuides="1">
      <p:cViewPr varScale="1">
        <p:scale>
          <a:sx n="146" d="100"/>
          <a:sy n="146" d="100"/>
        </p:scale>
        <p:origin x="79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2025-08-08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365348"/>
            <a:ext cx="5760000" cy="792000"/>
          </a:xfrm>
        </p:spPr>
        <p:txBody>
          <a:bodyPr/>
          <a:lstStyle/>
          <a:p>
            <a:r>
              <a:rPr kumimoji="1" lang="en-US" altLang="ko-KR" sz="4400" dirty="0">
                <a:solidFill>
                  <a:schemeClr val="tx1"/>
                </a:solidFill>
                <a:latin typeface="+mn-ea"/>
                <a:ea typeface="+mn-ea"/>
              </a:rPr>
              <a:t>19</a:t>
            </a:r>
            <a:r>
              <a:rPr kumimoji="1" lang="ko-KR" altLang="en-US" sz="4400" dirty="0">
                <a:latin typeface="+mn-ea"/>
                <a:ea typeface="+mn-ea"/>
              </a:rPr>
              <a:t>세기 말 음악</a:t>
            </a:r>
            <a:endParaRPr kumimoji="1" lang="en-US" altLang="ko-KR" sz="44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Ⅲ</a:t>
            </a:r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감상으로 느끼는 음악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409460" y="4894508"/>
            <a:ext cx="1744078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94~95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3D3B6-91E2-797D-A340-7CA6DB2CF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29CC27F-922B-0E9B-39A2-C8A9EC17EC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ko-KR" dirty="0">
                <a:latin typeface="+mn-ea"/>
                <a:ea typeface="+mn-ea"/>
              </a:rPr>
              <a:t>19</a:t>
            </a:r>
            <a:r>
              <a:rPr kumimoji="1" lang="ko-KR" altLang="en-US" dirty="0">
                <a:latin typeface="+mn-ea"/>
                <a:ea typeface="+mn-ea"/>
              </a:rPr>
              <a:t>세기 말 작곡가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7C241DC4-B34B-C6B8-FC0E-87F3F0F6F041}"/>
              </a:ext>
            </a:extLst>
          </p:cNvPr>
          <p:cNvSpPr/>
          <p:nvPr/>
        </p:nvSpPr>
        <p:spPr>
          <a:xfrm>
            <a:off x="1135772" y="1855449"/>
            <a:ext cx="4905799" cy="378923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latin typeface="+mj-lt"/>
              </a:rPr>
              <a:t>드뷔시</a:t>
            </a:r>
            <a:r>
              <a:rPr lang="en-US" altLang="ko-KR" sz="1400" dirty="0">
                <a:solidFill>
                  <a:schemeClr val="bg1"/>
                </a:solidFill>
                <a:latin typeface="+mj-lt"/>
              </a:rPr>
              <a:t>(Debussy, Claude Achille, 1862~1918, </a:t>
            </a:r>
            <a:r>
              <a:rPr lang="ko-KR" altLang="en-US" sz="1400" dirty="0">
                <a:solidFill>
                  <a:schemeClr val="bg1"/>
                </a:solidFill>
                <a:latin typeface="+mj-lt"/>
              </a:rPr>
              <a:t>프랑스</a:t>
            </a:r>
            <a:r>
              <a:rPr lang="en-US" altLang="ko-KR" sz="1400" dirty="0">
                <a:solidFill>
                  <a:schemeClr val="bg1"/>
                </a:solidFill>
                <a:latin typeface="+mj-lt"/>
              </a:rPr>
              <a:t>)</a:t>
            </a:r>
            <a:endParaRPr lang="ko-KR" alt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EE60FB-5D91-A213-3FF3-3258CC828A33}"/>
              </a:ext>
            </a:extLst>
          </p:cNvPr>
          <p:cNvSpPr txBox="1"/>
          <p:nvPr/>
        </p:nvSpPr>
        <p:spPr>
          <a:xfrm>
            <a:off x="4245065" y="2659919"/>
            <a:ext cx="7383055" cy="263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>
                <a:latin typeface="+mn-ea"/>
              </a:rPr>
              <a:t>파리 근교에서 도기상을 운영하는 가정의 장남으로 태어났다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우연히 쇼팽의 제자인 </a:t>
            </a:r>
            <a:r>
              <a:rPr lang="ko-KR" altLang="en-US" sz="1600" dirty="0" err="1">
                <a:latin typeface="+mn-ea"/>
              </a:rPr>
              <a:t>모테</a:t>
            </a:r>
            <a:r>
              <a:rPr lang="ko-KR" altLang="en-US" sz="1600" dirty="0">
                <a:latin typeface="+mn-ea"/>
              </a:rPr>
              <a:t> 부인에게 음악의 재능을 인정받은 것이 그가 음악가가 되는 계기였다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아마추어이면서도 뛰어난 피아니스트였던 모테에게 레슨을 받았으며</a:t>
            </a:r>
            <a:r>
              <a:rPr lang="en-US" altLang="ko-KR" sz="1600" dirty="0">
                <a:latin typeface="+mn-ea"/>
              </a:rPr>
              <a:t>, 1872</a:t>
            </a:r>
            <a:r>
              <a:rPr lang="ko-KR" altLang="en-US" sz="1600" dirty="0">
                <a:latin typeface="+mn-ea"/>
              </a:rPr>
              <a:t>년에는 파리 음악원에 입학하였고 피아노에서 작곡으로 전공을 바꾸게 된다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그는 멜로디와 하모니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리듬에 의한 정연한 형식의 음악을 버리고 인상파 회화의 수법에 알맞은 음악의 표현을 창안했다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그림에서 빛을 중요시하듯이 음악을 만드는 데 감각을 중시했고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새로운 감각을 위해서 대담한 화성을 사용했다</a:t>
            </a:r>
            <a:r>
              <a:rPr lang="en-US" altLang="ko-KR" sz="1600" dirty="0">
                <a:latin typeface="+mn-ea"/>
              </a:rPr>
              <a:t>.</a:t>
            </a:r>
            <a:endParaRPr lang="ko-KR" altLang="en-US" sz="1600" dirty="0">
              <a:latin typeface="+mn-ea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D0126E5E-9B72-8A18-0654-E9BF9D0464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82928" y="2930047"/>
            <a:ext cx="2084198" cy="208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362628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61755" y="3429000"/>
            <a:ext cx="6745983" cy="1094863"/>
          </a:xfrm>
        </p:spPr>
        <p:txBody>
          <a:bodyPr/>
          <a:lstStyle/>
          <a:p>
            <a:r>
              <a:rPr kumimoji="1" lang="en-US" altLang="ko-KR" sz="3200" dirty="0">
                <a:latin typeface="+mn-ea"/>
                <a:ea typeface="+mn-ea"/>
              </a:rPr>
              <a:t>19</a:t>
            </a:r>
            <a:r>
              <a:rPr kumimoji="1" lang="ko-KR" altLang="en-US" sz="3200" dirty="0">
                <a:latin typeface="+mn-ea"/>
                <a:ea typeface="+mn-ea"/>
              </a:rPr>
              <a:t>세기 말</a:t>
            </a:r>
            <a:r>
              <a:rPr kumimoji="1" lang="ko-KR" altLang="en-US" sz="3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음악을 감상하고</a:t>
            </a:r>
            <a:r>
              <a:rPr kumimoji="1" lang="en-US" altLang="ko-KR" sz="3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</a:p>
          <a:p>
            <a:r>
              <a:rPr kumimoji="1" lang="ko-KR" altLang="en-US" sz="3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음악의 특징을 설명할 </a:t>
            </a:r>
            <a:r>
              <a:rPr kumimoji="1" lang="ko-KR" altLang="en-US" sz="3200" dirty="0">
                <a:latin typeface="+mn-ea"/>
                <a:ea typeface="+mn-ea"/>
              </a:rPr>
              <a:t>수 있다</a:t>
            </a:r>
            <a:r>
              <a:rPr kumimoji="1" lang="en-US" altLang="ko-KR" sz="3200" dirty="0">
                <a:latin typeface="+mn-ea"/>
                <a:ea typeface="+mn-ea"/>
              </a:rPr>
              <a:t>.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ko-KR" dirty="0">
                <a:latin typeface="+mn-ea"/>
                <a:ea typeface="+mn-ea"/>
              </a:rPr>
              <a:t>19</a:t>
            </a:r>
            <a:r>
              <a:rPr kumimoji="1" lang="ko-KR" altLang="en-US" dirty="0">
                <a:latin typeface="+mn-ea"/>
                <a:ea typeface="+mn-ea"/>
              </a:rPr>
              <a:t>세기 말의 사회</a:t>
            </a:r>
            <a:r>
              <a:rPr kumimoji="1" lang="en-US" altLang="ko-KR" dirty="0">
                <a:latin typeface="+mn-ea"/>
                <a:ea typeface="+mn-ea"/>
              </a:rPr>
              <a:t>·</a:t>
            </a:r>
            <a:r>
              <a:rPr kumimoji="1" lang="ko-KR" altLang="en-US" dirty="0">
                <a:latin typeface="+mn-ea"/>
                <a:ea typeface="+mn-ea"/>
              </a:rPr>
              <a:t>문화적 배경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CBAC908-F127-96F5-B62B-198F69349C5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519385" y="7107533"/>
            <a:ext cx="3185657" cy="182791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3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2" name="텍스트 개체 틀 2">
            <a:extLst>
              <a:ext uri="{FF2B5EF4-FFF2-40B4-BE49-F238E27FC236}">
                <a16:creationId xmlns:a16="http://schemas.microsoft.com/office/drawing/2014/main" id="{81240F30-D496-0653-6E72-CAF149365D6C}"/>
              </a:ext>
            </a:extLst>
          </p:cNvPr>
          <p:cNvSpPr txBox="1">
            <a:spLocks/>
          </p:cNvSpPr>
          <p:nvPr/>
        </p:nvSpPr>
        <p:spPr>
          <a:xfrm>
            <a:off x="1609724" y="4257988"/>
            <a:ext cx="9911715" cy="148847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en-US" altLang="ko-KR" sz="1600" b="0" dirty="0">
                <a:latin typeface="+mn-ea"/>
                <a:ea typeface="+mn-ea"/>
              </a:rPr>
              <a:t>19</a:t>
            </a:r>
            <a:r>
              <a:rPr kumimoji="1" lang="ko-KR" altLang="en-US" sz="1600" b="0" dirty="0">
                <a:latin typeface="+mn-ea"/>
                <a:ea typeface="+mn-ea"/>
              </a:rPr>
              <a:t>세기 말은 세기말적 징조들이 압도했던 시기로 다양한 음악적 양식들이 혼재되어 있었는데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latin typeface="+mn-ea"/>
                <a:ea typeface="+mn-ea"/>
              </a:rPr>
              <a:t>프랑스 대혁명 이후 제국의 지배하에 있던 여러 나라들이 민족 운동의 여파로 각국에서 민족주의 음악이 대두되었다</a:t>
            </a:r>
            <a:r>
              <a:rPr kumimoji="1" lang="en-US" altLang="ko-KR" sz="1600" b="0" dirty="0">
                <a:latin typeface="+mn-ea"/>
                <a:ea typeface="+mn-ea"/>
              </a:rPr>
              <a:t>. </a:t>
            </a:r>
            <a:r>
              <a:rPr kumimoji="1" lang="ko-KR" altLang="en-US" sz="1600" b="0" dirty="0">
                <a:latin typeface="+mn-ea"/>
                <a:ea typeface="+mn-ea"/>
              </a:rPr>
              <a:t>독일어권에서는 </a:t>
            </a:r>
            <a:r>
              <a:rPr kumimoji="1" lang="en-US" altLang="ko-KR" sz="1600" b="0" dirty="0">
                <a:latin typeface="+mn-ea"/>
                <a:ea typeface="+mn-ea"/>
              </a:rPr>
              <a:t>19</a:t>
            </a:r>
            <a:r>
              <a:rPr kumimoji="1" lang="ko-KR" altLang="en-US" sz="1600" b="0" dirty="0">
                <a:latin typeface="+mn-ea"/>
                <a:ea typeface="+mn-ea"/>
              </a:rPr>
              <a:t>세기 전반의 낭만주의를 계승한 후기 낭만주의 음악이 이어졌으며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latin typeface="+mn-ea"/>
                <a:ea typeface="+mn-ea"/>
              </a:rPr>
              <a:t>프랑스에서는 사실주의 문학에 대한 반발로 등장한 상징주의 시와 미술에서 비롯된 인상주의의 영향으로 인상주의 음악이 발생하였다</a:t>
            </a:r>
            <a:r>
              <a:rPr kumimoji="1" lang="en-US" altLang="ko-KR" sz="1600" b="0" dirty="0">
                <a:latin typeface="+mn-ea"/>
                <a:ea typeface="+mn-ea"/>
              </a:rPr>
              <a:t>.</a:t>
            </a:r>
            <a:endParaRPr kumimoji="1" lang="ko-KR" altLang="en-US" sz="1600" b="0" dirty="0">
              <a:latin typeface="+mn-ea"/>
              <a:ea typeface="+mn-ea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F63355AC-37B5-9190-AABD-B779D12D94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489"/>
          <a:stretch>
            <a:fillRect/>
          </a:stretch>
        </p:blipFill>
        <p:spPr>
          <a:xfrm>
            <a:off x="2883449" y="1330939"/>
            <a:ext cx="2552647" cy="216990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9384ACAD-5155-774D-98D6-BA5B03D16F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0012"/>
          <a:stretch>
            <a:fillRect/>
          </a:stretch>
        </p:blipFill>
        <p:spPr>
          <a:xfrm>
            <a:off x="7007042" y="1111539"/>
            <a:ext cx="3088933" cy="23893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F7C094-DBFC-2E69-1844-0F1799FED550}"/>
              </a:ext>
            </a:extLst>
          </p:cNvPr>
          <p:cNvSpPr txBox="1"/>
          <p:nvPr/>
        </p:nvSpPr>
        <p:spPr>
          <a:xfrm>
            <a:off x="2749326" y="3633922"/>
            <a:ext cx="28208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>
                <a:solidFill>
                  <a:schemeClr val="accent6">
                    <a:lumMod val="75000"/>
                  </a:schemeClr>
                </a:solidFill>
              </a:rPr>
              <a:t>▲ 프랑스 혁명과 나폴레옹 전쟁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73144F-2DFA-0F2F-1FB2-E6781496F205}"/>
              </a:ext>
            </a:extLst>
          </p:cNvPr>
          <p:cNvSpPr txBox="1"/>
          <p:nvPr/>
        </p:nvSpPr>
        <p:spPr>
          <a:xfrm>
            <a:off x="7092726" y="3633922"/>
            <a:ext cx="29175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>
                <a:solidFill>
                  <a:schemeClr val="accent6">
                    <a:lumMod val="75000"/>
                  </a:schemeClr>
                </a:solidFill>
              </a:rPr>
              <a:t>▲ 인상주의 미술</a:t>
            </a:r>
          </a:p>
        </p:txBody>
      </p:sp>
    </p:spTree>
    <p:extLst>
      <p:ext uri="{BB962C8B-B14F-4D97-AF65-F5344CB8AC3E}">
        <p14:creationId xmlns:p14="http://schemas.microsoft.com/office/powerpoint/2010/main" val="10618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12DF8-A19D-A58E-9DC0-DF1C2F848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7144F74-FF0F-1385-2C6F-E9380D01583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ko-KR" dirty="0">
                <a:latin typeface="+mn-ea"/>
                <a:ea typeface="+mn-ea"/>
              </a:rPr>
              <a:t>19</a:t>
            </a:r>
            <a:r>
              <a:rPr kumimoji="1" lang="ko-KR" altLang="en-US" dirty="0">
                <a:latin typeface="+mn-ea"/>
                <a:ea typeface="+mn-ea"/>
              </a:rPr>
              <a:t>세기 말의 음악적 특징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78C0CD6-6955-E5D1-3925-F4340CB615F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519385" y="7107533"/>
            <a:ext cx="3185657" cy="182791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4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5" name="사각형: 위쪽 모서리의 한쪽은 둥글고 다른 한쪽은 잘림 4">
            <a:extLst>
              <a:ext uri="{FF2B5EF4-FFF2-40B4-BE49-F238E27FC236}">
                <a16:creationId xmlns:a16="http://schemas.microsoft.com/office/drawing/2014/main" id="{92E67D52-DE6B-949C-B581-77C99918F6CF}"/>
              </a:ext>
            </a:extLst>
          </p:cNvPr>
          <p:cNvSpPr/>
          <p:nvPr/>
        </p:nvSpPr>
        <p:spPr>
          <a:xfrm>
            <a:off x="1292894" y="1155254"/>
            <a:ext cx="1282666" cy="300537"/>
          </a:xfrm>
          <a:prstGeom prst="snip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latin typeface="+mn-ea"/>
              </a:rPr>
              <a:t>민족주의</a:t>
            </a:r>
          </a:p>
        </p:txBody>
      </p:sp>
      <p:sp>
        <p:nvSpPr>
          <p:cNvPr id="6" name="사각형: 위쪽 모서리의 한쪽은 둥글고 다른 한쪽은 잘림 5">
            <a:extLst>
              <a:ext uri="{FF2B5EF4-FFF2-40B4-BE49-F238E27FC236}">
                <a16:creationId xmlns:a16="http://schemas.microsoft.com/office/drawing/2014/main" id="{50AF237F-2DDE-4FA2-21B3-50812E8EF46E}"/>
              </a:ext>
            </a:extLst>
          </p:cNvPr>
          <p:cNvSpPr/>
          <p:nvPr/>
        </p:nvSpPr>
        <p:spPr>
          <a:xfrm>
            <a:off x="1292894" y="2919111"/>
            <a:ext cx="1282666" cy="300537"/>
          </a:xfrm>
          <a:prstGeom prst="snip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latin typeface="+mn-ea"/>
              </a:rPr>
              <a:t>후기 낭만주의</a:t>
            </a:r>
          </a:p>
        </p:txBody>
      </p:sp>
      <p:sp>
        <p:nvSpPr>
          <p:cNvPr id="8" name="사각형: 위쪽 모서리의 한쪽은 둥글고 다른 한쪽은 잘림 7">
            <a:extLst>
              <a:ext uri="{FF2B5EF4-FFF2-40B4-BE49-F238E27FC236}">
                <a16:creationId xmlns:a16="http://schemas.microsoft.com/office/drawing/2014/main" id="{FAF2CFE8-6163-98CB-D038-C0763AC77F66}"/>
              </a:ext>
            </a:extLst>
          </p:cNvPr>
          <p:cNvSpPr/>
          <p:nvPr/>
        </p:nvSpPr>
        <p:spPr>
          <a:xfrm>
            <a:off x="1292894" y="4272792"/>
            <a:ext cx="1282666" cy="300537"/>
          </a:xfrm>
          <a:prstGeom prst="snip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latin typeface="+mn-ea"/>
              </a:rPr>
              <a:t>인상주의</a:t>
            </a:r>
          </a:p>
        </p:txBody>
      </p:sp>
      <p:sp>
        <p:nvSpPr>
          <p:cNvPr id="10" name="텍스트 개체 틀 2">
            <a:extLst>
              <a:ext uri="{FF2B5EF4-FFF2-40B4-BE49-F238E27FC236}">
                <a16:creationId xmlns:a16="http://schemas.microsoft.com/office/drawing/2014/main" id="{A50B6F84-5D05-D1E6-6C60-FB74BEF110BD}"/>
              </a:ext>
            </a:extLst>
          </p:cNvPr>
          <p:cNvSpPr txBox="1">
            <a:spLocks/>
          </p:cNvSpPr>
          <p:nvPr/>
        </p:nvSpPr>
        <p:spPr>
          <a:xfrm>
            <a:off x="2865366" y="1155254"/>
            <a:ext cx="8950848" cy="129838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400" b="0" dirty="0">
                <a:latin typeface="+mn-ea"/>
                <a:ea typeface="+mn-ea"/>
              </a:rPr>
              <a:t>이전까지 서양 음악의 중심을 차지했던 독일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프랑스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이탈리아에서 벗어나 러시아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체코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노르웨이 등 각국에서는 민족적 특징들을 사용하여 신비스럽고 독특한 음악을 탄생시켰다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민족주의 음악은 </a:t>
            </a:r>
            <a:r>
              <a:rPr kumimoji="1" lang="en-US" altLang="ko-KR" sz="1400" b="0" dirty="0">
                <a:latin typeface="+mn-ea"/>
                <a:ea typeface="+mn-ea"/>
              </a:rPr>
              <a:t>1860</a:t>
            </a:r>
            <a:r>
              <a:rPr kumimoji="1" lang="ko-KR" altLang="en-US" sz="1400" b="0" dirty="0">
                <a:latin typeface="+mn-ea"/>
                <a:ea typeface="+mn-ea"/>
              </a:rPr>
              <a:t>년 이후 러시아를 중심으로 발달했으며 러시아 </a:t>
            </a:r>
            <a:r>
              <a:rPr kumimoji="1" lang="en-US" altLang="ko-KR" sz="1400" b="0" dirty="0">
                <a:latin typeface="+mn-ea"/>
                <a:ea typeface="+mn-ea"/>
              </a:rPr>
              <a:t>5</a:t>
            </a:r>
            <a:r>
              <a:rPr kumimoji="1" lang="ko-KR" altLang="en-US" sz="1400" b="0" dirty="0">
                <a:latin typeface="+mn-ea"/>
                <a:ea typeface="+mn-ea"/>
              </a:rPr>
              <a:t>인조로 인해 러시아 음악 양식 확립에 큰 영향을 끼쳤다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이외에 스메타나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드보르자크 등의 작품을 통해 민요</a:t>
            </a:r>
            <a:r>
              <a:rPr kumimoji="1" lang="en-US" altLang="ko-KR" sz="1400" b="0" dirty="0">
                <a:latin typeface="+mn-ea"/>
                <a:ea typeface="+mn-ea"/>
              </a:rPr>
              <a:t>,</a:t>
            </a:r>
            <a:r>
              <a:rPr kumimoji="1" lang="ko-KR" altLang="en-US" sz="1400" b="0" dirty="0">
                <a:latin typeface="+mn-ea"/>
                <a:ea typeface="+mn-ea"/>
              </a:rPr>
              <a:t> 민속 음계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민속적 소재를 활용해 민족 음악을 발전시킨 모습을 살펴볼 수 있다</a:t>
            </a:r>
            <a:r>
              <a:rPr kumimoji="1" lang="en-US" altLang="ko-KR" sz="1400" b="0" dirty="0">
                <a:latin typeface="+mn-ea"/>
                <a:ea typeface="+mn-ea"/>
              </a:rPr>
              <a:t>.</a:t>
            </a:r>
            <a:endParaRPr kumimoji="1" lang="ko-KR" altLang="en-US" sz="1400" b="0" dirty="0">
              <a:latin typeface="+mn-ea"/>
              <a:ea typeface="+mn-ea"/>
            </a:endParaRPr>
          </a:p>
        </p:txBody>
      </p:sp>
      <p:sp>
        <p:nvSpPr>
          <p:cNvPr id="11" name="텍스트 개체 틀 2">
            <a:extLst>
              <a:ext uri="{FF2B5EF4-FFF2-40B4-BE49-F238E27FC236}">
                <a16:creationId xmlns:a16="http://schemas.microsoft.com/office/drawing/2014/main" id="{649E34F0-5AFE-2796-577D-A17F1C14CDB8}"/>
              </a:ext>
            </a:extLst>
          </p:cNvPr>
          <p:cNvSpPr txBox="1">
            <a:spLocks/>
          </p:cNvSpPr>
          <p:nvPr/>
        </p:nvSpPr>
        <p:spPr>
          <a:xfrm>
            <a:off x="2865366" y="2919111"/>
            <a:ext cx="8950848" cy="101977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400" b="0" dirty="0">
                <a:latin typeface="+mn-ea"/>
                <a:ea typeface="+mn-ea"/>
              </a:rPr>
              <a:t>이 시기의 음악은 독일을 중심으로 바그너와 말러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그리고 슈트라우스</a:t>
            </a:r>
            <a:r>
              <a:rPr kumimoji="1" lang="en-US" altLang="ko-KR" sz="1400" b="0" dirty="0">
                <a:latin typeface="+mn-ea"/>
                <a:ea typeface="+mn-ea"/>
              </a:rPr>
              <a:t>(</a:t>
            </a:r>
            <a:r>
              <a:rPr kumimoji="1" lang="ko-KR" altLang="en-US" sz="1400" b="0" dirty="0">
                <a:latin typeface="+mn-ea"/>
                <a:ea typeface="+mn-ea"/>
              </a:rPr>
              <a:t>요한</a:t>
            </a:r>
            <a:r>
              <a:rPr kumimoji="1" lang="en-US" altLang="ko-KR" sz="1400" b="0" dirty="0">
                <a:latin typeface="+mn-ea"/>
                <a:ea typeface="+mn-ea"/>
              </a:rPr>
              <a:t>) II</a:t>
            </a:r>
            <a:r>
              <a:rPr kumimoji="1" lang="ko-KR" altLang="en-US" sz="1400" b="0" dirty="0">
                <a:latin typeface="+mn-ea"/>
                <a:ea typeface="+mn-ea"/>
              </a:rPr>
              <a:t>세를 중심으로 발전되었다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바그너의 </a:t>
            </a:r>
            <a:r>
              <a:rPr kumimoji="1" lang="ko-KR" altLang="en-US" sz="1400" b="0" dirty="0" err="1">
                <a:latin typeface="+mn-ea"/>
                <a:ea typeface="+mn-ea"/>
              </a:rPr>
              <a:t>트리스탄</a:t>
            </a:r>
            <a:r>
              <a:rPr kumimoji="1" lang="ko-KR" altLang="en-US" sz="1400" b="0" dirty="0">
                <a:latin typeface="+mn-ea"/>
                <a:ea typeface="+mn-ea"/>
              </a:rPr>
              <a:t> 화음은 반음계 주의의 효시가 되었고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이러한 화성어법은 더욱 강화되고 과장되어 극적인 표현을 끌어냈다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효과적인 표현을 위하여 작품과 오케스트라의 규모와 색채로 전례 없이 확장되었다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endParaRPr kumimoji="1" lang="ko-KR" altLang="en-US" sz="1400" b="0" dirty="0">
              <a:latin typeface="+mn-ea"/>
              <a:ea typeface="+mn-ea"/>
            </a:endParaRPr>
          </a:p>
        </p:txBody>
      </p:sp>
      <p:sp>
        <p:nvSpPr>
          <p:cNvPr id="13" name="텍스트 개체 틀 2">
            <a:extLst>
              <a:ext uri="{FF2B5EF4-FFF2-40B4-BE49-F238E27FC236}">
                <a16:creationId xmlns:a16="http://schemas.microsoft.com/office/drawing/2014/main" id="{FFD1906D-886F-8A43-639D-15337EC32721}"/>
              </a:ext>
            </a:extLst>
          </p:cNvPr>
          <p:cNvSpPr txBox="1">
            <a:spLocks/>
          </p:cNvSpPr>
          <p:nvPr/>
        </p:nvSpPr>
        <p:spPr>
          <a:xfrm>
            <a:off x="2865366" y="4272792"/>
            <a:ext cx="8950848" cy="194512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400" b="0" dirty="0">
                <a:latin typeface="+mn-ea"/>
                <a:ea typeface="+mn-ea"/>
              </a:rPr>
              <a:t>인상주의는 빛과 색에 의한 느낌이나 분위기를 표현한 회화에서 유래되었다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인상주의 화가들은 뚜렷한 선과 윤곽보다는 빛에 따라 시시각각 변하는 미묘한 분위기를 그리려고 했다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이것은 음악에도 영향을 미쳐 전통적인 화성에서 벗어나 </a:t>
            </a:r>
            <a:r>
              <a:rPr kumimoji="1" lang="en-US" altLang="ko-KR" sz="1400" b="0" dirty="0">
                <a:latin typeface="+mn-ea"/>
                <a:ea typeface="+mn-ea"/>
              </a:rPr>
              <a:t>5</a:t>
            </a:r>
            <a:r>
              <a:rPr kumimoji="1" lang="ko-KR" altLang="en-US" sz="1400" b="0" dirty="0">
                <a:latin typeface="+mn-ea"/>
                <a:ea typeface="+mn-ea"/>
              </a:rPr>
              <a:t>음 음계나 선법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다채로운 음향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모호한 박자를 사용하여 순간적인 느낌이나 어떤 뉘앙스를 표현하고자 했다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이처럼 인상주의 작곡가들은 기존의 독일 낭만주의 음악이 구축해 놓은 전통과는 획기적으로 다른 음악 언어를 사용하고 있다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이러한 맥락에서 볼 때 인상주의는 낭만주의 음악과는 상치되고 새로운 경향을 추구하는 </a:t>
            </a:r>
            <a:r>
              <a:rPr kumimoji="1" lang="en-US" altLang="ko-KR" sz="1400" b="0" dirty="0">
                <a:latin typeface="+mn-ea"/>
                <a:ea typeface="+mn-ea"/>
              </a:rPr>
              <a:t>20</a:t>
            </a:r>
            <a:r>
              <a:rPr kumimoji="1" lang="ko-KR" altLang="en-US" sz="1400" b="0" dirty="0">
                <a:latin typeface="+mn-ea"/>
                <a:ea typeface="+mn-ea"/>
              </a:rPr>
              <a:t>세기 음악의 전조라고 할 수 있다</a:t>
            </a:r>
            <a:r>
              <a:rPr kumimoji="1" lang="en-US" altLang="ko-KR" sz="1400" b="0" dirty="0">
                <a:latin typeface="+mn-ea"/>
                <a:ea typeface="+mn-ea"/>
              </a:rPr>
              <a:t>.</a:t>
            </a:r>
            <a:endParaRPr kumimoji="1" lang="ko-KR" altLang="en-US" sz="1400" b="0" dirty="0">
              <a:latin typeface="+mn-ea"/>
              <a:ea typeface="+mn-ea"/>
            </a:endParaRP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654C486A-A42A-78EB-A145-35785E0A9DF3}"/>
              </a:ext>
            </a:extLst>
          </p:cNvPr>
          <p:cNvSpPr/>
          <p:nvPr/>
        </p:nvSpPr>
        <p:spPr>
          <a:xfrm>
            <a:off x="2743446" y="1155254"/>
            <a:ext cx="9072768" cy="129838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1400" b="1" dirty="0">
                <a:solidFill>
                  <a:schemeClr val="tx1"/>
                </a:solidFill>
                <a:latin typeface="+mn-ea"/>
              </a:rPr>
              <a:t>&lt;</a:t>
            </a:r>
            <a:r>
              <a:rPr lang="ko-KR" altLang="en-US" sz="1400" b="1" dirty="0">
                <a:solidFill>
                  <a:schemeClr val="tx1"/>
                </a:solidFill>
                <a:latin typeface="+mn-ea"/>
              </a:rPr>
              <a:t>대표작</a:t>
            </a:r>
            <a:r>
              <a:rPr lang="en-US" altLang="ko-KR" sz="1400" b="1" dirty="0">
                <a:solidFill>
                  <a:schemeClr val="tx1"/>
                </a:solidFill>
                <a:latin typeface="+mn-ea"/>
              </a:rPr>
              <a:t>&gt;</a:t>
            </a:r>
          </a:p>
          <a:p>
            <a:pPr>
              <a:lnSpc>
                <a:spcPct val="150000"/>
              </a:lnSpc>
            </a:pPr>
            <a:r>
              <a:rPr lang="ko-KR" altLang="en-US" sz="1400" dirty="0">
                <a:solidFill>
                  <a:schemeClr val="tx1"/>
                </a:solidFill>
                <a:latin typeface="+mn-ea"/>
              </a:rPr>
              <a:t>스메타나 </a:t>
            </a:r>
            <a:r>
              <a:rPr lang="en-US" altLang="ko-KR" sz="1400" dirty="0">
                <a:solidFill>
                  <a:schemeClr val="tx1"/>
                </a:solidFill>
                <a:latin typeface="+mn-ea"/>
              </a:rPr>
              <a:t>‘</a:t>
            </a:r>
            <a:r>
              <a:rPr lang="ko-KR" altLang="en-US" sz="1400" dirty="0">
                <a:solidFill>
                  <a:schemeClr val="tx1"/>
                </a:solidFill>
                <a:latin typeface="+mn-ea"/>
              </a:rPr>
              <a:t>나의 조국</a:t>
            </a:r>
            <a:r>
              <a:rPr lang="en-US" altLang="ko-KR" sz="1400" dirty="0">
                <a:solidFill>
                  <a:schemeClr val="tx1"/>
                </a:solidFill>
                <a:latin typeface="+mn-ea"/>
              </a:rPr>
              <a:t>‘, </a:t>
            </a:r>
            <a:r>
              <a:rPr lang="ko-KR" altLang="en-US" sz="1400" dirty="0">
                <a:solidFill>
                  <a:schemeClr val="tx1"/>
                </a:solidFill>
                <a:latin typeface="+mn-ea"/>
              </a:rPr>
              <a:t>드보르자크 </a:t>
            </a:r>
            <a:r>
              <a:rPr lang="en-US" altLang="ko-KR" sz="1400" dirty="0">
                <a:solidFill>
                  <a:schemeClr val="tx1"/>
                </a:solidFill>
                <a:latin typeface="+mn-ea"/>
              </a:rPr>
              <a:t>‘</a:t>
            </a:r>
            <a:r>
              <a:rPr lang="ko-KR" altLang="en-US" sz="1400" dirty="0">
                <a:solidFill>
                  <a:schemeClr val="tx1"/>
                </a:solidFill>
                <a:latin typeface="+mn-ea"/>
              </a:rPr>
              <a:t>슬라브 춤곡</a:t>
            </a:r>
            <a:r>
              <a:rPr lang="en-US" altLang="ko-KR" sz="1400" dirty="0">
                <a:solidFill>
                  <a:schemeClr val="tx1"/>
                </a:solidFill>
                <a:latin typeface="+mn-ea"/>
              </a:rPr>
              <a:t>‘ </a:t>
            </a:r>
            <a:r>
              <a:rPr lang="ko-KR" altLang="en-US" sz="1400" dirty="0">
                <a:solidFill>
                  <a:schemeClr val="tx1"/>
                </a:solidFill>
                <a:latin typeface="+mn-ea"/>
              </a:rPr>
              <a:t>등</a:t>
            </a:r>
            <a:endParaRPr lang="en-US" altLang="ko-KR" sz="14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BB47A282-E47F-45A3-9B39-E39C0EB37CC3}"/>
              </a:ext>
            </a:extLst>
          </p:cNvPr>
          <p:cNvSpPr/>
          <p:nvPr/>
        </p:nvSpPr>
        <p:spPr>
          <a:xfrm>
            <a:off x="2743446" y="2919111"/>
            <a:ext cx="9072768" cy="898509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1400" b="1" dirty="0">
                <a:solidFill>
                  <a:schemeClr val="tx1"/>
                </a:solidFill>
                <a:latin typeface="+mn-ea"/>
              </a:rPr>
              <a:t>&lt;</a:t>
            </a:r>
            <a:r>
              <a:rPr lang="ko-KR" altLang="en-US" sz="1400" b="1" dirty="0">
                <a:solidFill>
                  <a:schemeClr val="tx1"/>
                </a:solidFill>
                <a:latin typeface="+mn-ea"/>
              </a:rPr>
              <a:t>대표작</a:t>
            </a:r>
            <a:r>
              <a:rPr lang="en-US" altLang="ko-KR" sz="1400" b="1" dirty="0">
                <a:solidFill>
                  <a:schemeClr val="tx1"/>
                </a:solidFill>
                <a:latin typeface="+mn-ea"/>
              </a:rPr>
              <a:t>&gt;</a:t>
            </a:r>
          </a:p>
          <a:p>
            <a:pPr>
              <a:lnSpc>
                <a:spcPct val="150000"/>
              </a:lnSpc>
            </a:pPr>
            <a:r>
              <a:rPr lang="ko-KR" altLang="en-US" sz="1400" dirty="0">
                <a:solidFill>
                  <a:schemeClr val="tx1"/>
                </a:solidFill>
                <a:latin typeface="+mn-ea"/>
              </a:rPr>
              <a:t>말러 </a:t>
            </a:r>
            <a:r>
              <a:rPr lang="en-US" altLang="ko-KR" sz="1400" dirty="0">
                <a:solidFill>
                  <a:schemeClr val="tx1"/>
                </a:solidFill>
                <a:latin typeface="+mn-ea"/>
              </a:rPr>
              <a:t>‘</a:t>
            </a:r>
            <a:r>
              <a:rPr lang="ko-KR" altLang="en-US" sz="1400" dirty="0">
                <a:solidFill>
                  <a:schemeClr val="tx1"/>
                </a:solidFill>
                <a:latin typeface="+mn-ea"/>
              </a:rPr>
              <a:t>교향곡 </a:t>
            </a:r>
            <a:r>
              <a:rPr lang="en-US" altLang="ko-KR" sz="1400" dirty="0">
                <a:solidFill>
                  <a:schemeClr val="tx1"/>
                </a:solidFill>
                <a:latin typeface="+mn-ea"/>
              </a:rPr>
              <a:t>2</a:t>
            </a:r>
            <a:r>
              <a:rPr lang="ko-KR" altLang="en-US" sz="1400" dirty="0">
                <a:solidFill>
                  <a:schemeClr val="tx1"/>
                </a:solidFill>
                <a:latin typeface="+mn-ea"/>
              </a:rPr>
              <a:t>번</a:t>
            </a:r>
            <a:r>
              <a:rPr lang="en-US" altLang="ko-KR" sz="1400" dirty="0">
                <a:solidFill>
                  <a:schemeClr val="tx1"/>
                </a:solidFill>
                <a:latin typeface="+mn-ea"/>
              </a:rPr>
              <a:t>‘, </a:t>
            </a:r>
            <a:r>
              <a:rPr lang="ko-KR" altLang="en-US" sz="1400" dirty="0" err="1">
                <a:solidFill>
                  <a:schemeClr val="tx1"/>
                </a:solidFill>
                <a:latin typeface="+mn-ea"/>
              </a:rPr>
              <a:t>리하르트</a:t>
            </a:r>
            <a:r>
              <a:rPr lang="ko-KR" altLang="en-US" sz="1400" dirty="0">
                <a:solidFill>
                  <a:schemeClr val="tx1"/>
                </a:solidFill>
                <a:latin typeface="+mn-ea"/>
              </a:rPr>
              <a:t> 슈트라우스 </a:t>
            </a:r>
            <a:r>
              <a:rPr lang="en-US" altLang="ko-KR" sz="1400" dirty="0">
                <a:solidFill>
                  <a:schemeClr val="tx1"/>
                </a:solidFill>
                <a:latin typeface="+mn-ea"/>
              </a:rPr>
              <a:t>‘</a:t>
            </a:r>
            <a:r>
              <a:rPr lang="ko-KR" altLang="en-US" sz="1400" dirty="0" err="1">
                <a:solidFill>
                  <a:schemeClr val="tx1"/>
                </a:solidFill>
                <a:latin typeface="+mn-ea"/>
              </a:rPr>
              <a:t>자라투스트라는</a:t>
            </a:r>
            <a:r>
              <a:rPr lang="ko-KR" altLang="en-US" sz="1400" dirty="0">
                <a:solidFill>
                  <a:schemeClr val="tx1"/>
                </a:solidFill>
                <a:latin typeface="+mn-ea"/>
              </a:rPr>
              <a:t> 이렇게 말했다</a:t>
            </a:r>
            <a:r>
              <a:rPr lang="en-US" altLang="ko-KR" sz="1400" dirty="0">
                <a:solidFill>
                  <a:schemeClr val="tx1"/>
                </a:solidFill>
                <a:latin typeface="+mn-ea"/>
              </a:rPr>
              <a:t>.’, </a:t>
            </a:r>
            <a:r>
              <a:rPr lang="ko-KR" altLang="en-US" sz="1400" dirty="0">
                <a:solidFill>
                  <a:schemeClr val="tx1"/>
                </a:solidFill>
                <a:latin typeface="+mn-ea"/>
              </a:rPr>
              <a:t>바그너 </a:t>
            </a:r>
            <a:r>
              <a:rPr lang="en-US" altLang="ko-KR" sz="1400" dirty="0">
                <a:solidFill>
                  <a:schemeClr val="tx1"/>
                </a:solidFill>
                <a:latin typeface="+mn-ea"/>
              </a:rPr>
              <a:t>‘</a:t>
            </a:r>
            <a:r>
              <a:rPr lang="ko-KR" altLang="en-US" sz="1400" dirty="0" err="1">
                <a:solidFill>
                  <a:schemeClr val="tx1"/>
                </a:solidFill>
                <a:latin typeface="+mn-ea"/>
              </a:rPr>
              <a:t>트리스탄과</a:t>
            </a:r>
            <a:r>
              <a:rPr lang="ko-KR" altLang="en-US" sz="1400" dirty="0">
                <a:solidFill>
                  <a:schemeClr val="tx1"/>
                </a:solidFill>
                <a:latin typeface="+mn-ea"/>
              </a:rPr>
              <a:t> </a:t>
            </a:r>
            <a:r>
              <a:rPr lang="ko-KR" altLang="en-US" sz="1400" dirty="0" err="1">
                <a:solidFill>
                  <a:schemeClr val="tx1"/>
                </a:solidFill>
                <a:latin typeface="+mn-ea"/>
              </a:rPr>
              <a:t>이졸데</a:t>
            </a:r>
            <a:r>
              <a:rPr lang="en-US" altLang="ko-KR" sz="1400" dirty="0">
                <a:solidFill>
                  <a:schemeClr val="tx1"/>
                </a:solidFill>
                <a:latin typeface="+mn-ea"/>
              </a:rPr>
              <a:t>‘ </a:t>
            </a:r>
            <a:r>
              <a:rPr lang="ko-KR" altLang="en-US" sz="1400" dirty="0">
                <a:solidFill>
                  <a:schemeClr val="tx1"/>
                </a:solidFill>
                <a:latin typeface="+mn-ea"/>
              </a:rPr>
              <a:t>등</a:t>
            </a:r>
            <a:endParaRPr lang="en-US" altLang="ko-KR" sz="14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9D60B671-37DA-D607-2FED-80D5BB8D3194}"/>
              </a:ext>
            </a:extLst>
          </p:cNvPr>
          <p:cNvSpPr/>
          <p:nvPr/>
        </p:nvSpPr>
        <p:spPr>
          <a:xfrm>
            <a:off x="2743446" y="4230532"/>
            <a:ext cx="9072768" cy="2021328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1400" b="1" dirty="0">
                <a:solidFill>
                  <a:schemeClr val="tx1"/>
                </a:solidFill>
                <a:latin typeface="+mn-ea"/>
              </a:rPr>
              <a:t>&lt;</a:t>
            </a:r>
            <a:r>
              <a:rPr lang="ko-KR" altLang="en-US" sz="1400" b="1" dirty="0">
                <a:solidFill>
                  <a:schemeClr val="tx1"/>
                </a:solidFill>
                <a:latin typeface="+mn-ea"/>
              </a:rPr>
              <a:t>대표작</a:t>
            </a:r>
            <a:r>
              <a:rPr lang="en-US" altLang="ko-KR" sz="1400" b="1" dirty="0">
                <a:solidFill>
                  <a:schemeClr val="tx1"/>
                </a:solidFill>
                <a:latin typeface="+mn-ea"/>
              </a:rPr>
              <a:t>&gt;</a:t>
            </a:r>
          </a:p>
          <a:p>
            <a:pPr>
              <a:lnSpc>
                <a:spcPct val="150000"/>
              </a:lnSpc>
            </a:pPr>
            <a:r>
              <a:rPr lang="ko-KR" altLang="en-US" sz="1400" dirty="0">
                <a:solidFill>
                  <a:schemeClr val="tx1"/>
                </a:solidFill>
                <a:latin typeface="+mn-ea"/>
              </a:rPr>
              <a:t>드뷔시 </a:t>
            </a:r>
            <a:r>
              <a:rPr lang="en-US" altLang="ko-KR" sz="1400" dirty="0">
                <a:solidFill>
                  <a:schemeClr val="tx1"/>
                </a:solidFill>
                <a:latin typeface="+mn-ea"/>
              </a:rPr>
              <a:t>‘</a:t>
            </a:r>
            <a:r>
              <a:rPr lang="ko-KR" altLang="en-US" sz="1400" dirty="0">
                <a:solidFill>
                  <a:schemeClr val="tx1"/>
                </a:solidFill>
                <a:latin typeface="+mn-ea"/>
              </a:rPr>
              <a:t>목신의 오후에의 전주곡</a:t>
            </a:r>
            <a:r>
              <a:rPr lang="en-US" altLang="ko-KR" sz="1400" dirty="0">
                <a:solidFill>
                  <a:schemeClr val="tx1"/>
                </a:solidFill>
                <a:latin typeface="+mn-ea"/>
              </a:rPr>
              <a:t>‘, </a:t>
            </a:r>
            <a:r>
              <a:rPr lang="ko-KR" altLang="en-US" sz="1400" dirty="0">
                <a:solidFill>
                  <a:schemeClr val="tx1"/>
                </a:solidFill>
                <a:latin typeface="+mn-ea"/>
              </a:rPr>
              <a:t>라벨 </a:t>
            </a:r>
            <a:r>
              <a:rPr lang="en-US" altLang="ko-KR" sz="1400" dirty="0">
                <a:solidFill>
                  <a:schemeClr val="tx1"/>
                </a:solidFill>
                <a:latin typeface="+mn-ea"/>
              </a:rPr>
              <a:t>‘</a:t>
            </a:r>
            <a:r>
              <a:rPr lang="ko-KR" altLang="en-US" sz="1400" dirty="0">
                <a:solidFill>
                  <a:schemeClr val="tx1"/>
                </a:solidFill>
                <a:latin typeface="+mn-ea"/>
              </a:rPr>
              <a:t>물의 희롱</a:t>
            </a:r>
            <a:r>
              <a:rPr lang="en-US" altLang="ko-KR" sz="1400" dirty="0">
                <a:solidFill>
                  <a:schemeClr val="tx1"/>
                </a:solidFill>
                <a:latin typeface="+mn-ea"/>
              </a:rPr>
              <a:t>‘ </a:t>
            </a:r>
            <a:r>
              <a:rPr lang="ko-KR" altLang="en-US" sz="1400" dirty="0">
                <a:solidFill>
                  <a:schemeClr val="tx1"/>
                </a:solidFill>
                <a:latin typeface="+mn-ea"/>
              </a:rPr>
              <a:t>등</a:t>
            </a:r>
            <a:endParaRPr lang="en-US" altLang="ko-KR" sz="1400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5537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DEB79-DB4B-582E-9C87-2812C9881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EC6BCFE-D9C0-941F-9FBE-7A2BA71A67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「</a:t>
            </a:r>
            <a:r>
              <a:rPr kumimoji="1" lang="ko-KR" altLang="en-US" dirty="0" err="1">
                <a:latin typeface="+mn-ea"/>
                <a:ea typeface="+mn-ea"/>
              </a:rPr>
              <a:t>페르</a:t>
            </a:r>
            <a:r>
              <a:rPr kumimoji="1" lang="ko-KR" altLang="en-US" dirty="0">
                <a:latin typeface="+mn-ea"/>
                <a:ea typeface="+mn-ea"/>
              </a:rPr>
              <a:t> </a:t>
            </a:r>
            <a:r>
              <a:rPr kumimoji="1" lang="ko-KR" altLang="en-US" dirty="0" err="1">
                <a:latin typeface="+mn-ea"/>
                <a:ea typeface="+mn-ea"/>
              </a:rPr>
              <a:t>귄트</a:t>
            </a:r>
            <a:r>
              <a:rPr kumimoji="1" lang="ko-KR" altLang="en-US" dirty="0">
                <a:latin typeface="+mn-ea"/>
                <a:ea typeface="+mn-ea"/>
              </a:rPr>
              <a:t> 모음곡」</a:t>
            </a: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9196C09D-8ECB-2569-967C-F3720FF3532C}"/>
              </a:ext>
            </a:extLst>
          </p:cNvPr>
          <p:cNvSpPr/>
          <p:nvPr/>
        </p:nvSpPr>
        <p:spPr>
          <a:xfrm>
            <a:off x="7269479" y="1191398"/>
            <a:ext cx="4518661" cy="4660762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solidFill>
                  <a:schemeClr val="tx1"/>
                </a:solidFill>
              </a:rPr>
              <a:t>노르웨이 근대 극작가 </a:t>
            </a:r>
            <a:r>
              <a:rPr lang="ko-KR" altLang="en-US" sz="1400" dirty="0" err="1">
                <a:solidFill>
                  <a:schemeClr val="tx1"/>
                </a:solidFill>
              </a:rPr>
              <a:t>입센의</a:t>
            </a:r>
            <a:r>
              <a:rPr lang="ko-KR" altLang="en-US" sz="1400" dirty="0">
                <a:solidFill>
                  <a:schemeClr val="tx1"/>
                </a:solidFill>
              </a:rPr>
              <a:t> </a:t>
            </a:r>
            <a:r>
              <a:rPr lang="ko-KR" altLang="en-US" sz="1400" dirty="0" err="1">
                <a:solidFill>
                  <a:schemeClr val="tx1"/>
                </a:solidFill>
              </a:rPr>
              <a:t>환상극</a:t>
            </a:r>
            <a:r>
              <a:rPr lang="ko-KR" altLang="en-US" sz="1400" dirty="0">
                <a:solidFill>
                  <a:schemeClr val="tx1"/>
                </a:solidFill>
              </a:rPr>
              <a:t> 상연에 임해 작곡된 것으로 피아노 </a:t>
            </a:r>
            <a:r>
              <a:rPr lang="en-US" altLang="ko-KR" sz="1400" dirty="0">
                <a:solidFill>
                  <a:schemeClr val="tx1"/>
                </a:solidFill>
              </a:rPr>
              <a:t>2</a:t>
            </a:r>
            <a:r>
              <a:rPr lang="ko-KR" altLang="en-US" sz="1400" dirty="0">
                <a:solidFill>
                  <a:schemeClr val="tx1"/>
                </a:solidFill>
              </a:rPr>
              <a:t>중주의 형식으로 출판되었으나 후에 </a:t>
            </a:r>
            <a:r>
              <a:rPr lang="ko-KR" altLang="en-US" sz="1400" dirty="0" err="1">
                <a:solidFill>
                  <a:schemeClr val="tx1"/>
                </a:solidFill>
              </a:rPr>
              <a:t>관현악곡으로</a:t>
            </a:r>
            <a:r>
              <a:rPr lang="ko-KR" altLang="en-US" sz="1400" dirty="0">
                <a:solidFill>
                  <a:schemeClr val="tx1"/>
                </a:solidFill>
              </a:rPr>
              <a:t> 편성되었다</a:t>
            </a:r>
            <a:r>
              <a:rPr lang="en-US" altLang="ko-KR" sz="1400" dirty="0">
                <a:solidFill>
                  <a:schemeClr val="tx1"/>
                </a:solidFill>
              </a:rPr>
              <a:t>. 23</a:t>
            </a:r>
            <a:r>
              <a:rPr lang="ko-KR" altLang="en-US" sz="1400" dirty="0">
                <a:solidFill>
                  <a:schemeClr val="tx1"/>
                </a:solidFill>
              </a:rPr>
              <a:t>곡으로 이루어진 이 음악은 </a:t>
            </a:r>
            <a:r>
              <a:rPr lang="en-US" altLang="ko-KR" sz="1400" dirty="0">
                <a:solidFill>
                  <a:schemeClr val="tx1"/>
                </a:solidFill>
              </a:rPr>
              <a:t>1874</a:t>
            </a:r>
            <a:r>
              <a:rPr lang="ko-KR" altLang="en-US" sz="1400" dirty="0">
                <a:solidFill>
                  <a:schemeClr val="tx1"/>
                </a:solidFill>
              </a:rPr>
              <a:t>년에 착수하여 이듬해에 완성하고 </a:t>
            </a:r>
            <a:r>
              <a:rPr lang="en-US" altLang="ko-KR" sz="1400" dirty="0">
                <a:solidFill>
                  <a:schemeClr val="tx1"/>
                </a:solidFill>
              </a:rPr>
              <a:t>1876</a:t>
            </a:r>
            <a:r>
              <a:rPr lang="ko-KR" altLang="en-US" sz="1400" dirty="0">
                <a:solidFill>
                  <a:schemeClr val="tx1"/>
                </a:solidFill>
              </a:rPr>
              <a:t>년 </a:t>
            </a:r>
            <a:r>
              <a:rPr lang="en-US" altLang="ko-KR" sz="1400" dirty="0">
                <a:solidFill>
                  <a:schemeClr val="tx1"/>
                </a:solidFill>
              </a:rPr>
              <a:t>2</a:t>
            </a:r>
            <a:r>
              <a:rPr lang="ko-KR" altLang="en-US" sz="1400" dirty="0">
                <a:solidFill>
                  <a:schemeClr val="tx1"/>
                </a:solidFill>
              </a:rPr>
              <a:t>월 </a:t>
            </a:r>
            <a:r>
              <a:rPr lang="ko-KR" altLang="en-US" sz="1400" dirty="0" err="1">
                <a:solidFill>
                  <a:schemeClr val="tx1"/>
                </a:solidFill>
              </a:rPr>
              <a:t>크리스차냐</a:t>
            </a:r>
            <a:r>
              <a:rPr lang="ko-KR" altLang="en-US" sz="1400" dirty="0">
                <a:solidFill>
                  <a:schemeClr val="tx1"/>
                </a:solidFill>
              </a:rPr>
              <a:t> 국민 극장에서 초연되었다</a:t>
            </a:r>
            <a:r>
              <a:rPr lang="en-US" altLang="ko-KR" sz="1400" dirty="0">
                <a:solidFill>
                  <a:schemeClr val="tx1"/>
                </a:solidFill>
              </a:rPr>
              <a:t>. </a:t>
            </a:r>
            <a:r>
              <a:rPr lang="ko-KR" altLang="en-US" sz="1400" dirty="0">
                <a:solidFill>
                  <a:schemeClr val="tx1"/>
                </a:solidFill>
              </a:rPr>
              <a:t>후에 </a:t>
            </a:r>
            <a:r>
              <a:rPr lang="ko-KR" altLang="en-US" sz="1400" dirty="0" err="1">
                <a:solidFill>
                  <a:schemeClr val="tx1"/>
                </a:solidFill>
              </a:rPr>
              <a:t>그리그는</a:t>
            </a:r>
            <a:r>
              <a:rPr lang="ko-KR" altLang="en-US" sz="1400" dirty="0">
                <a:solidFill>
                  <a:schemeClr val="tx1"/>
                </a:solidFill>
              </a:rPr>
              <a:t> 극음악 중에서 특히 뛰어난 </a:t>
            </a:r>
            <a:r>
              <a:rPr lang="en-US" altLang="ko-KR" sz="1400" dirty="0">
                <a:solidFill>
                  <a:schemeClr val="tx1"/>
                </a:solidFill>
              </a:rPr>
              <a:t>4</a:t>
            </a:r>
            <a:r>
              <a:rPr lang="ko-KR" altLang="en-US" sz="1400" dirty="0">
                <a:solidFill>
                  <a:schemeClr val="tx1"/>
                </a:solidFill>
              </a:rPr>
              <a:t>곡을 뽑아 먼저 ‘제</a:t>
            </a:r>
            <a:r>
              <a:rPr lang="en-US" altLang="ko-KR" sz="1400" dirty="0">
                <a:solidFill>
                  <a:schemeClr val="tx1"/>
                </a:solidFill>
              </a:rPr>
              <a:t>1 </a:t>
            </a:r>
            <a:r>
              <a:rPr lang="ko-KR" altLang="en-US" sz="1400" dirty="0" err="1">
                <a:solidFill>
                  <a:schemeClr val="tx1"/>
                </a:solidFill>
              </a:rPr>
              <a:t>모음곡’을</a:t>
            </a:r>
            <a:r>
              <a:rPr lang="ko-KR" altLang="en-US" sz="1400" dirty="0">
                <a:solidFill>
                  <a:schemeClr val="tx1"/>
                </a:solidFill>
              </a:rPr>
              <a:t> 구성했는데 곡의 배열은 극의 줄거리를 따르지 않고 기악의 효과를 배려했기 때문에 각 악장의 균형도 좋아 걸출한 모음곡이 되었다</a:t>
            </a:r>
            <a:r>
              <a:rPr lang="en-US" altLang="ko-KR" sz="1400" dirty="0">
                <a:solidFill>
                  <a:schemeClr val="tx1"/>
                </a:solidFill>
              </a:rPr>
              <a:t>. </a:t>
            </a:r>
            <a:r>
              <a:rPr lang="ko-KR" altLang="en-US" sz="1400" dirty="0">
                <a:solidFill>
                  <a:schemeClr val="tx1"/>
                </a:solidFill>
              </a:rPr>
              <a:t>그 후</a:t>
            </a:r>
            <a:r>
              <a:rPr lang="en-US" altLang="ko-KR" sz="1400" dirty="0">
                <a:solidFill>
                  <a:schemeClr val="tx1"/>
                </a:solidFill>
              </a:rPr>
              <a:t>, </a:t>
            </a:r>
            <a:r>
              <a:rPr lang="ko-KR" altLang="en-US" sz="1400" dirty="0">
                <a:solidFill>
                  <a:schemeClr val="tx1"/>
                </a:solidFill>
              </a:rPr>
              <a:t>같은 배려 하에 ‘제</a:t>
            </a:r>
            <a:r>
              <a:rPr lang="en-US" altLang="ko-KR" sz="1400" dirty="0">
                <a:solidFill>
                  <a:schemeClr val="tx1"/>
                </a:solidFill>
              </a:rPr>
              <a:t>2 </a:t>
            </a:r>
            <a:r>
              <a:rPr lang="ko-KR" altLang="en-US" sz="1400" dirty="0" err="1">
                <a:solidFill>
                  <a:schemeClr val="tx1"/>
                </a:solidFill>
              </a:rPr>
              <a:t>모음곡’이</a:t>
            </a:r>
            <a:r>
              <a:rPr lang="ko-KR" altLang="en-US" sz="1400" dirty="0">
                <a:solidFill>
                  <a:schemeClr val="tx1"/>
                </a:solidFill>
              </a:rPr>
              <a:t> 구성되었는데</a:t>
            </a:r>
            <a:r>
              <a:rPr lang="en-US" altLang="ko-KR" sz="1400" dirty="0">
                <a:solidFill>
                  <a:schemeClr val="tx1"/>
                </a:solidFill>
              </a:rPr>
              <a:t>, </a:t>
            </a:r>
            <a:r>
              <a:rPr lang="ko-KR" altLang="en-US" sz="1400" dirty="0">
                <a:solidFill>
                  <a:schemeClr val="tx1"/>
                </a:solidFill>
              </a:rPr>
              <a:t>이것은 그리 성공하지 못하고 마지막 곡인 ‘</a:t>
            </a:r>
            <a:r>
              <a:rPr lang="ko-KR" altLang="en-US" sz="1400" dirty="0" err="1">
                <a:solidFill>
                  <a:schemeClr val="tx1"/>
                </a:solidFill>
              </a:rPr>
              <a:t>솔베이그의</a:t>
            </a:r>
            <a:r>
              <a:rPr lang="ko-KR" altLang="en-US" sz="1400" dirty="0">
                <a:solidFill>
                  <a:schemeClr val="tx1"/>
                </a:solidFill>
              </a:rPr>
              <a:t> </a:t>
            </a:r>
            <a:r>
              <a:rPr lang="ko-KR" altLang="en-US" sz="1400" dirty="0" err="1">
                <a:solidFill>
                  <a:schemeClr val="tx1"/>
                </a:solidFill>
              </a:rPr>
              <a:t>노래’만이</a:t>
            </a:r>
            <a:r>
              <a:rPr lang="ko-KR" altLang="en-US" sz="1400" dirty="0">
                <a:solidFill>
                  <a:schemeClr val="tx1"/>
                </a:solidFill>
              </a:rPr>
              <a:t> 특히 빛나는 결과를 낳았다</a:t>
            </a:r>
            <a:r>
              <a:rPr lang="en-US" altLang="ko-KR" sz="14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047987AE-B839-23D1-1306-87B5968A2D7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86697" y="2268132"/>
            <a:ext cx="5725583" cy="97133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8CE9584E-086F-F40F-767D-D1D6D6EE5D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6696" y="4342535"/>
            <a:ext cx="5725583" cy="868487"/>
          </a:xfrm>
          <a:prstGeom prst="rect">
            <a:avLst/>
          </a:prstGeom>
        </p:spPr>
      </p:pic>
      <p:sp>
        <p:nvSpPr>
          <p:cNvPr id="9" name="사각형: 위쪽 모서리의 한쪽은 둥글고 다른 한쪽은 잘림 8">
            <a:extLst>
              <a:ext uri="{FF2B5EF4-FFF2-40B4-BE49-F238E27FC236}">
                <a16:creationId xmlns:a16="http://schemas.microsoft.com/office/drawing/2014/main" id="{2C13A3BA-CDC7-6E28-B2F4-DE3FFB4A986E}"/>
              </a:ext>
            </a:extLst>
          </p:cNvPr>
          <p:cNvSpPr/>
          <p:nvPr/>
        </p:nvSpPr>
        <p:spPr>
          <a:xfrm>
            <a:off x="1170060" y="1923450"/>
            <a:ext cx="2091300" cy="252000"/>
          </a:xfrm>
          <a:prstGeom prst="snip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</a:rPr>
              <a:t>1</a:t>
            </a:r>
            <a:r>
              <a:rPr lang="ko-KR" altLang="en-US" sz="1100" dirty="0">
                <a:solidFill>
                  <a:schemeClr val="tx1"/>
                </a:solidFill>
              </a:rPr>
              <a:t>번</a:t>
            </a:r>
            <a:r>
              <a:rPr lang="en-US" altLang="ko-KR" sz="1100" dirty="0">
                <a:solidFill>
                  <a:schemeClr val="tx1"/>
                </a:solidFill>
              </a:rPr>
              <a:t>, 1. ‘</a:t>
            </a:r>
            <a:r>
              <a:rPr lang="ko-KR" altLang="en-US" sz="1100" dirty="0">
                <a:solidFill>
                  <a:schemeClr val="tx1"/>
                </a:solidFill>
              </a:rPr>
              <a:t>아침의 기분</a:t>
            </a:r>
            <a:r>
              <a:rPr lang="en-US" altLang="ko-KR" sz="1100" dirty="0">
                <a:solidFill>
                  <a:schemeClr val="tx1"/>
                </a:solidFill>
              </a:rPr>
              <a:t>’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10" name="사각형: 위쪽 모서리의 한쪽은 둥글고 다른 한쪽은 잘림 9">
            <a:extLst>
              <a:ext uri="{FF2B5EF4-FFF2-40B4-BE49-F238E27FC236}">
                <a16:creationId xmlns:a16="http://schemas.microsoft.com/office/drawing/2014/main" id="{B14D3C51-B293-9431-DE53-1B07BC242BA1}"/>
              </a:ext>
            </a:extLst>
          </p:cNvPr>
          <p:cNvSpPr/>
          <p:nvPr/>
        </p:nvSpPr>
        <p:spPr>
          <a:xfrm>
            <a:off x="1170060" y="4008120"/>
            <a:ext cx="2091300" cy="252000"/>
          </a:xfrm>
          <a:prstGeom prst="snip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</a:rPr>
              <a:t>2</a:t>
            </a:r>
            <a:r>
              <a:rPr lang="ko-KR" altLang="en-US" sz="1100" dirty="0">
                <a:solidFill>
                  <a:schemeClr val="tx1"/>
                </a:solidFill>
              </a:rPr>
              <a:t>번</a:t>
            </a:r>
            <a:r>
              <a:rPr lang="en-US" altLang="ko-KR" sz="1100" dirty="0">
                <a:solidFill>
                  <a:schemeClr val="tx1"/>
                </a:solidFill>
              </a:rPr>
              <a:t>, 4. ‘</a:t>
            </a:r>
            <a:r>
              <a:rPr lang="ko-KR" altLang="en-US" sz="1100" dirty="0" err="1">
                <a:solidFill>
                  <a:schemeClr val="tx1"/>
                </a:solidFill>
              </a:rPr>
              <a:t>솔베이그의</a:t>
            </a:r>
            <a:r>
              <a:rPr lang="ko-KR" altLang="en-US" sz="1100" dirty="0">
                <a:solidFill>
                  <a:schemeClr val="tx1"/>
                </a:solidFill>
              </a:rPr>
              <a:t> 노래</a:t>
            </a:r>
            <a:r>
              <a:rPr lang="en-US" altLang="ko-KR" sz="1100" dirty="0">
                <a:solidFill>
                  <a:schemeClr val="tx1"/>
                </a:solidFill>
              </a:rPr>
              <a:t>’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754DF172-7EEB-4E05-5C6D-74CC640431FC}"/>
              </a:ext>
            </a:extLst>
          </p:cNvPr>
          <p:cNvSpPr/>
          <p:nvPr/>
        </p:nvSpPr>
        <p:spPr>
          <a:xfrm>
            <a:off x="7269478" y="1191398"/>
            <a:ext cx="4518661" cy="466076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1400" b="1" dirty="0">
                <a:solidFill>
                  <a:schemeClr val="bg1"/>
                </a:solidFill>
              </a:rPr>
              <a:t>『</a:t>
            </a:r>
            <a:r>
              <a:rPr lang="ko-KR" altLang="en-US" sz="1400" b="1" dirty="0" err="1">
                <a:solidFill>
                  <a:schemeClr val="bg1"/>
                </a:solidFill>
              </a:rPr>
              <a:t>페르</a:t>
            </a:r>
            <a:r>
              <a:rPr lang="ko-KR" altLang="en-US" sz="1400" b="1" dirty="0">
                <a:solidFill>
                  <a:schemeClr val="bg1"/>
                </a:solidFill>
              </a:rPr>
              <a:t> </a:t>
            </a:r>
            <a:r>
              <a:rPr lang="ko-KR" altLang="en-US" sz="1400" b="1" dirty="0" err="1">
                <a:solidFill>
                  <a:schemeClr val="bg1"/>
                </a:solidFill>
              </a:rPr>
              <a:t>귄트</a:t>
            </a:r>
            <a:r>
              <a:rPr lang="en-US" altLang="ko-KR" sz="1400" b="1" dirty="0">
                <a:solidFill>
                  <a:schemeClr val="bg1"/>
                </a:solidFill>
              </a:rPr>
              <a:t>』 </a:t>
            </a:r>
            <a:r>
              <a:rPr lang="ko-KR" altLang="en-US" sz="1400" b="1" dirty="0">
                <a:solidFill>
                  <a:schemeClr val="bg1"/>
                </a:solidFill>
              </a:rPr>
              <a:t>줄거리</a:t>
            </a:r>
          </a:p>
          <a:p>
            <a:pPr>
              <a:lnSpc>
                <a:spcPct val="150000"/>
              </a:lnSpc>
            </a:pPr>
            <a:r>
              <a:rPr lang="ko-KR" altLang="en-US" sz="1400" dirty="0" err="1">
                <a:solidFill>
                  <a:schemeClr val="bg1"/>
                </a:solidFill>
              </a:rPr>
              <a:t>페르</a:t>
            </a:r>
            <a:r>
              <a:rPr lang="ko-KR" altLang="en-US" sz="1400" dirty="0">
                <a:solidFill>
                  <a:schemeClr val="bg1"/>
                </a:solidFill>
              </a:rPr>
              <a:t> </a:t>
            </a:r>
            <a:r>
              <a:rPr lang="ko-KR" altLang="en-US" sz="1400" dirty="0" err="1">
                <a:solidFill>
                  <a:schemeClr val="bg1"/>
                </a:solidFill>
              </a:rPr>
              <a:t>귄트는</a:t>
            </a:r>
            <a:r>
              <a:rPr lang="ko-KR" altLang="en-US" sz="1400" dirty="0">
                <a:solidFill>
                  <a:schemeClr val="bg1"/>
                </a:solidFill>
              </a:rPr>
              <a:t> 아버지가 죽은 뒤 어머니를 혼자 남기고 방랑의 길을 떠난다</a:t>
            </a:r>
            <a:r>
              <a:rPr lang="en-US" altLang="ko-KR" sz="1400" dirty="0">
                <a:solidFill>
                  <a:schemeClr val="bg1"/>
                </a:solidFill>
              </a:rPr>
              <a:t>. </a:t>
            </a:r>
            <a:r>
              <a:rPr lang="ko-KR" altLang="en-US" sz="1400" dirty="0">
                <a:solidFill>
                  <a:schemeClr val="bg1"/>
                </a:solidFill>
              </a:rPr>
              <a:t>처음 만나서 사랑한 여인을 결혼식장에서 빼앗기고 다시 마왕의 딸을 만나지만 그녀의 청혼을 받아들이지 못한다</a:t>
            </a:r>
            <a:r>
              <a:rPr lang="en-US" altLang="ko-KR" sz="1400" dirty="0">
                <a:solidFill>
                  <a:schemeClr val="bg1"/>
                </a:solidFill>
              </a:rPr>
              <a:t>. </a:t>
            </a:r>
            <a:r>
              <a:rPr lang="ko-KR" altLang="en-US" sz="1400" dirty="0">
                <a:solidFill>
                  <a:schemeClr val="bg1"/>
                </a:solidFill>
              </a:rPr>
              <a:t>고향에 돌아온 </a:t>
            </a:r>
            <a:r>
              <a:rPr lang="ko-KR" altLang="en-US" sz="1400" dirty="0" err="1">
                <a:solidFill>
                  <a:schemeClr val="bg1"/>
                </a:solidFill>
              </a:rPr>
              <a:t>페르</a:t>
            </a:r>
            <a:r>
              <a:rPr lang="ko-KR" altLang="en-US" sz="1400" dirty="0">
                <a:solidFill>
                  <a:schemeClr val="bg1"/>
                </a:solidFill>
              </a:rPr>
              <a:t> </a:t>
            </a:r>
            <a:r>
              <a:rPr lang="ko-KR" altLang="en-US" sz="1400" dirty="0" err="1">
                <a:solidFill>
                  <a:schemeClr val="bg1"/>
                </a:solidFill>
              </a:rPr>
              <a:t>귄트는</a:t>
            </a:r>
            <a:r>
              <a:rPr lang="ko-KR" altLang="en-US" sz="1400" dirty="0">
                <a:solidFill>
                  <a:schemeClr val="bg1"/>
                </a:solidFill>
              </a:rPr>
              <a:t> 어머니의 임종을 보고 다시 방랑의 길을 떠난다</a:t>
            </a:r>
            <a:r>
              <a:rPr lang="en-US" altLang="ko-KR" sz="1400" dirty="0">
                <a:solidFill>
                  <a:schemeClr val="bg1"/>
                </a:solidFill>
              </a:rPr>
              <a:t>. </a:t>
            </a:r>
            <a:r>
              <a:rPr lang="ko-KR" altLang="en-US" sz="1400" dirty="0">
                <a:solidFill>
                  <a:schemeClr val="bg1"/>
                </a:solidFill>
              </a:rPr>
              <a:t>아라비아 사막에서 추장의 딸을 만나 사랑하게 되지만 옛사랑을 잊지 못하고 고향에 돌아온다</a:t>
            </a:r>
            <a:r>
              <a:rPr lang="en-US" altLang="ko-KR" sz="1400" dirty="0">
                <a:solidFill>
                  <a:schemeClr val="bg1"/>
                </a:solidFill>
              </a:rPr>
              <a:t>. </a:t>
            </a:r>
            <a:r>
              <a:rPr lang="ko-KR" altLang="en-US" sz="1400" dirty="0">
                <a:solidFill>
                  <a:schemeClr val="bg1"/>
                </a:solidFill>
              </a:rPr>
              <a:t>고향에는 아직 그를 기다리는 사랑하던 여인 </a:t>
            </a:r>
            <a:r>
              <a:rPr lang="ko-KR" altLang="en-US" sz="1400" dirty="0" err="1">
                <a:solidFill>
                  <a:schemeClr val="bg1"/>
                </a:solidFill>
              </a:rPr>
              <a:t>솔베이그가</a:t>
            </a:r>
            <a:r>
              <a:rPr lang="ko-KR" altLang="en-US" sz="1400" dirty="0">
                <a:solidFill>
                  <a:schemeClr val="bg1"/>
                </a:solidFill>
              </a:rPr>
              <a:t> 있었고 </a:t>
            </a:r>
            <a:r>
              <a:rPr lang="ko-KR" altLang="en-US" sz="1400" dirty="0" err="1">
                <a:solidFill>
                  <a:schemeClr val="bg1"/>
                </a:solidFill>
              </a:rPr>
              <a:t>페르</a:t>
            </a:r>
            <a:r>
              <a:rPr lang="ko-KR" altLang="en-US" sz="1400" dirty="0">
                <a:solidFill>
                  <a:schemeClr val="bg1"/>
                </a:solidFill>
              </a:rPr>
              <a:t> </a:t>
            </a:r>
            <a:r>
              <a:rPr lang="ko-KR" altLang="en-US" sz="1400" dirty="0" err="1">
                <a:solidFill>
                  <a:schemeClr val="bg1"/>
                </a:solidFill>
              </a:rPr>
              <a:t>귄트는</a:t>
            </a:r>
            <a:r>
              <a:rPr lang="ko-KR" altLang="en-US" sz="1400" dirty="0">
                <a:solidFill>
                  <a:schemeClr val="bg1"/>
                </a:solidFill>
              </a:rPr>
              <a:t> 그녀의 곁에서 숨을 거둔다</a:t>
            </a:r>
            <a:r>
              <a:rPr lang="en-US" altLang="ko-KR" sz="1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2" name="3단원_교과서_94쪽_QR49_1.페르 귄트 모음곡_1번_1_아침의 기분">
            <a:hlinkClick r:id="" action="ppaction://media"/>
            <a:extLst>
              <a:ext uri="{FF2B5EF4-FFF2-40B4-BE49-F238E27FC236}">
                <a16:creationId xmlns:a16="http://schemas.microsoft.com/office/drawing/2014/main" id="{9AE0E250-6FE8-D72C-22AF-46F12A0FEC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29318" y="1858038"/>
            <a:ext cx="357822" cy="357822"/>
          </a:xfrm>
          <a:prstGeom prst="rect">
            <a:avLst/>
          </a:prstGeom>
        </p:spPr>
      </p:pic>
      <p:pic>
        <p:nvPicPr>
          <p:cNvPr id="13" name="3단원_교과서_94쪽_QR49_2.페르 귄트 모음곡_2번_4_솔베이그의 노래">
            <a:hlinkClick r:id="" action="ppaction://media"/>
            <a:extLst>
              <a:ext uri="{FF2B5EF4-FFF2-40B4-BE49-F238E27FC236}">
                <a16:creationId xmlns:a16="http://schemas.microsoft.com/office/drawing/2014/main" id="{70A665E6-D637-3A35-5F2E-225B94F40FC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29318" y="3955209"/>
            <a:ext cx="357822" cy="35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0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DEB79-DB4B-582E-9C87-2812C9881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EC6BCFE-D9C0-941F-9FBE-7A2BA71A67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ko-KR" dirty="0">
                <a:latin typeface="+mn-ea"/>
                <a:ea typeface="+mn-ea"/>
              </a:rPr>
              <a:t>19</a:t>
            </a:r>
            <a:r>
              <a:rPr kumimoji="1" lang="ko-KR" altLang="en-US" dirty="0">
                <a:latin typeface="+mn-ea"/>
                <a:ea typeface="+mn-ea"/>
              </a:rPr>
              <a:t>세기 말 작곡가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C177F00E-986E-40A0-94F6-9D68232DEE3E}"/>
              </a:ext>
            </a:extLst>
          </p:cNvPr>
          <p:cNvSpPr/>
          <p:nvPr/>
        </p:nvSpPr>
        <p:spPr>
          <a:xfrm>
            <a:off x="1135772" y="1721555"/>
            <a:ext cx="4823068" cy="378923"/>
          </a:xfrm>
          <a:prstGeom prst="roundRect">
            <a:avLst>
              <a:gd name="adj" fmla="val 50000"/>
            </a:avLst>
          </a:prstGeom>
          <a:solidFill>
            <a:srgbClr val="A8AFC5"/>
          </a:solidFill>
          <a:ln>
            <a:solidFill>
              <a:srgbClr val="6F6AAA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ko-KR" altLang="en-US" sz="1400" dirty="0" err="1">
                <a:solidFill>
                  <a:schemeClr val="bg1"/>
                </a:solidFill>
                <a:latin typeface="+mj-lt"/>
              </a:rPr>
              <a:t>그리그</a:t>
            </a:r>
            <a:r>
              <a:rPr lang="en-US" altLang="ko-KR" sz="1400" dirty="0">
                <a:solidFill>
                  <a:schemeClr val="bg1"/>
                </a:solidFill>
                <a:latin typeface="+mj-lt"/>
              </a:rPr>
              <a:t>(Grieg, Edvard Hagerup, 1843~1907, </a:t>
            </a:r>
            <a:r>
              <a:rPr lang="ko-KR" altLang="en-US" sz="1400" dirty="0">
                <a:solidFill>
                  <a:schemeClr val="bg1"/>
                </a:solidFill>
                <a:latin typeface="+mj-lt"/>
              </a:rPr>
              <a:t>노르웨이</a:t>
            </a:r>
            <a:r>
              <a:rPr lang="en-US" altLang="ko-KR" sz="1400" dirty="0">
                <a:solidFill>
                  <a:schemeClr val="bg1"/>
                </a:solidFill>
                <a:latin typeface="+mj-lt"/>
              </a:rPr>
              <a:t>)</a:t>
            </a:r>
            <a:endParaRPr lang="ko-KR" alt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C30087-F448-4ACB-811D-CD2C758FCEAB}"/>
              </a:ext>
            </a:extLst>
          </p:cNvPr>
          <p:cNvSpPr txBox="1"/>
          <p:nvPr/>
        </p:nvSpPr>
        <p:spPr>
          <a:xfrm>
            <a:off x="4245065" y="2373306"/>
            <a:ext cx="7383055" cy="2999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>
                <a:latin typeface="+mn-ea"/>
              </a:rPr>
              <a:t>노르웨이 태생으로 어머니에게서 피아노의 기초를 익힌 뒤</a:t>
            </a:r>
            <a:r>
              <a:rPr lang="en-US" altLang="ko-KR" sz="1600" dirty="0">
                <a:latin typeface="+mn-ea"/>
              </a:rPr>
              <a:t>, 1858</a:t>
            </a:r>
            <a:r>
              <a:rPr lang="ko-KR" altLang="en-US" sz="1600" dirty="0">
                <a:latin typeface="+mn-ea"/>
              </a:rPr>
              <a:t>년부터 </a:t>
            </a:r>
            <a:r>
              <a:rPr lang="en-US" altLang="ko-KR" sz="1600" dirty="0">
                <a:latin typeface="+mn-ea"/>
              </a:rPr>
              <a:t>4</a:t>
            </a:r>
            <a:r>
              <a:rPr lang="ko-KR" altLang="en-US" sz="1600" dirty="0">
                <a:latin typeface="+mn-ea"/>
              </a:rPr>
              <a:t>년간 라이프치히 음악원에서 수학하였다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이때 </a:t>
            </a:r>
            <a:r>
              <a:rPr lang="ko-KR" altLang="en-US" sz="1600" dirty="0" err="1">
                <a:latin typeface="+mn-ea"/>
              </a:rPr>
              <a:t>슈만과</a:t>
            </a:r>
            <a:r>
              <a:rPr lang="ko-KR" altLang="en-US" sz="1600" dirty="0">
                <a:latin typeface="+mn-ea"/>
              </a:rPr>
              <a:t> </a:t>
            </a:r>
            <a:r>
              <a:rPr lang="ko-KR" altLang="en-US" sz="1600" dirty="0" err="1">
                <a:latin typeface="+mn-ea"/>
              </a:rPr>
              <a:t>멘델스존의</a:t>
            </a:r>
            <a:r>
              <a:rPr lang="ko-KR" altLang="en-US" sz="1600" dirty="0">
                <a:latin typeface="+mn-ea"/>
              </a:rPr>
              <a:t> 영향을 받았으며 민족주의적인 작곡가들과 사귀면서 독자적 작풍을 확립하였다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 err="1">
                <a:latin typeface="+mn-ea"/>
              </a:rPr>
              <a:t>입센의</a:t>
            </a:r>
            <a:r>
              <a:rPr lang="ko-KR" altLang="en-US" sz="1600" dirty="0">
                <a:latin typeface="+mn-ea"/>
              </a:rPr>
              <a:t> 작품을 바탕으로 한 부수 음악 ‘</a:t>
            </a:r>
            <a:r>
              <a:rPr lang="ko-KR" altLang="en-US" sz="1600" dirty="0" err="1">
                <a:latin typeface="+mn-ea"/>
              </a:rPr>
              <a:t>페르</a:t>
            </a:r>
            <a:r>
              <a:rPr lang="ko-KR" altLang="en-US" sz="1600" dirty="0">
                <a:latin typeface="+mn-ea"/>
              </a:rPr>
              <a:t> </a:t>
            </a:r>
            <a:r>
              <a:rPr lang="ko-KR" altLang="en-US" sz="1600" dirty="0" err="1">
                <a:latin typeface="+mn-ea"/>
              </a:rPr>
              <a:t>귄트’와</a:t>
            </a:r>
            <a:r>
              <a:rPr lang="ko-KR" altLang="en-US" sz="1600" dirty="0">
                <a:latin typeface="+mn-ea"/>
              </a:rPr>
              <a:t> 피아노 협주곡으로 명성을 떨치게 되었다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몸에 밴 고전적 형식에서 민족적인 음악을 찾으려고 애쓴 그는 제</a:t>
            </a:r>
            <a:r>
              <a:rPr lang="en-US" altLang="ko-KR" sz="1600" dirty="0">
                <a:latin typeface="+mn-ea"/>
              </a:rPr>
              <a:t>3 </a:t>
            </a:r>
            <a:r>
              <a:rPr lang="ko-KR" altLang="en-US" sz="1600" dirty="0">
                <a:latin typeface="+mn-ea"/>
              </a:rPr>
              <a:t>바이올린 소나타에서 피아노 곡인 ‘노르웨이의 농민 </a:t>
            </a:r>
            <a:r>
              <a:rPr lang="ko-KR" altLang="en-US" sz="1600" dirty="0" err="1">
                <a:latin typeface="+mn-ea"/>
              </a:rPr>
              <a:t>무용’에</a:t>
            </a:r>
            <a:r>
              <a:rPr lang="ko-KR" altLang="en-US" sz="1600" dirty="0">
                <a:latin typeface="+mn-ea"/>
              </a:rPr>
              <a:t> 이르는 일련의 작품 속에 민속 음악의 선율과 리듬을 많이 도입하였으며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민족적 색채가 짙은 작품을 다수 만듦으로써 오늘날 노르웨이 음악의 대표적 존재가 되었다</a:t>
            </a:r>
            <a:r>
              <a:rPr lang="en-US" altLang="ko-KR" sz="1600" dirty="0">
                <a:latin typeface="+mn-ea"/>
              </a:rPr>
              <a:t>.</a:t>
            </a:r>
            <a:endParaRPr lang="ko-KR" altLang="en-US" sz="1600" dirty="0">
              <a:latin typeface="+mn-ea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70C98A20-526A-456E-96ED-E1A8305AA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29664" y="2815747"/>
            <a:ext cx="2190727" cy="208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70573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C6D4B-CF91-47A2-B5D7-6D3094CAE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506E81D-01BD-BC40-8D85-A05B192AC4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교향시 </a:t>
            </a:r>
            <a:r>
              <a:rPr kumimoji="1" lang="en-US" altLang="ko-KR" dirty="0">
                <a:latin typeface="+mn-ea"/>
                <a:ea typeface="+mn-ea"/>
              </a:rPr>
              <a:t>‘</a:t>
            </a:r>
            <a:r>
              <a:rPr kumimoji="1" lang="ko-KR" altLang="en-US" dirty="0" err="1">
                <a:latin typeface="+mn-ea"/>
                <a:ea typeface="+mn-ea"/>
              </a:rPr>
              <a:t>자라투스트라는</a:t>
            </a:r>
            <a:r>
              <a:rPr kumimoji="1" lang="ko-KR" altLang="en-US" dirty="0">
                <a:latin typeface="+mn-ea"/>
                <a:ea typeface="+mn-ea"/>
              </a:rPr>
              <a:t> 이렇게 말했다</a:t>
            </a:r>
            <a:r>
              <a:rPr kumimoji="1" lang="en-US" altLang="ko-KR" dirty="0">
                <a:latin typeface="+mn-ea"/>
                <a:ea typeface="+mn-ea"/>
              </a:rPr>
              <a:t>.’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2E30A538-F81F-F88A-1E95-22DD7BD5D867}"/>
              </a:ext>
            </a:extLst>
          </p:cNvPr>
          <p:cNvSpPr/>
          <p:nvPr/>
        </p:nvSpPr>
        <p:spPr>
          <a:xfrm>
            <a:off x="1242061" y="4494530"/>
            <a:ext cx="10546080" cy="16383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solidFill>
                  <a:schemeClr val="tx1"/>
                </a:solidFill>
              </a:rPr>
              <a:t>니체의 초인 사상을 구현한 유명한 철학서에서 </a:t>
            </a:r>
            <a:r>
              <a:rPr lang="en-US" altLang="ko-KR" sz="1400" dirty="0">
                <a:solidFill>
                  <a:schemeClr val="tx1"/>
                </a:solidFill>
              </a:rPr>
              <a:t>8</a:t>
            </a:r>
            <a:r>
              <a:rPr lang="ko-KR" altLang="en-US" sz="1400" dirty="0">
                <a:solidFill>
                  <a:schemeClr val="tx1"/>
                </a:solidFill>
              </a:rPr>
              <a:t>개의 에피소드를 골라 나름대로 순서를 배열한 후 서주를 붙여 작곡한 교향시로</a:t>
            </a:r>
            <a:r>
              <a:rPr lang="en-US" altLang="ko-KR" sz="1400" dirty="0">
                <a:solidFill>
                  <a:schemeClr val="tx1"/>
                </a:solidFill>
              </a:rPr>
              <a:t>, </a:t>
            </a:r>
            <a:r>
              <a:rPr lang="ko-KR" altLang="en-US" sz="1400" dirty="0">
                <a:solidFill>
                  <a:schemeClr val="tx1"/>
                </a:solidFill>
              </a:rPr>
              <a:t>슈트라우스의 교향시 중 가장 널리 알려진 곡 중 하나이다</a:t>
            </a:r>
            <a:r>
              <a:rPr lang="en-US" altLang="ko-KR" sz="1400" dirty="0">
                <a:solidFill>
                  <a:schemeClr val="tx1"/>
                </a:solidFill>
              </a:rPr>
              <a:t>. ‘</a:t>
            </a:r>
            <a:r>
              <a:rPr lang="ko-KR" altLang="en-US" sz="1400" dirty="0" err="1">
                <a:solidFill>
                  <a:schemeClr val="tx1"/>
                </a:solidFill>
              </a:rPr>
              <a:t>자라투스트라는</a:t>
            </a:r>
            <a:r>
              <a:rPr lang="ko-KR" altLang="en-US" sz="1400" dirty="0">
                <a:solidFill>
                  <a:schemeClr val="tx1"/>
                </a:solidFill>
              </a:rPr>
              <a:t> 이렇게 </a:t>
            </a:r>
            <a:r>
              <a:rPr lang="ko-KR" altLang="en-US" sz="1400" dirty="0" err="1">
                <a:solidFill>
                  <a:schemeClr val="tx1"/>
                </a:solidFill>
              </a:rPr>
              <a:t>말했다’는</a:t>
            </a:r>
            <a:r>
              <a:rPr lang="ko-KR" altLang="en-US" sz="1400" dirty="0">
                <a:solidFill>
                  <a:schemeClr val="tx1"/>
                </a:solidFill>
              </a:rPr>
              <a:t> 산속에 숨어 살던 </a:t>
            </a:r>
            <a:r>
              <a:rPr lang="ko-KR" altLang="en-US" sz="1400" dirty="0" err="1">
                <a:solidFill>
                  <a:schemeClr val="tx1"/>
                </a:solidFill>
              </a:rPr>
              <a:t>자라투스트라가</a:t>
            </a:r>
            <a:r>
              <a:rPr lang="ko-KR" altLang="en-US" sz="1400" dirty="0">
                <a:solidFill>
                  <a:schemeClr val="tx1"/>
                </a:solidFill>
              </a:rPr>
              <a:t> ‘신은 </a:t>
            </a:r>
            <a:r>
              <a:rPr lang="ko-KR" altLang="en-US" sz="1400" dirty="0" err="1">
                <a:solidFill>
                  <a:schemeClr val="tx1"/>
                </a:solidFill>
              </a:rPr>
              <a:t>죽었다’고</a:t>
            </a:r>
            <a:r>
              <a:rPr lang="ko-KR" altLang="en-US" sz="1400" dirty="0">
                <a:solidFill>
                  <a:schemeClr val="tx1"/>
                </a:solidFill>
              </a:rPr>
              <a:t> 하는 깨달음을 얻고 산에서 내려와 여행하면서 가르침을 전하는 모습을 그린 철학적 서사시이다</a:t>
            </a:r>
            <a:r>
              <a:rPr lang="en-US" altLang="ko-KR" sz="1400" dirty="0">
                <a:solidFill>
                  <a:schemeClr val="tx1"/>
                </a:solidFill>
              </a:rPr>
              <a:t>. </a:t>
            </a:r>
            <a:r>
              <a:rPr lang="ko-KR" altLang="en-US" sz="1400" dirty="0">
                <a:solidFill>
                  <a:schemeClr val="tx1"/>
                </a:solidFill>
              </a:rPr>
              <a:t>이 가운데서 니체는 초인</a:t>
            </a:r>
            <a:r>
              <a:rPr lang="en-US" altLang="ko-KR" sz="1400" dirty="0">
                <a:solidFill>
                  <a:schemeClr val="tx1"/>
                </a:solidFill>
              </a:rPr>
              <a:t>·</a:t>
            </a:r>
            <a:r>
              <a:rPr lang="ko-KR" altLang="en-US" sz="1400" dirty="0">
                <a:solidFill>
                  <a:schemeClr val="tx1"/>
                </a:solidFill>
              </a:rPr>
              <a:t>권력에의 의지</a:t>
            </a:r>
            <a:r>
              <a:rPr lang="en-US" altLang="ko-KR" sz="1400" dirty="0">
                <a:solidFill>
                  <a:schemeClr val="tx1"/>
                </a:solidFill>
              </a:rPr>
              <a:t>, </a:t>
            </a:r>
            <a:r>
              <a:rPr lang="ko-KR" altLang="en-US" sz="1400" dirty="0">
                <a:solidFill>
                  <a:schemeClr val="tx1"/>
                </a:solidFill>
              </a:rPr>
              <a:t>영겁</a:t>
            </a:r>
            <a:r>
              <a:rPr lang="en-US" altLang="ko-KR" sz="1400" dirty="0">
                <a:solidFill>
                  <a:schemeClr val="tx1"/>
                </a:solidFill>
              </a:rPr>
              <a:t>, </a:t>
            </a:r>
            <a:r>
              <a:rPr lang="ko-KR" altLang="en-US" sz="1400" dirty="0">
                <a:solidFill>
                  <a:schemeClr val="tx1"/>
                </a:solidFill>
              </a:rPr>
              <a:t>회귀 등 그의 중심적인 사상을 전개하고</a:t>
            </a:r>
            <a:r>
              <a:rPr lang="en-US" altLang="ko-KR" sz="1400" dirty="0">
                <a:solidFill>
                  <a:schemeClr val="tx1"/>
                </a:solidFill>
              </a:rPr>
              <a:t>, </a:t>
            </a:r>
            <a:r>
              <a:rPr lang="ko-KR" altLang="en-US" sz="1400" dirty="0">
                <a:solidFill>
                  <a:schemeClr val="tx1"/>
                </a:solidFill>
              </a:rPr>
              <a:t>창조적인 삶의 긍정과 충실을 설명하였다</a:t>
            </a:r>
            <a:r>
              <a:rPr lang="en-US" altLang="ko-KR" sz="1400" dirty="0"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63FF982-D56E-E9A6-AE00-BA4FA33B2F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246" b="3849"/>
          <a:stretch>
            <a:fillRect/>
          </a:stretch>
        </p:blipFill>
        <p:spPr>
          <a:xfrm>
            <a:off x="2779473" y="1600200"/>
            <a:ext cx="7230832" cy="2705639"/>
          </a:xfrm>
          <a:prstGeom prst="rect">
            <a:avLst/>
          </a:prstGeom>
        </p:spPr>
      </p:pic>
      <p:pic>
        <p:nvPicPr>
          <p:cNvPr id="4" name="3단원_교과서_95쪽_QR49_3.교향시_자라투스트라는 이렇게 말했다">
            <a:hlinkClick r:id="" action="ppaction://media"/>
            <a:extLst>
              <a:ext uri="{FF2B5EF4-FFF2-40B4-BE49-F238E27FC236}">
                <a16:creationId xmlns:a16="http://schemas.microsoft.com/office/drawing/2014/main" id="{A90A8F9C-84DB-5D05-F6E6-8D51826719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360000"/>
            <a:ext cx="434340" cy="434340"/>
          </a:xfrm>
          <a:prstGeom prst="rect">
            <a:avLst/>
          </a:prstGeom>
        </p:spPr>
      </p:pic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852A1E9B-74D3-6A3F-9D65-818B4A6621B8}"/>
              </a:ext>
            </a:extLst>
          </p:cNvPr>
          <p:cNvCxnSpPr/>
          <p:nvPr/>
        </p:nvCxnSpPr>
        <p:spPr>
          <a:xfrm>
            <a:off x="871538" y="642955"/>
            <a:ext cx="795337" cy="0"/>
          </a:xfrm>
          <a:prstGeom prst="line">
            <a:avLst/>
          </a:prstGeom>
          <a:ln w="12700" cap="rnd">
            <a:headEnd type="diamond" w="sm" len="sm"/>
            <a:tailEnd type="diamond" w="sm" len="sm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ED1C09FB-8D23-9443-0D59-9232F314EA3A}"/>
              </a:ext>
            </a:extLst>
          </p:cNvPr>
          <p:cNvSpPr/>
          <p:nvPr/>
        </p:nvSpPr>
        <p:spPr>
          <a:xfrm>
            <a:off x="900000" y="673912"/>
            <a:ext cx="8512527" cy="663165"/>
          </a:xfrm>
          <a:prstGeom prst="roundRect">
            <a:avLst/>
          </a:prstGeom>
          <a:ln w="63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  <a:latin typeface="+mn-ea"/>
              </a:rPr>
              <a:t>리스트가 창안한 교향시는 단악장의 관현악을 위한 표제 음악이며 단악장으로 되어 있지만 음악은 길고 구성은 자유롭다</a:t>
            </a:r>
            <a:r>
              <a:rPr lang="en-US" altLang="ko-KR" sz="1200" dirty="0">
                <a:solidFill>
                  <a:schemeClr val="tx1"/>
                </a:solidFill>
                <a:latin typeface="+mn-ea"/>
              </a:rPr>
              <a:t>. </a:t>
            </a:r>
            <a:r>
              <a:rPr lang="ko-KR" altLang="en-US" sz="1200" dirty="0">
                <a:solidFill>
                  <a:schemeClr val="tx1"/>
                </a:solidFill>
                <a:latin typeface="+mn-ea"/>
              </a:rPr>
              <a:t>대표적인 교향시로는 리스트의 </a:t>
            </a:r>
            <a:r>
              <a:rPr lang="en-US" altLang="ko-KR" sz="1200" dirty="0">
                <a:solidFill>
                  <a:schemeClr val="tx1"/>
                </a:solidFill>
                <a:latin typeface="+mn-ea"/>
              </a:rPr>
              <a:t>&lt;</a:t>
            </a:r>
            <a:r>
              <a:rPr lang="ko-KR" altLang="en-US" sz="1200" dirty="0">
                <a:solidFill>
                  <a:schemeClr val="tx1"/>
                </a:solidFill>
                <a:latin typeface="+mn-ea"/>
              </a:rPr>
              <a:t>전주곡</a:t>
            </a:r>
            <a:r>
              <a:rPr lang="en-US" altLang="ko-KR" sz="1200" dirty="0">
                <a:solidFill>
                  <a:schemeClr val="tx1"/>
                </a:solidFill>
                <a:latin typeface="+mn-ea"/>
              </a:rPr>
              <a:t>&gt;, </a:t>
            </a:r>
            <a:r>
              <a:rPr lang="ko-KR" altLang="en-US" sz="1200" dirty="0">
                <a:solidFill>
                  <a:schemeClr val="tx1"/>
                </a:solidFill>
                <a:latin typeface="+mn-ea"/>
              </a:rPr>
              <a:t>스메타나의 </a:t>
            </a:r>
            <a:r>
              <a:rPr lang="en-US" altLang="ko-KR" sz="1200" dirty="0">
                <a:solidFill>
                  <a:schemeClr val="tx1"/>
                </a:solidFill>
                <a:latin typeface="+mn-ea"/>
              </a:rPr>
              <a:t>&lt;</a:t>
            </a:r>
            <a:r>
              <a:rPr lang="ko-KR" altLang="en-US" sz="1200" dirty="0">
                <a:solidFill>
                  <a:schemeClr val="tx1"/>
                </a:solidFill>
                <a:latin typeface="+mn-ea"/>
              </a:rPr>
              <a:t>나의 조국</a:t>
            </a:r>
            <a:r>
              <a:rPr lang="en-US" altLang="ko-KR" sz="1200" dirty="0">
                <a:solidFill>
                  <a:schemeClr val="tx1"/>
                </a:solidFill>
                <a:latin typeface="+mn-ea"/>
              </a:rPr>
              <a:t>&gt; </a:t>
            </a:r>
            <a:r>
              <a:rPr lang="ko-KR" altLang="en-US" sz="1200" dirty="0">
                <a:solidFill>
                  <a:schemeClr val="tx1"/>
                </a:solidFill>
                <a:latin typeface="+mn-ea"/>
              </a:rPr>
              <a:t>등이 있다</a:t>
            </a:r>
            <a:r>
              <a:rPr lang="en-US" altLang="ko-KR" sz="1200" dirty="0">
                <a:solidFill>
                  <a:schemeClr val="tx1"/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8904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4B9E4-CC41-4C05-9744-6A480B29A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3386A5F-E6C7-89B2-56A3-7C68606D67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ko-KR" dirty="0">
                <a:latin typeface="+mn-ea"/>
                <a:ea typeface="+mn-ea"/>
              </a:rPr>
              <a:t>19</a:t>
            </a:r>
            <a:r>
              <a:rPr kumimoji="1" lang="ko-KR" altLang="en-US" dirty="0">
                <a:latin typeface="+mn-ea"/>
                <a:ea typeface="+mn-ea"/>
              </a:rPr>
              <a:t>세기 말 작곡가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533ACF94-776D-16EC-53A9-19CAE818087A}"/>
              </a:ext>
            </a:extLst>
          </p:cNvPr>
          <p:cNvSpPr/>
          <p:nvPr/>
        </p:nvSpPr>
        <p:spPr>
          <a:xfrm>
            <a:off x="1135772" y="1881575"/>
            <a:ext cx="5585068" cy="378923"/>
          </a:xfrm>
          <a:prstGeom prst="roundRect">
            <a:avLst>
              <a:gd name="adj" fmla="val 50000"/>
            </a:avLst>
          </a:prstGeom>
          <a:solidFill>
            <a:srgbClr val="19B2EF"/>
          </a:solidFill>
          <a:ln w="19050">
            <a:solidFill>
              <a:srgbClr val="0070C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ko-KR" altLang="en-US" sz="1400" dirty="0" err="1">
                <a:solidFill>
                  <a:schemeClr val="bg1"/>
                </a:solidFill>
                <a:latin typeface="+mj-lt"/>
              </a:rPr>
              <a:t>리하르트</a:t>
            </a:r>
            <a:r>
              <a:rPr lang="ko-KR" altLang="en-US" sz="1400" dirty="0">
                <a:solidFill>
                  <a:schemeClr val="bg1"/>
                </a:solidFill>
                <a:latin typeface="+mj-lt"/>
              </a:rPr>
              <a:t> 슈트라우스</a:t>
            </a:r>
            <a:r>
              <a:rPr lang="en-US" altLang="ko-KR" sz="1400" dirty="0">
                <a:solidFill>
                  <a:schemeClr val="bg1"/>
                </a:solidFill>
                <a:latin typeface="+mj-lt"/>
              </a:rPr>
              <a:t>(Strauss, Richard Georg, 1864~1949, </a:t>
            </a:r>
            <a:r>
              <a:rPr lang="ko-KR" altLang="en-US" sz="1400" dirty="0">
                <a:solidFill>
                  <a:schemeClr val="bg1"/>
                </a:solidFill>
                <a:latin typeface="+mj-lt"/>
              </a:rPr>
              <a:t>독일</a:t>
            </a:r>
            <a:r>
              <a:rPr lang="en-US" altLang="ko-KR" sz="1400" dirty="0">
                <a:solidFill>
                  <a:schemeClr val="bg1"/>
                </a:solidFill>
                <a:latin typeface="+mj-lt"/>
              </a:rPr>
              <a:t>)</a:t>
            </a:r>
            <a:endParaRPr lang="ko-KR" alt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EE2D08-60B7-60C8-658E-06FC1B02DFFC}"/>
              </a:ext>
            </a:extLst>
          </p:cNvPr>
          <p:cNvSpPr txBox="1"/>
          <p:nvPr/>
        </p:nvSpPr>
        <p:spPr>
          <a:xfrm>
            <a:off x="4245065" y="2594286"/>
            <a:ext cx="7383055" cy="263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>
                <a:latin typeface="+mn-ea"/>
              </a:rPr>
              <a:t>뛰어난 관현악법으로 교향시 분야에 많은 업적을 남긴 독일 근대의 거장이다</a:t>
            </a:r>
            <a:r>
              <a:rPr lang="en-US" altLang="ko-KR" sz="1600" dirty="0">
                <a:latin typeface="+mn-ea"/>
              </a:rPr>
              <a:t>. 1864</a:t>
            </a:r>
            <a:r>
              <a:rPr lang="ko-KR" altLang="en-US" sz="1600" dirty="0">
                <a:latin typeface="+mn-ea"/>
              </a:rPr>
              <a:t>년 </a:t>
            </a:r>
            <a:r>
              <a:rPr lang="en-US" altLang="ko-KR" sz="1600" dirty="0">
                <a:latin typeface="+mn-ea"/>
              </a:rPr>
              <a:t>6</a:t>
            </a:r>
            <a:r>
              <a:rPr lang="ko-KR" altLang="en-US" sz="1600" dirty="0">
                <a:latin typeface="+mn-ea"/>
              </a:rPr>
              <a:t>월 </a:t>
            </a:r>
            <a:r>
              <a:rPr lang="en-US" altLang="ko-KR" sz="1600" dirty="0">
                <a:latin typeface="+mn-ea"/>
              </a:rPr>
              <a:t>11</a:t>
            </a:r>
            <a:r>
              <a:rPr lang="ko-KR" altLang="en-US" sz="1600" dirty="0">
                <a:latin typeface="+mn-ea"/>
              </a:rPr>
              <a:t>일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뮌헨의 궁정악단 호른 주자였던 아버지 밑에서 태어났는데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뒷날 그의 작품에서의 교묘한 호른 효과는 아버지의 영향이었는지도 모른다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그는 </a:t>
            </a:r>
            <a:r>
              <a:rPr lang="en-US" altLang="ko-KR" sz="1600" dirty="0">
                <a:latin typeface="+mn-ea"/>
              </a:rPr>
              <a:t>1885</a:t>
            </a:r>
            <a:r>
              <a:rPr lang="ko-KR" altLang="en-US" sz="1600" dirty="0">
                <a:latin typeface="+mn-ea"/>
              </a:rPr>
              <a:t>년에 </a:t>
            </a:r>
            <a:r>
              <a:rPr lang="ko-KR" altLang="en-US" sz="1600" dirty="0" err="1">
                <a:latin typeface="+mn-ea"/>
              </a:rPr>
              <a:t>마이닝겐</a:t>
            </a:r>
            <a:r>
              <a:rPr lang="ko-KR" altLang="en-US" sz="1600" dirty="0">
                <a:latin typeface="+mn-ea"/>
              </a:rPr>
              <a:t> 극장의 지휘자로 시작하여 </a:t>
            </a:r>
            <a:r>
              <a:rPr lang="en-US" altLang="ko-KR" sz="1600" dirty="0">
                <a:latin typeface="+mn-ea"/>
              </a:rPr>
              <a:t>1886</a:t>
            </a:r>
            <a:r>
              <a:rPr lang="ko-KR" altLang="en-US" sz="1600" dirty="0">
                <a:latin typeface="+mn-ea"/>
              </a:rPr>
              <a:t>년 뮌헨의 궁정악단 제</a:t>
            </a:r>
            <a:r>
              <a:rPr lang="en-US" altLang="ko-KR" sz="1600" dirty="0">
                <a:latin typeface="+mn-ea"/>
              </a:rPr>
              <a:t>3 </a:t>
            </a:r>
            <a:r>
              <a:rPr lang="ko-KR" altLang="en-US" sz="1600" dirty="0">
                <a:latin typeface="+mn-ea"/>
              </a:rPr>
              <a:t>지휘자</a:t>
            </a:r>
            <a:r>
              <a:rPr lang="en-US" altLang="ko-KR" sz="1600" dirty="0">
                <a:latin typeface="+mn-ea"/>
              </a:rPr>
              <a:t>, 1889</a:t>
            </a:r>
            <a:r>
              <a:rPr lang="ko-KR" altLang="en-US" sz="1600" dirty="0">
                <a:latin typeface="+mn-ea"/>
              </a:rPr>
              <a:t>년 바이마르의 궁정 지휘자</a:t>
            </a:r>
            <a:r>
              <a:rPr lang="en-US" altLang="ko-KR" sz="1600" dirty="0">
                <a:latin typeface="+mn-ea"/>
              </a:rPr>
              <a:t>, 1919~1924</a:t>
            </a:r>
            <a:r>
              <a:rPr lang="ko-KR" altLang="en-US" sz="1600" dirty="0">
                <a:latin typeface="+mn-ea"/>
              </a:rPr>
              <a:t>년은 빈 국립 오페라의 지휘자를 지냈다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그 뒤로는 알프스 기슭에 있는 </a:t>
            </a:r>
            <a:r>
              <a:rPr lang="ko-KR" altLang="en-US" sz="1600" dirty="0" err="1">
                <a:latin typeface="+mn-ea"/>
              </a:rPr>
              <a:t>가르미시의</a:t>
            </a:r>
            <a:r>
              <a:rPr lang="ko-KR" altLang="en-US" sz="1600" dirty="0">
                <a:latin typeface="+mn-ea"/>
              </a:rPr>
              <a:t> 자택에서 창작에 전념했다</a:t>
            </a:r>
            <a:r>
              <a:rPr lang="en-US" altLang="ko-KR" sz="1600" dirty="0">
                <a:latin typeface="+mn-ea"/>
              </a:rPr>
              <a:t>.</a:t>
            </a:r>
            <a:endParaRPr lang="ko-KR" altLang="en-US" sz="1600" dirty="0">
              <a:latin typeface="+mn-ea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97FA169B-B9A7-198B-6923-C7F55A396D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40660" y="2930047"/>
            <a:ext cx="2168734" cy="208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874758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9AFE2-1649-FF5A-3D72-139198F18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4EE259D-7E0B-8E19-4221-64EBC81DF8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ko-KR" dirty="0">
                <a:latin typeface="+mn-ea"/>
                <a:ea typeface="+mn-ea"/>
              </a:rPr>
              <a:t>‘</a:t>
            </a:r>
            <a:r>
              <a:rPr kumimoji="1" lang="ko-KR" altLang="en-US" dirty="0">
                <a:latin typeface="+mn-ea"/>
                <a:ea typeface="+mn-ea"/>
              </a:rPr>
              <a:t>목신의 오후에의 전주곡</a:t>
            </a:r>
            <a:r>
              <a:rPr kumimoji="1" lang="en-US" altLang="ko-KR" dirty="0">
                <a:latin typeface="+mn-ea"/>
                <a:ea typeface="+mn-ea"/>
              </a:rPr>
              <a:t>’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A5DBF71-029A-199F-B3C3-31847A360E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13654" y="1600978"/>
            <a:ext cx="4934449" cy="96510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A9521015-95CE-16E9-E529-0D95AACF857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830931" y="1537550"/>
            <a:ext cx="4934451" cy="1028534"/>
          </a:xfrm>
          <a:prstGeom prst="rect">
            <a:avLst/>
          </a:prstGeom>
        </p:spPr>
      </p:pic>
      <p:sp>
        <p:nvSpPr>
          <p:cNvPr id="8" name="사각형: 위쪽 모서리의 한쪽은 둥글고 다른 한쪽은 잘림 7">
            <a:extLst>
              <a:ext uri="{FF2B5EF4-FFF2-40B4-BE49-F238E27FC236}">
                <a16:creationId xmlns:a16="http://schemas.microsoft.com/office/drawing/2014/main" id="{E8AB8D63-7835-D80A-8B75-4A0C409F90D0}"/>
              </a:ext>
            </a:extLst>
          </p:cNvPr>
          <p:cNvSpPr/>
          <p:nvPr/>
        </p:nvSpPr>
        <p:spPr>
          <a:xfrm>
            <a:off x="1065557" y="1233924"/>
            <a:ext cx="854683" cy="252000"/>
          </a:xfrm>
          <a:prstGeom prst="snip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tx1"/>
                </a:solidFill>
              </a:rPr>
              <a:t>제</a:t>
            </a:r>
            <a:r>
              <a:rPr lang="en-US" altLang="ko-KR" sz="1100" dirty="0">
                <a:solidFill>
                  <a:schemeClr val="tx1"/>
                </a:solidFill>
              </a:rPr>
              <a:t>1</a:t>
            </a:r>
            <a:r>
              <a:rPr lang="ko-KR" altLang="en-US" sz="1100" dirty="0">
                <a:solidFill>
                  <a:schemeClr val="tx1"/>
                </a:solidFill>
              </a:rPr>
              <a:t>주제</a:t>
            </a:r>
          </a:p>
        </p:txBody>
      </p:sp>
      <p:sp>
        <p:nvSpPr>
          <p:cNvPr id="9" name="사각형: 위쪽 모서리의 한쪽은 둥글고 다른 한쪽은 잘림 8">
            <a:extLst>
              <a:ext uri="{FF2B5EF4-FFF2-40B4-BE49-F238E27FC236}">
                <a16:creationId xmlns:a16="http://schemas.microsoft.com/office/drawing/2014/main" id="{ED76C423-6774-DB7D-9D72-091AAF5D2788}"/>
              </a:ext>
            </a:extLst>
          </p:cNvPr>
          <p:cNvSpPr/>
          <p:nvPr/>
        </p:nvSpPr>
        <p:spPr>
          <a:xfrm>
            <a:off x="6782835" y="1233534"/>
            <a:ext cx="854683" cy="252000"/>
          </a:xfrm>
          <a:prstGeom prst="snip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tx1"/>
                </a:solidFill>
              </a:rPr>
              <a:t>제</a:t>
            </a:r>
            <a:r>
              <a:rPr lang="en-US" altLang="ko-KR" sz="1100" dirty="0">
                <a:solidFill>
                  <a:schemeClr val="tx1"/>
                </a:solidFill>
              </a:rPr>
              <a:t>2</a:t>
            </a:r>
            <a:r>
              <a:rPr lang="ko-KR" altLang="en-US" sz="1100" dirty="0">
                <a:solidFill>
                  <a:schemeClr val="tx1"/>
                </a:solidFill>
              </a:rPr>
              <a:t>주제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C6C96C53-A7F2-EDAE-C634-9F246282859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248740" y="3361973"/>
            <a:ext cx="4934450" cy="971784"/>
          </a:xfrm>
          <a:prstGeom prst="rect">
            <a:avLst/>
          </a:prstGeom>
        </p:spPr>
      </p:pic>
      <p:sp>
        <p:nvSpPr>
          <p:cNvPr id="13" name="사각형: 위쪽 모서리의 한쪽은 둥글고 다른 한쪽은 잘림 12">
            <a:extLst>
              <a:ext uri="{FF2B5EF4-FFF2-40B4-BE49-F238E27FC236}">
                <a16:creationId xmlns:a16="http://schemas.microsoft.com/office/drawing/2014/main" id="{2D890F2B-82AA-08AD-B3C3-C191A45A919B}"/>
              </a:ext>
            </a:extLst>
          </p:cNvPr>
          <p:cNvSpPr/>
          <p:nvPr/>
        </p:nvSpPr>
        <p:spPr>
          <a:xfrm>
            <a:off x="4194111" y="3052409"/>
            <a:ext cx="854683" cy="252000"/>
          </a:xfrm>
          <a:prstGeom prst="snip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tx1"/>
                </a:solidFill>
              </a:rPr>
              <a:t>제</a:t>
            </a:r>
            <a:r>
              <a:rPr lang="en-US" altLang="ko-KR" sz="1100" dirty="0">
                <a:solidFill>
                  <a:schemeClr val="tx1"/>
                </a:solidFill>
              </a:rPr>
              <a:t>3</a:t>
            </a:r>
            <a:r>
              <a:rPr lang="ko-KR" altLang="en-US" sz="1100" dirty="0">
                <a:solidFill>
                  <a:schemeClr val="tx1"/>
                </a:solidFill>
              </a:rPr>
              <a:t>주제</a:t>
            </a: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CA798099-0EB8-FBB0-51FC-C2043CDCC955}"/>
              </a:ext>
            </a:extLst>
          </p:cNvPr>
          <p:cNvSpPr/>
          <p:nvPr/>
        </p:nvSpPr>
        <p:spPr>
          <a:xfrm>
            <a:off x="1242061" y="4666180"/>
            <a:ext cx="10546080" cy="1299755"/>
          </a:xfrm>
          <a:prstGeom prst="roundRect">
            <a:avLst/>
          </a:prstGeom>
          <a:solidFill>
            <a:srgbClr val="B0DEF2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solidFill>
                  <a:schemeClr val="tx1"/>
                </a:solidFill>
              </a:rPr>
              <a:t>상징파 시인 </a:t>
            </a:r>
            <a:r>
              <a:rPr lang="ko-KR" altLang="en-US" sz="1400" dirty="0" err="1">
                <a:solidFill>
                  <a:schemeClr val="tx1"/>
                </a:solidFill>
              </a:rPr>
              <a:t>말라르메의</a:t>
            </a:r>
            <a:r>
              <a:rPr lang="ko-KR" altLang="en-US" sz="1400" dirty="0">
                <a:solidFill>
                  <a:schemeClr val="tx1"/>
                </a:solidFill>
              </a:rPr>
              <a:t> 시 「목신의 </a:t>
            </a:r>
            <a:r>
              <a:rPr lang="ko-KR" altLang="en-US" sz="1400" dirty="0" err="1">
                <a:solidFill>
                  <a:schemeClr val="tx1"/>
                </a:solidFill>
              </a:rPr>
              <a:t>오후」에</a:t>
            </a:r>
            <a:r>
              <a:rPr lang="ko-KR" altLang="en-US" sz="1400" dirty="0">
                <a:solidFill>
                  <a:schemeClr val="tx1"/>
                </a:solidFill>
              </a:rPr>
              <a:t> 영감을 받아 작곡한 곡으로 </a:t>
            </a:r>
            <a:r>
              <a:rPr lang="en-US" altLang="ko-KR" sz="1400" dirty="0">
                <a:solidFill>
                  <a:schemeClr val="tx1"/>
                </a:solidFill>
              </a:rPr>
              <a:t>1892</a:t>
            </a:r>
            <a:r>
              <a:rPr lang="ko-KR" altLang="en-US" sz="1400" dirty="0">
                <a:solidFill>
                  <a:schemeClr val="tx1"/>
                </a:solidFill>
              </a:rPr>
              <a:t>년부터 </a:t>
            </a:r>
            <a:r>
              <a:rPr lang="en-US" altLang="ko-KR" sz="1400" dirty="0">
                <a:solidFill>
                  <a:schemeClr val="tx1"/>
                </a:solidFill>
              </a:rPr>
              <a:t>1894</a:t>
            </a:r>
            <a:r>
              <a:rPr lang="ko-KR" altLang="en-US" sz="1400" dirty="0">
                <a:solidFill>
                  <a:schemeClr val="tx1"/>
                </a:solidFill>
              </a:rPr>
              <a:t>년 사이에 작곡되었다</a:t>
            </a:r>
            <a:r>
              <a:rPr lang="en-US" altLang="ko-KR" sz="1400" dirty="0">
                <a:solidFill>
                  <a:schemeClr val="tx1"/>
                </a:solidFill>
              </a:rPr>
              <a:t>. </a:t>
            </a:r>
            <a:r>
              <a:rPr lang="ko-KR" altLang="en-US" sz="1400" dirty="0" err="1">
                <a:solidFill>
                  <a:schemeClr val="tx1"/>
                </a:solidFill>
              </a:rPr>
              <a:t>말라르메는</a:t>
            </a:r>
            <a:r>
              <a:rPr lang="ko-KR" altLang="en-US" sz="1400" dirty="0">
                <a:solidFill>
                  <a:schemeClr val="tx1"/>
                </a:solidFill>
              </a:rPr>
              <a:t> </a:t>
            </a:r>
            <a:r>
              <a:rPr lang="ko-KR" altLang="en-US" sz="1400" dirty="0" err="1">
                <a:solidFill>
                  <a:schemeClr val="tx1"/>
                </a:solidFill>
              </a:rPr>
              <a:t>드뷔시의</a:t>
            </a:r>
            <a:r>
              <a:rPr lang="ko-KR" altLang="en-US" sz="1400" dirty="0">
                <a:solidFill>
                  <a:schemeClr val="tx1"/>
                </a:solidFill>
              </a:rPr>
              <a:t> 작품에 대하여 ‘내 시의 정서를 확대하고 색채가 표현할 수 있는 세계보다도 훨씬 선명한 정경을 그려 놓았다</a:t>
            </a:r>
            <a:r>
              <a:rPr lang="en-US" altLang="ko-KR" sz="1400" dirty="0">
                <a:solidFill>
                  <a:schemeClr val="tx1"/>
                </a:solidFill>
              </a:rPr>
              <a:t>.’</a:t>
            </a:r>
            <a:r>
              <a:rPr lang="ko-KR" altLang="en-US" sz="1400" dirty="0">
                <a:solidFill>
                  <a:schemeClr val="tx1"/>
                </a:solidFill>
              </a:rPr>
              <a:t>라는 찬사를 보냈다</a:t>
            </a:r>
            <a:r>
              <a:rPr lang="en-US" altLang="ko-KR" sz="1400" dirty="0">
                <a:solidFill>
                  <a:schemeClr val="tx1"/>
                </a:solidFill>
              </a:rPr>
              <a:t>. </a:t>
            </a:r>
            <a:r>
              <a:rPr lang="ko-KR" altLang="en-US" sz="1400" dirty="0" err="1">
                <a:solidFill>
                  <a:schemeClr val="tx1"/>
                </a:solidFill>
              </a:rPr>
              <a:t>드뷔시는</a:t>
            </a:r>
            <a:r>
              <a:rPr lang="ko-KR" altLang="en-US" sz="1400" dirty="0">
                <a:solidFill>
                  <a:schemeClr val="tx1"/>
                </a:solidFill>
              </a:rPr>
              <a:t> 시를 표현하는 데 있어 정확한 단어와 내용이 아닌 시의 어조</a:t>
            </a:r>
            <a:r>
              <a:rPr lang="en-US" altLang="ko-KR" sz="1400" dirty="0">
                <a:solidFill>
                  <a:schemeClr val="tx1"/>
                </a:solidFill>
              </a:rPr>
              <a:t>, </a:t>
            </a:r>
            <a:r>
              <a:rPr lang="ko-KR" altLang="en-US" sz="1400" dirty="0">
                <a:solidFill>
                  <a:schemeClr val="tx1"/>
                </a:solidFill>
              </a:rPr>
              <a:t>어감</a:t>
            </a:r>
            <a:r>
              <a:rPr lang="en-US" altLang="ko-KR" sz="1400" dirty="0">
                <a:solidFill>
                  <a:schemeClr val="tx1"/>
                </a:solidFill>
              </a:rPr>
              <a:t>, </a:t>
            </a:r>
            <a:r>
              <a:rPr lang="ko-KR" altLang="en-US" sz="1400" dirty="0">
                <a:solidFill>
                  <a:schemeClr val="tx1"/>
                </a:solidFill>
              </a:rPr>
              <a:t>분위기 등을 강조하였다</a:t>
            </a:r>
            <a:r>
              <a:rPr lang="en-US" altLang="ko-KR" sz="14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6" name="3단원_교과서_95쪽_QR49_4.목신의 오후에의 전주곡">
            <a:hlinkClick r:id="" action="ppaction://media"/>
            <a:extLst>
              <a:ext uri="{FF2B5EF4-FFF2-40B4-BE49-F238E27FC236}">
                <a16:creationId xmlns:a16="http://schemas.microsoft.com/office/drawing/2014/main" id="{AF419B9A-9D72-501A-7711-B019762B49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23525" y="315070"/>
            <a:ext cx="341857" cy="34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9506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6030</TotalTime>
  <Words>1044</Words>
  <Application>Microsoft Office PowerPoint</Application>
  <PresentationFormat>와이드스크린</PresentationFormat>
  <Paragraphs>53</Paragraphs>
  <Slides>11</Slides>
  <Notes>2</Notes>
  <HiddenSlides>0</HiddenSlides>
  <MMClips>4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11</vt:i4>
      </vt:variant>
    </vt:vector>
  </HeadingPairs>
  <TitlesOfParts>
    <vt:vector size="20" baseType="lpstr">
      <vt:lpstr>Arial</vt:lpstr>
      <vt:lpstr>Spoqa Han Sans Neo</vt:lpstr>
      <vt:lpstr>나눔고딕</vt:lpstr>
      <vt:lpstr>NanumGothicExtraBold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배예담</dc:creator>
  <cp:lastModifiedBy>USER</cp:lastModifiedBy>
  <cp:revision>210</cp:revision>
  <dcterms:created xsi:type="dcterms:W3CDTF">2024-07-03T01:17:18Z</dcterms:created>
  <dcterms:modified xsi:type="dcterms:W3CDTF">2025-08-08T08:12:39Z</dcterms:modified>
</cp:coreProperties>
</file>