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9" r:id="rId2"/>
    <p:sldId id="356" r:id="rId3"/>
    <p:sldId id="270" r:id="rId4"/>
    <p:sldId id="346" r:id="rId5"/>
    <p:sldId id="258" r:id="rId6"/>
    <p:sldId id="260" r:id="rId7"/>
    <p:sldId id="347" r:id="rId8"/>
    <p:sldId id="352" r:id="rId9"/>
    <p:sldId id="353" r:id="rId10"/>
    <p:sldId id="354" r:id="rId11"/>
    <p:sldId id="355" r:id="rId12"/>
    <p:sldId id="357" r:id="rId13"/>
  </p:sldIdLst>
  <p:sldSz cx="18288000" cy="10287000"/>
  <p:notesSz cx="6858000" cy="9144000"/>
  <p:embeddedFontLst>
    <p:embeddedFont>
      <p:font typeface="맑은 고딕" panose="020B0503020000020004" pitchFamily="50" charset="-127"/>
      <p:regular r:id="rId15"/>
      <p:bold r:id="rId16"/>
    </p:embeddedFont>
    <p:embeddedFont>
      <p:font typeface="한컴 말랑말랑 Regular" panose="020F0303000000000000" pitchFamily="50" charset="-12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5AE"/>
    <a:srgbClr val="483E39"/>
    <a:srgbClr val="62B774"/>
    <a:srgbClr val="8265AC"/>
    <a:srgbClr val="A1794E"/>
    <a:srgbClr val="B59C82"/>
    <a:srgbClr val="362F2F"/>
    <a:srgbClr val="454444"/>
    <a:srgbClr val="EED55A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2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63D9-FCFD-4EFC-854D-C689B02823E2}" type="datetimeFigureOut">
              <a:rPr lang="ko-KR" altLang="en-US" smtClean="0"/>
              <a:t>2024-11-04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1AC8-CE2A-4FD6-9BE4-CB8B3854B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8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450C5-63E7-FF7C-37FC-75482419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0626DFA-394D-A4AD-F5F0-FD01C2E9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D3ED914-676B-D9A5-6D4D-2DF07282B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0" y="2306110"/>
            <a:ext cx="21844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1375A-4496-86F1-A51F-5DDB26A8EA31}"/>
              </a:ext>
            </a:extLst>
          </p:cNvPr>
          <p:cNvSpPr txBox="1"/>
          <p:nvPr/>
        </p:nvSpPr>
        <p:spPr>
          <a:xfrm>
            <a:off x="3733800" y="3523538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베토벤 교향곡 제</a:t>
            </a:r>
            <a:r>
              <a:rPr lang="en-US" altLang="ko-KR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7</a:t>
            </a:r>
            <a:r>
              <a:rPr lang="ko-KR" altLang="en-US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번</a:t>
            </a:r>
            <a:r>
              <a:rPr lang="en-US" altLang="ko-KR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제</a:t>
            </a:r>
            <a:r>
              <a:rPr lang="en-US" altLang="ko-KR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</a:t>
            </a:r>
            <a:r>
              <a:rPr lang="ko-KR" altLang="en-US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악장</a:t>
            </a:r>
            <a:r>
              <a:rPr lang="en-US" altLang="ko-KR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72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6AF7-6A8A-6725-2D0B-6D3AFD934F21}"/>
              </a:ext>
            </a:extLst>
          </p:cNvPr>
          <p:cNvSpPr txBox="1"/>
          <p:nvPr/>
        </p:nvSpPr>
        <p:spPr>
          <a:xfrm>
            <a:off x="1371600" y="1445563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38876-0D1B-93EF-035B-12A28B3E766D}"/>
              </a:ext>
            </a:extLst>
          </p:cNvPr>
          <p:cNvSpPr txBox="1"/>
          <p:nvPr/>
        </p:nvSpPr>
        <p:spPr>
          <a:xfrm>
            <a:off x="7334250" y="2871740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학습 지원 자료 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PPT</a:t>
            </a:r>
            <a:endParaRPr lang="ko-KR" altLang="en-US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F3D402B-DF3D-7D71-1A9B-4DEC8EDE6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54" y="8343900"/>
            <a:ext cx="1080492" cy="46559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BFE2B81-BAEE-18E2-5269-C5C5E3513022}"/>
              </a:ext>
            </a:extLst>
          </p:cNvPr>
          <p:cNvSpPr/>
          <p:nvPr/>
        </p:nvSpPr>
        <p:spPr>
          <a:xfrm>
            <a:off x="5181600" y="4872743"/>
            <a:ext cx="82905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2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※ </a:t>
            </a:r>
            <a:r>
              <a:rPr lang="ko-KR" altLang="en-US" sz="2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유의 사항</a:t>
            </a:r>
            <a:endParaRPr lang="en-US" altLang="ko-KR" sz="2400" b="1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저작물은  교사와 학생의 수업 목적으로만 활용이 가능합니다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자료는 저작권법 제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25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조에 따라 학교 수업을 목적으로 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이용되었으므로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자료를 외부에 공개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·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게시하는 것을 금지하며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이를 위반하는 경우 저작권 침해로서 관련법에 따라 처벌될 수 있습니다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10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489D-EDF3-9DA1-9969-270FEF6DF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68CAEF-3940-6486-4BB4-936A946E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59247E0-A014-23BC-1249-CF999765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27230"/>
            <a:ext cx="7881368" cy="243605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824180-FA0D-6913-111E-09FB0E2AB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6057900"/>
            <a:ext cx="7924800" cy="225515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12F5531-C3AE-DE2C-4399-E810B16E0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4838700"/>
            <a:ext cx="6717579" cy="2180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FFC2AB-0809-6551-5C59-9D3C16F5D45C}"/>
              </a:ext>
            </a:extLst>
          </p:cNvPr>
          <p:cNvSpPr txBox="1"/>
          <p:nvPr/>
        </p:nvSpPr>
        <p:spPr>
          <a:xfrm>
            <a:off x="1143000" y="1295399"/>
            <a:ext cx="3810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 latinLnBrk="0">
              <a:lnSpc>
                <a:spcPct val="150000"/>
              </a:lnSpc>
            </a:pP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18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 구별하기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6AE5D-E7D7-D0F7-FC3A-A96CCF25869F}"/>
              </a:ext>
            </a:extLst>
          </p:cNvPr>
          <p:cNvSpPr txBox="1"/>
          <p:nvPr/>
        </p:nvSpPr>
        <p:spPr>
          <a:xfrm>
            <a:off x="1181100" y="1579397"/>
            <a:ext cx="15925800" cy="12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5400" b="1" dirty="0" err="1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음색을 구별해 봅시다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54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3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D01EA-BC7D-CC0B-4FCF-EABC8C96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9C1988-593E-38C9-91EB-F3F3F89C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90500"/>
            <a:ext cx="17729200" cy="9740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602F91B-5540-A0D4-4DB8-4FE7A301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72" y="3390900"/>
            <a:ext cx="7145128" cy="20979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457C794-7FE7-A795-F2BB-7C643A164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22" y="5981700"/>
            <a:ext cx="6934200" cy="219816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E0EF9A-2FA8-A89B-0E45-2E4C0302A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3463643"/>
            <a:ext cx="6306927" cy="20391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50603EF-9707-AEB5-2171-F0B628351F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53"/>
          <a:stretch/>
        </p:blipFill>
        <p:spPr>
          <a:xfrm>
            <a:off x="9753600" y="6183762"/>
            <a:ext cx="6248400" cy="1993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F6138-6224-2817-E447-0BDF11951D77}"/>
              </a:ext>
            </a:extLst>
          </p:cNvPr>
          <p:cNvSpPr txBox="1"/>
          <p:nvPr/>
        </p:nvSpPr>
        <p:spPr>
          <a:xfrm>
            <a:off x="1143000" y="1295399"/>
            <a:ext cx="3810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 latinLnBrk="0">
              <a:lnSpc>
                <a:spcPct val="150000"/>
              </a:lnSpc>
            </a:pP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18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 구별하기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7B2AF-DE6F-24E8-B65F-D16A673732C8}"/>
              </a:ext>
            </a:extLst>
          </p:cNvPr>
          <p:cNvSpPr txBox="1"/>
          <p:nvPr/>
        </p:nvSpPr>
        <p:spPr>
          <a:xfrm>
            <a:off x="1181100" y="1579397"/>
            <a:ext cx="15925800" cy="12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5400" b="1" dirty="0" err="1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음색을 구별해 봅시다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54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13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F5129-CE91-B6E4-B5B0-FEBFE1E6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940161-EBC0-D32F-BEB5-044F6A09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743E7C-C826-29BB-7F4A-AFF01E32CFA1}"/>
              </a:ext>
            </a:extLst>
          </p:cNvPr>
          <p:cNvSpPr txBox="1"/>
          <p:nvPr/>
        </p:nvSpPr>
        <p:spPr>
          <a:xfrm>
            <a:off x="3733800" y="4137349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감사합니다</a:t>
            </a:r>
            <a:r>
              <a:rPr lang="en-US" altLang="ko-KR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72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72370-FC17-D5E9-B421-6C628ED9577A}"/>
              </a:ext>
            </a:extLst>
          </p:cNvPr>
          <p:cNvSpPr txBox="1"/>
          <p:nvPr/>
        </p:nvSpPr>
        <p:spPr>
          <a:xfrm>
            <a:off x="1371600" y="1445563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01CF071-8796-BA29-85CF-370A1AB27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54" y="8343900"/>
            <a:ext cx="1080492" cy="4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6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5760-A5BE-9E85-6273-90E1D7B26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5C14A9-428D-2028-4266-AECB68F4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4C541-C2B9-31F2-F0F6-FA87962996AC}"/>
              </a:ext>
            </a:extLst>
          </p:cNvPr>
          <p:cNvSpPr txBox="1"/>
          <p:nvPr/>
        </p:nvSpPr>
        <p:spPr>
          <a:xfrm>
            <a:off x="7315200" y="24003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목차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3656579-5EFC-907C-CE7A-591FD3000270}"/>
              </a:ext>
            </a:extLst>
          </p:cNvPr>
          <p:cNvSpPr/>
          <p:nvPr/>
        </p:nvSpPr>
        <p:spPr>
          <a:xfrm>
            <a:off x="5905500" y="4210735"/>
            <a:ext cx="579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t" latinLnBrk="0">
              <a:lnSpc>
                <a:spcPct val="150000"/>
              </a:lnSpc>
              <a:buAutoNum type="arabicPeriod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편성 알아보기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457200" indent="-457200" algn="ctr" fontAlgn="t" latinLnBrk="0">
              <a:lnSpc>
                <a:spcPct val="150000"/>
              </a:lnSpc>
              <a:buAutoNum type="arabicPeriod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다양한 음반 비교 감상하기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457200" indent="-457200" algn="ctr" fontAlgn="t" latinLnBrk="0">
              <a:lnSpc>
                <a:spcPct val="150000"/>
              </a:lnSpc>
              <a:buAutoNum type="arabicPeriod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악곡 알아보기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457200" indent="-457200" algn="ctr" fontAlgn="t" latinLnBrk="0">
              <a:lnSpc>
                <a:spcPct val="150000"/>
              </a:lnSpc>
              <a:buAutoNum type="arabicPeriod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32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 구별하기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204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2FF64-D2E8-1D65-4DDC-12EAC7F04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0811F0-AD99-DB39-7C4E-FE41C353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03B6E31-AF05-1BA9-2E51-37CF53DFBFC5}"/>
              </a:ext>
            </a:extLst>
          </p:cNvPr>
          <p:cNvSpPr txBox="1"/>
          <p:nvPr/>
        </p:nvSpPr>
        <p:spPr>
          <a:xfrm>
            <a:off x="1181100" y="3289016"/>
            <a:ext cx="15925800" cy="369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</a:t>
            </a:r>
            <a:endParaRPr lang="en-US" altLang="ko-KR" sz="54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 편성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3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 편성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4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 편성이</a:t>
            </a:r>
            <a:endParaRPr lang="en-US" altLang="ko-KR" sz="54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무엇일까요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?</a:t>
            </a:r>
            <a:endParaRPr lang="ko-KR" altLang="en-US" sz="54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3CFEA-FD36-3841-9399-87811D22E14A}"/>
              </a:ext>
            </a:extLst>
          </p:cNvPr>
          <p:cNvSpPr txBox="1"/>
          <p:nvPr/>
        </p:nvSpPr>
        <p:spPr>
          <a:xfrm>
            <a:off x="1600200" y="1333500"/>
            <a:ext cx="2971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t" latinLnBrk="0">
              <a:lnSpc>
                <a:spcPct val="150000"/>
              </a:lnSpc>
              <a:buAutoNum type="arabicPeriod"/>
            </a:pP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편성 알아보기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3229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6ADB7-9563-6499-BCE0-D637EE75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71C37B4-E577-6A7B-190E-F38B871A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5285F-8F45-E11B-EC3B-BCA2F6163E2D}"/>
              </a:ext>
            </a:extLst>
          </p:cNvPr>
          <p:cNvSpPr txBox="1"/>
          <p:nvPr/>
        </p:nvSpPr>
        <p:spPr>
          <a:xfrm>
            <a:off x="1181100" y="1526528"/>
            <a:ext cx="15925800" cy="118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목관악기 수에 따라 편성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4AAD786-324D-9A2F-1474-6A4C5753B1D1}"/>
              </a:ext>
            </a:extLst>
          </p:cNvPr>
          <p:cNvGrpSpPr/>
          <p:nvPr/>
        </p:nvGrpSpPr>
        <p:grpSpPr>
          <a:xfrm>
            <a:off x="1790700" y="2933700"/>
            <a:ext cx="4572000" cy="3194384"/>
            <a:chOff x="1790700" y="2933700"/>
            <a:chExt cx="4572000" cy="3194384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DEBC7271-34DE-BDB1-9EA0-42623BD24DB3}"/>
                </a:ext>
              </a:extLst>
            </p:cNvPr>
            <p:cNvGrpSpPr/>
            <p:nvPr/>
          </p:nvGrpSpPr>
          <p:grpSpPr>
            <a:xfrm>
              <a:off x="1790700" y="2933700"/>
              <a:ext cx="4572000" cy="3194384"/>
              <a:chOff x="1790700" y="2933700"/>
              <a:chExt cx="4572000" cy="3194384"/>
            </a:xfrm>
          </p:grpSpPr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D084A73D-7D57-7C51-5A6C-FDA3AC2D8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6370"/>
              <a:stretch/>
            </p:blipFill>
            <p:spPr>
              <a:xfrm>
                <a:off x="1790700" y="2933700"/>
                <a:ext cx="4572000" cy="3194384"/>
              </a:xfrm>
              <a:prstGeom prst="rect">
                <a:avLst/>
              </a:prstGeom>
            </p:spPr>
          </p:pic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19FC7BD7-9298-DA28-6F90-67943DDB9129}"/>
                  </a:ext>
                </a:extLst>
              </p:cNvPr>
              <p:cNvSpPr txBox="1"/>
              <p:nvPr/>
            </p:nvSpPr>
            <p:spPr>
              <a:xfrm>
                <a:off x="1885950" y="3009900"/>
                <a:ext cx="4381500" cy="609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lvl="0" algn="ctr">
                  <a:lnSpc>
                    <a:spcPct val="116199"/>
                  </a:lnSpc>
                </a:pPr>
                <a:r>
                  <a:rPr lang="en-US" altLang="ko-KR" sz="3200" b="1" i="0" u="none" strike="noStrike" dirty="0">
                    <a:solidFill>
                      <a:srgbClr val="454444"/>
                    </a:solidFill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2</a:t>
                </a:r>
                <a:r>
                  <a:rPr lang="ko-KR" altLang="en-US" sz="3200" b="1" i="0" u="none" strike="noStrike" dirty="0">
                    <a:solidFill>
                      <a:srgbClr val="454444"/>
                    </a:solidFill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관 편성</a:t>
                </a:r>
                <a:endParaRPr lang="ko-KR" sz="3200" b="1" i="0" u="none" strike="noStrike" dirty="0">
                  <a:solidFill>
                    <a:srgbClr val="454444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D6A73B4-F345-218B-6005-7EFF6FEB0A8C}"/>
                </a:ext>
              </a:extLst>
            </p:cNvPr>
            <p:cNvGrpSpPr/>
            <p:nvPr/>
          </p:nvGrpSpPr>
          <p:grpSpPr>
            <a:xfrm>
              <a:off x="1885950" y="3859417"/>
              <a:ext cx="2278632" cy="1917084"/>
              <a:chOff x="1988568" y="4598016"/>
              <a:chExt cx="2900932" cy="2234538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008DAAB4-4E2B-77E3-49DF-71687E1F95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4" y="4598016"/>
                <a:ext cx="1539396" cy="2229506"/>
              </a:xfrm>
              <a:prstGeom prst="rect">
                <a:avLst/>
              </a:prstGeom>
            </p:spPr>
          </p:pic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42CEB235-2EDE-CCD1-9876-8F17A82A4B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2" cy="2229506"/>
              </a:xfrm>
              <a:prstGeom prst="rect">
                <a:avLst/>
              </a:prstGeom>
            </p:spPr>
          </p:pic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B4BEE3F-E51F-BE5B-795F-4BA25A1852A7}"/>
                </a:ext>
              </a:extLst>
            </p:cNvPr>
            <p:cNvGrpSpPr/>
            <p:nvPr/>
          </p:nvGrpSpPr>
          <p:grpSpPr>
            <a:xfrm>
              <a:off x="3852802" y="3857258"/>
              <a:ext cx="2278632" cy="1917084"/>
              <a:chOff x="1988568" y="4598016"/>
              <a:chExt cx="2900932" cy="2234538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5DB75537-F336-94AE-FAD8-4E0895F335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4" y="4598016"/>
                <a:ext cx="1539396" cy="2229506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A3C8A72A-0488-0334-EB81-0119703CD5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2" cy="2229506"/>
              </a:xfrm>
              <a:prstGeom prst="rect">
                <a:avLst/>
              </a:prstGeom>
            </p:spPr>
          </p:pic>
        </p:grp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9F18FB5-22A8-F140-9F31-D819B44BBF81}"/>
              </a:ext>
            </a:extLst>
          </p:cNvPr>
          <p:cNvGrpSpPr/>
          <p:nvPr/>
        </p:nvGrpSpPr>
        <p:grpSpPr>
          <a:xfrm>
            <a:off x="6705600" y="2933700"/>
            <a:ext cx="4572000" cy="3194384"/>
            <a:chOff x="6705600" y="2933700"/>
            <a:chExt cx="4572000" cy="3194384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ADBAD8AD-9473-E1E9-D2CD-190B82F43530}"/>
                </a:ext>
              </a:extLst>
            </p:cNvPr>
            <p:cNvGrpSpPr/>
            <p:nvPr/>
          </p:nvGrpSpPr>
          <p:grpSpPr>
            <a:xfrm>
              <a:off x="6705600" y="2933700"/>
              <a:ext cx="4572000" cy="3194384"/>
              <a:chOff x="1790700" y="2933700"/>
              <a:chExt cx="4572000" cy="3194384"/>
            </a:xfrm>
          </p:grpSpPr>
          <p:pic>
            <p:nvPicPr>
              <p:cNvPr id="34" name="Picture 4">
                <a:extLst>
                  <a:ext uri="{FF2B5EF4-FFF2-40B4-BE49-F238E27FC236}">
                    <a16:creationId xmlns:a16="http://schemas.microsoft.com/office/drawing/2014/main" id="{8B90163A-6621-72F5-C7ED-EB2D44D311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6370"/>
              <a:stretch/>
            </p:blipFill>
            <p:spPr>
              <a:xfrm>
                <a:off x="1790700" y="2933700"/>
                <a:ext cx="4572000" cy="3194384"/>
              </a:xfrm>
              <a:prstGeom prst="rect">
                <a:avLst/>
              </a:prstGeom>
            </p:spPr>
          </p:pic>
          <p:sp>
            <p:nvSpPr>
              <p:cNvPr id="35" name="TextBox 13">
                <a:extLst>
                  <a:ext uri="{FF2B5EF4-FFF2-40B4-BE49-F238E27FC236}">
                    <a16:creationId xmlns:a16="http://schemas.microsoft.com/office/drawing/2014/main" id="{C609A745-9871-18D2-AB8B-B1D49643A033}"/>
                  </a:ext>
                </a:extLst>
              </p:cNvPr>
              <p:cNvSpPr txBox="1"/>
              <p:nvPr/>
            </p:nvSpPr>
            <p:spPr>
              <a:xfrm>
                <a:off x="1885950" y="3009900"/>
                <a:ext cx="4381500" cy="609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lvl="0" algn="ctr">
                  <a:lnSpc>
                    <a:spcPct val="116199"/>
                  </a:lnSpc>
                </a:pPr>
                <a:r>
                  <a:rPr lang="en-US" altLang="ko-KR" sz="3200" b="1" i="0" u="none" strike="noStrike" dirty="0">
                    <a:solidFill>
                      <a:srgbClr val="454444"/>
                    </a:solidFill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3</a:t>
                </a:r>
                <a:r>
                  <a:rPr lang="ko-KR" altLang="en-US" sz="3200" b="1" i="0" u="none" strike="noStrike" dirty="0">
                    <a:solidFill>
                      <a:srgbClr val="454444"/>
                    </a:solidFill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관 편성</a:t>
                </a:r>
                <a:endParaRPr lang="ko-KR" sz="3200" b="1" i="0" u="none" strike="noStrike" dirty="0">
                  <a:solidFill>
                    <a:srgbClr val="454444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82C642D9-CE1A-E5D7-F17B-BD39CBEDD70D}"/>
                </a:ext>
              </a:extLst>
            </p:cNvPr>
            <p:cNvGrpSpPr/>
            <p:nvPr/>
          </p:nvGrpSpPr>
          <p:grpSpPr>
            <a:xfrm>
              <a:off x="6800850" y="3994766"/>
              <a:ext cx="1885950" cy="1453534"/>
              <a:chOff x="1988568" y="4598016"/>
              <a:chExt cx="2900932" cy="2234538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DF5AE4AB-5E66-BF27-E297-96FFB7BFC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4" y="4598016"/>
                <a:ext cx="1539396" cy="2229506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6BD852F5-4288-288C-DDA5-CBF0CDE63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2" cy="2229506"/>
              </a:xfrm>
              <a:prstGeom prst="rect">
                <a:avLst/>
              </a:prstGeom>
            </p:spPr>
          </p:pic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24DA4048-2316-740A-7624-D9C258027E84}"/>
                </a:ext>
              </a:extLst>
            </p:cNvPr>
            <p:cNvGrpSpPr/>
            <p:nvPr/>
          </p:nvGrpSpPr>
          <p:grpSpPr>
            <a:xfrm>
              <a:off x="8001335" y="4008707"/>
              <a:ext cx="1885950" cy="1453534"/>
              <a:chOff x="1988568" y="4598016"/>
              <a:chExt cx="2900932" cy="2234538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434B9678-AA04-4B8E-074F-1F3515698D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4" y="4598016"/>
                <a:ext cx="1539396" cy="2229506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E735D930-97D1-418B-80EF-9AE23D6139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3" cy="2229506"/>
              </a:xfrm>
              <a:prstGeom prst="rect">
                <a:avLst/>
              </a:prstGeom>
            </p:spPr>
          </p:pic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5EE60117-A9D2-9DB1-4177-333416B01CE1}"/>
                </a:ext>
              </a:extLst>
            </p:cNvPr>
            <p:cNvGrpSpPr/>
            <p:nvPr/>
          </p:nvGrpSpPr>
          <p:grpSpPr>
            <a:xfrm>
              <a:off x="9253112" y="3977777"/>
              <a:ext cx="1885950" cy="1453534"/>
              <a:chOff x="1988568" y="4598016"/>
              <a:chExt cx="2900932" cy="2234538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36E1B4E8-9B9E-D233-898A-89E8D166A5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4" y="4598016"/>
                <a:ext cx="1539396" cy="2229506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24FB8BEA-AD52-0659-635F-64D1D6F35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2" cy="2229506"/>
              </a:xfrm>
              <a:prstGeom prst="rect">
                <a:avLst/>
              </a:prstGeom>
            </p:spPr>
          </p:pic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734DC23-FCD8-05F9-E5E0-AF82C91AF428}"/>
              </a:ext>
            </a:extLst>
          </p:cNvPr>
          <p:cNvGrpSpPr/>
          <p:nvPr/>
        </p:nvGrpSpPr>
        <p:grpSpPr>
          <a:xfrm>
            <a:off x="11620500" y="2918883"/>
            <a:ext cx="4572000" cy="3209201"/>
            <a:chOff x="11620500" y="2918883"/>
            <a:chExt cx="4572000" cy="3209201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E89CA304-414E-521E-27E4-638C1AA68EF9}"/>
                </a:ext>
              </a:extLst>
            </p:cNvPr>
            <p:cNvGrpSpPr/>
            <p:nvPr/>
          </p:nvGrpSpPr>
          <p:grpSpPr>
            <a:xfrm>
              <a:off x="11620500" y="2918883"/>
              <a:ext cx="4572000" cy="3209201"/>
              <a:chOff x="1790700" y="2933700"/>
              <a:chExt cx="4572000" cy="3209201"/>
            </a:xfrm>
          </p:grpSpPr>
          <p:pic>
            <p:nvPicPr>
              <p:cNvPr id="37" name="Picture 4">
                <a:extLst>
                  <a:ext uri="{FF2B5EF4-FFF2-40B4-BE49-F238E27FC236}">
                    <a16:creationId xmlns:a16="http://schemas.microsoft.com/office/drawing/2014/main" id="{1D3F08F1-BF22-33CB-A7F8-0EB3DE4CA4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6121"/>
              <a:stretch/>
            </p:blipFill>
            <p:spPr>
              <a:xfrm>
                <a:off x="1790700" y="2933700"/>
                <a:ext cx="4572000" cy="3209201"/>
              </a:xfrm>
              <a:prstGeom prst="rect">
                <a:avLst/>
              </a:prstGeom>
            </p:spPr>
          </p:pic>
          <p:sp>
            <p:nvSpPr>
              <p:cNvPr id="38" name="TextBox 13">
                <a:extLst>
                  <a:ext uri="{FF2B5EF4-FFF2-40B4-BE49-F238E27FC236}">
                    <a16:creationId xmlns:a16="http://schemas.microsoft.com/office/drawing/2014/main" id="{DE2D7F5E-775B-004A-F17E-7ECC07D87143}"/>
                  </a:ext>
                </a:extLst>
              </p:cNvPr>
              <p:cNvSpPr txBox="1"/>
              <p:nvPr/>
            </p:nvSpPr>
            <p:spPr>
              <a:xfrm>
                <a:off x="1885950" y="3009900"/>
                <a:ext cx="4381500" cy="609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lvl="0" algn="ctr">
                  <a:lnSpc>
                    <a:spcPct val="116199"/>
                  </a:lnSpc>
                </a:pPr>
                <a:r>
                  <a:rPr lang="en-US" altLang="ko-KR" sz="3200" b="1" i="0" u="none" strike="noStrike" dirty="0">
                    <a:solidFill>
                      <a:srgbClr val="454444"/>
                    </a:solidFill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4</a:t>
                </a:r>
                <a:r>
                  <a:rPr lang="ko-KR" altLang="en-US" sz="3200" b="1" i="0" u="none" strike="noStrike" dirty="0">
                    <a:solidFill>
                      <a:srgbClr val="454444"/>
                    </a:solidFill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관 편성</a:t>
                </a:r>
                <a:endParaRPr lang="ko-KR" sz="3200" b="1" i="0" u="none" strike="noStrike" dirty="0">
                  <a:solidFill>
                    <a:srgbClr val="454444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F5E040A3-AEB5-57A0-D617-53BE2C1D1C28}"/>
                </a:ext>
              </a:extLst>
            </p:cNvPr>
            <p:cNvGrpSpPr/>
            <p:nvPr/>
          </p:nvGrpSpPr>
          <p:grpSpPr>
            <a:xfrm>
              <a:off x="12344400" y="3816125"/>
              <a:ext cx="1314335" cy="1140594"/>
              <a:chOff x="1988568" y="4598016"/>
              <a:chExt cx="2900932" cy="2234538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C8086439-674D-7B2D-AB36-63558A0048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5" y="4598016"/>
                <a:ext cx="1539395" cy="2229506"/>
              </a:xfrm>
              <a:prstGeom prst="rect">
                <a:avLst/>
              </a:prstGeom>
            </p:spPr>
          </p:pic>
          <p:pic>
            <p:nvPicPr>
              <p:cNvPr id="44" name="그림 43">
                <a:extLst>
                  <a:ext uri="{FF2B5EF4-FFF2-40B4-BE49-F238E27FC236}">
                    <a16:creationId xmlns:a16="http://schemas.microsoft.com/office/drawing/2014/main" id="{DD775933-0865-1C8D-AB79-67F6C8A59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2" cy="2229506"/>
              </a:xfrm>
              <a:prstGeom prst="rect">
                <a:avLst/>
              </a:prstGeom>
            </p:spPr>
          </p:pic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6039BB3A-793D-2E98-106D-F237410208E1}"/>
                </a:ext>
              </a:extLst>
            </p:cNvPr>
            <p:cNvGrpSpPr/>
            <p:nvPr/>
          </p:nvGrpSpPr>
          <p:grpSpPr>
            <a:xfrm>
              <a:off x="12828282" y="4683755"/>
              <a:ext cx="1314335" cy="1140594"/>
              <a:chOff x="1988568" y="4598016"/>
              <a:chExt cx="2900932" cy="2234538"/>
            </a:xfrm>
          </p:grpSpPr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4BA5B7AC-9735-FD37-6A0D-63C9A900D3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5" y="4598016"/>
                <a:ext cx="1539395" cy="2229506"/>
              </a:xfrm>
              <a:prstGeom prst="rect">
                <a:avLst/>
              </a:prstGeom>
            </p:spPr>
          </p:pic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FFD694D1-49F4-B8CA-806A-510F6B6FA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2" cy="2229506"/>
              </a:xfrm>
              <a:prstGeom prst="rect">
                <a:avLst/>
              </a:prstGeom>
            </p:spPr>
          </p:pic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0BFD2C97-AD1C-8D8E-4DC4-EBF1E221A089}"/>
                </a:ext>
              </a:extLst>
            </p:cNvPr>
            <p:cNvGrpSpPr/>
            <p:nvPr/>
          </p:nvGrpSpPr>
          <p:grpSpPr>
            <a:xfrm>
              <a:off x="13609245" y="3816125"/>
              <a:ext cx="1314335" cy="1140594"/>
              <a:chOff x="1988568" y="4598016"/>
              <a:chExt cx="2900932" cy="2234538"/>
            </a:xfrm>
          </p:grpSpPr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0894384D-F80D-D327-6E1A-9B47A8075E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5" y="4598016"/>
                <a:ext cx="1539395" cy="2229506"/>
              </a:xfrm>
              <a:prstGeom prst="rect">
                <a:avLst/>
              </a:prstGeom>
            </p:spPr>
          </p:pic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6F34EA92-B3A6-7B67-8308-B5DD93244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2" cy="2229506"/>
              </a:xfrm>
              <a:prstGeom prst="rect">
                <a:avLst/>
              </a:prstGeom>
            </p:spPr>
          </p:pic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B51C5491-31BF-B926-BD16-4E03BE5FE973}"/>
                </a:ext>
              </a:extLst>
            </p:cNvPr>
            <p:cNvGrpSpPr/>
            <p:nvPr/>
          </p:nvGrpSpPr>
          <p:grpSpPr>
            <a:xfrm>
              <a:off x="14093127" y="4683755"/>
              <a:ext cx="1314335" cy="1140594"/>
              <a:chOff x="1988568" y="4598016"/>
              <a:chExt cx="2900932" cy="2234538"/>
            </a:xfrm>
          </p:grpSpPr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8A715285-ABBF-E4A6-D627-F9AE21A093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107"/>
              <a:stretch/>
            </p:blipFill>
            <p:spPr>
              <a:xfrm>
                <a:off x="3350105" y="4598016"/>
                <a:ext cx="1539395" cy="2229506"/>
              </a:xfrm>
              <a:prstGeom prst="rect">
                <a:avLst/>
              </a:prstGeom>
            </p:spPr>
          </p:pic>
          <p:pic>
            <p:nvPicPr>
              <p:cNvPr id="54" name="그림 53">
                <a:extLst>
                  <a:ext uri="{FF2B5EF4-FFF2-40B4-BE49-F238E27FC236}">
                    <a16:creationId xmlns:a16="http://schemas.microsoft.com/office/drawing/2014/main" id="{0802D1AA-271E-E20F-B115-7D14F43BE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209" l="4795" r="51370"/>
                        </a14:imgEffect>
                      </a14:imgLayer>
                    </a14:imgProps>
                  </a:ext>
                </a:extLst>
              </a:blip>
              <a:srcRect l="4167" r="49148"/>
              <a:stretch/>
            </p:blipFill>
            <p:spPr>
              <a:xfrm>
                <a:off x="1988568" y="4603048"/>
                <a:ext cx="1440432" cy="2229506"/>
              </a:xfrm>
              <a:prstGeom prst="rect">
                <a:avLst/>
              </a:prstGeom>
            </p:spPr>
          </p:pic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BBA2F22-4D2B-8D38-413A-4AC50D9BE293}"/>
              </a:ext>
            </a:extLst>
          </p:cNvPr>
          <p:cNvSpPr txBox="1"/>
          <p:nvPr/>
        </p:nvSpPr>
        <p:spPr>
          <a:xfrm>
            <a:off x="1181100" y="6675180"/>
            <a:ext cx="15925800" cy="168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각 편성에는 한 개씩의 보조 악기를 대신 사용할 수 있다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 편성은 대략 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60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명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3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관은 편성은 대략 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80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명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4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 편성은 대략 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100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명 정도가 일반적이며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전체 인원의  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2/3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의 비율이 현악기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1/4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 관악기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약 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3~5</a:t>
            </a:r>
            <a:r>
              <a:rPr lang="ko-KR" altLang="en-US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명이 타악기 연주자로 구성된다</a:t>
            </a:r>
            <a:r>
              <a:rPr lang="en-US" altLang="ko-KR" sz="24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9040E-8D3F-9928-9F67-FABC46297A5C}"/>
              </a:ext>
            </a:extLst>
          </p:cNvPr>
          <p:cNvSpPr txBox="1"/>
          <p:nvPr/>
        </p:nvSpPr>
        <p:spPr>
          <a:xfrm>
            <a:off x="1600200" y="1333500"/>
            <a:ext cx="2971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t" latinLnBrk="0">
              <a:lnSpc>
                <a:spcPct val="150000"/>
              </a:lnSpc>
              <a:buAutoNum type="arabicPeriod"/>
            </a:pP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편성 알아보기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6724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E083-5A5F-2584-6F4D-78863D15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333D97D-E987-8A35-C72A-324A85C2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2483E56-6496-D488-D9E7-AFA1630F0ADE}"/>
              </a:ext>
            </a:extLst>
          </p:cNvPr>
          <p:cNvSpPr txBox="1"/>
          <p:nvPr/>
        </p:nvSpPr>
        <p:spPr>
          <a:xfrm>
            <a:off x="1181100" y="1806134"/>
            <a:ext cx="15925800" cy="12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다양한 음반을 찾아 비교 감상해 봅시다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54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248FEBA4-F918-73C1-65E7-605A2A9A8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2" t="4555" r="34931" b="4183"/>
          <a:stretch/>
        </p:blipFill>
        <p:spPr>
          <a:xfrm>
            <a:off x="7093652" y="4724409"/>
            <a:ext cx="4038600" cy="3266078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3D0332E8-2806-6190-6AAE-004049E88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" t="5834" r="67358" b="2333"/>
          <a:stretch/>
        </p:blipFill>
        <p:spPr>
          <a:xfrm>
            <a:off x="1986331" y="4724409"/>
            <a:ext cx="3914411" cy="326775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715A236-756C-5B2D-4AD4-3078F878578B}"/>
              </a:ext>
            </a:extLst>
          </p:cNvPr>
          <p:cNvSpPr txBox="1"/>
          <p:nvPr/>
        </p:nvSpPr>
        <p:spPr>
          <a:xfrm>
            <a:off x="12115800" y="3803167"/>
            <a:ext cx="4572001" cy="50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err="1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클라이버</a:t>
            </a:r>
            <a:r>
              <a:rPr lang="en-US" altLang="ko-KR" sz="20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 </a:t>
            </a:r>
            <a:r>
              <a:rPr lang="ko-KR" altLang="en-US" sz="20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바이에른 국립</a:t>
            </a:r>
            <a:r>
              <a:rPr lang="en-US" altLang="ko-KR" sz="20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20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교향악단</a:t>
            </a: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7D5F1C8F-43F4-BBD7-587E-DAFA540C3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10" t="6736" r="2918" b="4988"/>
          <a:stretch/>
        </p:blipFill>
        <p:spPr>
          <a:xfrm>
            <a:off x="12325162" y="4724409"/>
            <a:ext cx="4038600" cy="3266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E44C8-5B1F-8FE1-9872-B93407974C29}"/>
              </a:ext>
            </a:extLst>
          </p:cNvPr>
          <p:cNvSpPr txBox="1"/>
          <p:nvPr/>
        </p:nvSpPr>
        <p:spPr>
          <a:xfrm>
            <a:off x="1600200" y="1333500"/>
            <a:ext cx="2971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 latinLnBrk="0">
              <a:lnSpc>
                <a:spcPct val="150000"/>
              </a:lnSpc>
            </a:pP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2.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다양한 음반 비교 감상하기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DE540-79C4-687E-3219-90409AC569F5}"/>
              </a:ext>
            </a:extLst>
          </p:cNvPr>
          <p:cNvSpPr txBox="1"/>
          <p:nvPr/>
        </p:nvSpPr>
        <p:spPr>
          <a:xfrm>
            <a:off x="1942374" y="3844333"/>
            <a:ext cx="4082557" cy="462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 err="1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푸르트벵글러</a:t>
            </a:r>
            <a:r>
              <a:rPr lang="en-US" altLang="ko-KR" sz="18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18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베를린 필하모닉</a:t>
            </a:r>
            <a:endParaRPr lang="en-US" altLang="ko-KR" sz="1800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930F7-E951-7346-B570-7D16FF01CDA0}"/>
              </a:ext>
            </a:extLst>
          </p:cNvPr>
          <p:cNvSpPr txBox="1"/>
          <p:nvPr/>
        </p:nvSpPr>
        <p:spPr>
          <a:xfrm>
            <a:off x="7392519" y="3844332"/>
            <a:ext cx="3287806" cy="462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번스타인</a:t>
            </a:r>
            <a:r>
              <a:rPr lang="en-US" altLang="ko-KR" sz="18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1800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빈 필하모닉</a:t>
            </a:r>
            <a:endParaRPr lang="en-US" altLang="ko-KR" sz="1800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751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40E1F-DEC4-135C-8847-F626B43A3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CD7C7C-B7DC-EE87-6704-1A0C199C2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1D06D3-63A4-0BC1-5CE7-ADE6D8BFB203}"/>
              </a:ext>
            </a:extLst>
          </p:cNvPr>
          <p:cNvSpPr txBox="1"/>
          <p:nvPr/>
        </p:nvSpPr>
        <p:spPr>
          <a:xfrm>
            <a:off x="1046256" y="1543049"/>
            <a:ext cx="15925800" cy="12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교향곡 제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7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번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제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악장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431BAD1-8C64-E821-E08A-8FCD342E766E}"/>
              </a:ext>
            </a:extLst>
          </p:cNvPr>
          <p:cNvGrpSpPr/>
          <p:nvPr/>
        </p:nvGrpSpPr>
        <p:grpSpPr>
          <a:xfrm>
            <a:off x="1524000" y="3175000"/>
            <a:ext cx="12957118" cy="5568950"/>
            <a:chOff x="1524000" y="3175000"/>
            <a:chExt cx="10433050" cy="556895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E9C9FE9-6A54-98C9-0E59-966B6418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956050" y="742950"/>
              <a:ext cx="5568950" cy="104330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C67700-7C23-3A1B-0266-0B36B588816D}"/>
                </a:ext>
              </a:extLst>
            </p:cNvPr>
            <p:cNvSpPr txBox="1"/>
            <p:nvPr/>
          </p:nvSpPr>
          <p:spPr>
            <a:xfrm>
              <a:off x="1708652" y="3755981"/>
              <a:ext cx="9677400" cy="498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리듬의 역동성이 이 곡의 핵심적인 매력입니다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리스트는 이것을 가리켜 </a:t>
              </a:r>
              <a:endPara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</a:t>
              </a: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리듬의 신격화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’</a:t>
              </a: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라고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말했습니다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바그너는 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</a:t>
              </a: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신성화 된 환희와 가장 고귀한 육체적 행위가 이상적인 음색의 틀에서 한데 어우러졌다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’ </a:t>
              </a: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라고 평가했답니다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</a:t>
              </a:r>
              <a:endPara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4A1A3BC5-DF5F-8FEE-51B3-7F3BD6519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8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1118" y="2993977"/>
            <a:ext cx="2287364" cy="2762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40A1B-D8D8-55EF-5DDC-CAA672574428}"/>
              </a:ext>
            </a:extLst>
          </p:cNvPr>
          <p:cNvSpPr txBox="1"/>
          <p:nvPr/>
        </p:nvSpPr>
        <p:spPr>
          <a:xfrm>
            <a:off x="1143000" y="1295399"/>
            <a:ext cx="2971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 latinLnBrk="0">
              <a:lnSpc>
                <a:spcPct val="150000"/>
              </a:lnSpc>
            </a:pP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악곡 알아보기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92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66E16-DE75-F762-97AA-48EEAFAD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4BB6CC-0B38-077F-FE17-DBFCDE17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E1EDF80A-24F3-C81E-30C1-C2535F401989}"/>
              </a:ext>
            </a:extLst>
          </p:cNvPr>
          <p:cNvGrpSpPr/>
          <p:nvPr/>
        </p:nvGrpSpPr>
        <p:grpSpPr>
          <a:xfrm>
            <a:off x="1524000" y="3175000"/>
            <a:ext cx="12957118" cy="5568950"/>
            <a:chOff x="1524000" y="3175000"/>
            <a:chExt cx="10433050" cy="556895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2FC112E-C73D-9A29-91D7-1FA38B5D9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956050" y="742950"/>
              <a:ext cx="5568950" cy="104330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0D65E3-8E2C-EAED-6037-8DF647C56EA6}"/>
                </a:ext>
              </a:extLst>
            </p:cNvPr>
            <p:cNvSpPr txBox="1"/>
            <p:nvPr/>
          </p:nvSpPr>
          <p:spPr>
            <a:xfrm>
              <a:off x="1686997" y="3771900"/>
              <a:ext cx="9677400" cy="4146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또한 이 곡은 환희와 낙관적인 분위기가 </a:t>
              </a:r>
              <a:endPara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가장 충만한 작품이랍니다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시작 부분의 악보에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음영 처리된 오보에 그리고 클라리넷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,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이어서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호른이 멜로디를 이어받으며 조용히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시작하다가 </a:t>
              </a:r>
              <a:endPara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모든 악기들이 경쾌한 리듬을 연주합니다</a:t>
              </a:r>
              <a:r>
                <a:rPr lang="en-US" altLang="ko-KR" sz="36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</a:t>
              </a:r>
              <a:endPara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06C6A000-E28A-DE4E-3EB8-AD9F920D2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8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1118" y="2993977"/>
            <a:ext cx="2287364" cy="2762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F5E3A-9E41-71C3-506D-BE376357F9F8}"/>
              </a:ext>
            </a:extLst>
          </p:cNvPr>
          <p:cNvSpPr txBox="1"/>
          <p:nvPr/>
        </p:nvSpPr>
        <p:spPr>
          <a:xfrm>
            <a:off x="1143000" y="1295399"/>
            <a:ext cx="2971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 latinLnBrk="0">
              <a:lnSpc>
                <a:spcPct val="150000"/>
              </a:lnSpc>
            </a:pP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악곡 알아보기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3931F-4550-4088-A2B9-9E5052B8A32A}"/>
              </a:ext>
            </a:extLst>
          </p:cNvPr>
          <p:cNvSpPr txBox="1"/>
          <p:nvPr/>
        </p:nvSpPr>
        <p:spPr>
          <a:xfrm>
            <a:off x="1046256" y="1543049"/>
            <a:ext cx="15925800" cy="12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교향곡 제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7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번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제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악장</a:t>
            </a:r>
          </a:p>
        </p:txBody>
      </p:sp>
    </p:spTree>
    <p:extLst>
      <p:ext uri="{BB962C8B-B14F-4D97-AF65-F5344CB8AC3E}">
        <p14:creationId xmlns:p14="http://schemas.microsoft.com/office/powerpoint/2010/main" val="30155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6BFD-F8DC-43B8-9FCD-DD4FDB682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3B9793A-6CAA-6A3A-D7BC-C3606C83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18953-9109-D80A-BCDE-1BF9554510F0}"/>
              </a:ext>
            </a:extLst>
          </p:cNvPr>
          <p:cNvSpPr txBox="1"/>
          <p:nvPr/>
        </p:nvSpPr>
        <p:spPr>
          <a:xfrm>
            <a:off x="1181100" y="1579397"/>
            <a:ext cx="15925800" cy="12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5400" b="1" dirty="0" err="1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음색을 구별해 봅시다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54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E7C489-FEB2-6039-C6E2-E2A08A67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13552"/>
            <a:ext cx="5086439" cy="6232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9CF14-AC61-F793-5E0A-ADBB674E65F4}"/>
              </a:ext>
            </a:extLst>
          </p:cNvPr>
          <p:cNvSpPr txBox="1"/>
          <p:nvPr/>
        </p:nvSpPr>
        <p:spPr>
          <a:xfrm>
            <a:off x="12350839" y="3603038"/>
            <a:ext cx="334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← 목관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3EBAC-A472-AD14-10EB-BE452A52446F}"/>
              </a:ext>
            </a:extLst>
          </p:cNvPr>
          <p:cNvSpPr txBox="1"/>
          <p:nvPr/>
        </p:nvSpPr>
        <p:spPr>
          <a:xfrm>
            <a:off x="12350839" y="4940105"/>
            <a:ext cx="334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← 금관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D0157-A672-4E00-06C2-54BDF0E643CB}"/>
              </a:ext>
            </a:extLst>
          </p:cNvPr>
          <p:cNvSpPr txBox="1"/>
          <p:nvPr/>
        </p:nvSpPr>
        <p:spPr>
          <a:xfrm>
            <a:off x="12350838" y="5721286"/>
            <a:ext cx="334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← </a:t>
            </a:r>
            <a:r>
              <a:rPr lang="ko-KR" altLang="en-US" sz="4800" b="1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타악</a:t>
            </a:r>
            <a:endParaRPr lang="ko-KR" altLang="en-US" sz="4800" b="1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187BD-54D4-B120-16A2-4A3B7F23D9A6}"/>
              </a:ext>
            </a:extLst>
          </p:cNvPr>
          <p:cNvSpPr txBox="1"/>
          <p:nvPr/>
        </p:nvSpPr>
        <p:spPr>
          <a:xfrm>
            <a:off x="12350838" y="7132108"/>
            <a:ext cx="334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← 현악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E9D75-8EC5-5DF1-0AEE-49D772B796D5}"/>
              </a:ext>
            </a:extLst>
          </p:cNvPr>
          <p:cNvSpPr txBox="1"/>
          <p:nvPr/>
        </p:nvSpPr>
        <p:spPr>
          <a:xfrm>
            <a:off x="1143000" y="1295399"/>
            <a:ext cx="3810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 latinLnBrk="0">
              <a:lnSpc>
                <a:spcPct val="150000"/>
              </a:lnSpc>
            </a:pP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18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 구별하기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17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0BFFF-583B-D605-01F5-227C2CF6B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02269E-C52A-01A3-2B7E-517B6048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6700"/>
            <a:ext cx="17729200" cy="9740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F1B275-B544-EB7F-102A-C245B82E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59416"/>
            <a:ext cx="7010400" cy="18000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F4238F4-900E-360A-A23C-78DCA06BC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865533"/>
            <a:ext cx="6858000" cy="183242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E6369FE-49DF-D9E7-369E-910E87B08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934" y="3656090"/>
            <a:ext cx="6633796" cy="176487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12F2FC6-2CAC-025A-462E-2CC21B2C9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6204" y="5905751"/>
            <a:ext cx="6633796" cy="1747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286153-2789-EDA8-BFE4-92EBF7045079}"/>
              </a:ext>
            </a:extLst>
          </p:cNvPr>
          <p:cNvSpPr txBox="1"/>
          <p:nvPr/>
        </p:nvSpPr>
        <p:spPr>
          <a:xfrm>
            <a:off x="1181100" y="1579397"/>
            <a:ext cx="15925800" cy="12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5400" b="1" dirty="0" err="1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음색을 구별해 봅시다</a:t>
            </a:r>
            <a:r>
              <a:rPr lang="en-US" altLang="ko-KR" sz="5400" b="1" dirty="0">
                <a:solidFill>
                  <a:srgbClr val="454444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5400" b="1" dirty="0">
              <a:solidFill>
                <a:srgbClr val="454444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BACF-2C5F-2B3B-4422-19F12FBF330E}"/>
              </a:ext>
            </a:extLst>
          </p:cNvPr>
          <p:cNvSpPr txBox="1"/>
          <p:nvPr/>
        </p:nvSpPr>
        <p:spPr>
          <a:xfrm>
            <a:off x="1143000" y="1295399"/>
            <a:ext cx="3810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 latinLnBrk="0">
              <a:lnSpc>
                <a:spcPct val="150000"/>
              </a:lnSpc>
            </a:pP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오케스트라 </a:t>
            </a:r>
            <a:r>
              <a:rPr lang="ko-KR" altLang="en-US" sz="18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총보</a:t>
            </a:r>
            <a:r>
              <a:rPr lang="en-US" altLang="ko-KR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8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음색 구별하기</a:t>
            </a:r>
            <a:endParaRPr lang="en-US" altLang="ko-KR" sz="18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7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346</Words>
  <Application>Microsoft Office PowerPoint</Application>
  <PresentationFormat>사용자 지정</PresentationFormat>
  <Paragraphs>55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한컴 말랑말랑 Regular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한현숙</dc:creator>
  <cp:lastModifiedBy>Ryan Han</cp:lastModifiedBy>
  <cp:revision>28</cp:revision>
  <dcterms:created xsi:type="dcterms:W3CDTF">2006-08-16T00:00:00Z</dcterms:created>
  <dcterms:modified xsi:type="dcterms:W3CDTF">2024-11-04T04:11:27Z</dcterms:modified>
</cp:coreProperties>
</file>