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1"/>
  </p:notesMasterIdLst>
  <p:sldIdLst>
    <p:sldId id="292" r:id="rId5"/>
    <p:sldId id="298" r:id="rId6"/>
    <p:sldId id="348" r:id="rId7"/>
    <p:sldId id="352" r:id="rId8"/>
    <p:sldId id="359" r:id="rId9"/>
    <p:sldId id="317" r:id="rId10"/>
    <p:sldId id="355" r:id="rId11"/>
    <p:sldId id="354" r:id="rId12"/>
    <p:sldId id="356" r:id="rId13"/>
    <p:sldId id="350" r:id="rId14"/>
    <p:sldId id="358" r:id="rId15"/>
    <p:sldId id="357" r:id="rId16"/>
    <p:sldId id="360" r:id="rId17"/>
    <p:sldId id="361" r:id="rId18"/>
    <p:sldId id="362" r:id="rId19"/>
    <p:sldId id="295" r:id="rId20"/>
  </p:sldIdLst>
  <p:sldSz cx="12192000" cy="6858000"/>
  <p:notesSz cx="6858000" cy="9144000"/>
  <p:embeddedFontLst>
    <p:embeddedFont>
      <p:font typeface="NanumGothicExtraBold" pitchFamily="2" charset="-127"/>
      <p:bold r:id="rId22"/>
    </p:embeddedFont>
    <p:embeddedFont>
      <p:font typeface="Spoqa Han Sans Neo" panose="020B0600000101010101" charset="0"/>
      <p:regular r:id="rId23"/>
      <p:bold r:id="rId24"/>
      <p:italic r:id="rId25"/>
      <p:boldItalic r:id="rId26"/>
    </p:embeddedFont>
    <p:embeddedFont>
      <p:font typeface="나눔고딕" pitchFamily="2" charset="-127"/>
      <p:regular r:id="rId27"/>
      <p:bold r:id="rId28"/>
    </p:embeddedFont>
    <p:embeddedFont>
      <p:font typeface="맑은 고딕" panose="020B0503020000020004" pitchFamily="50" charset="-127"/>
      <p:regular r:id="rId29"/>
      <p:bold r:id="rId3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59"/>
            <p14:sldId id="317"/>
            <p14:sldId id="355"/>
            <p14:sldId id="354"/>
            <p14:sldId id="356"/>
            <p14:sldId id="350"/>
            <p14:sldId id="358"/>
            <p14:sldId id="357"/>
            <p14:sldId id="360"/>
            <p14:sldId id="361"/>
            <p14:sldId id="36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6BD3"/>
    <a:srgbClr val="C391D7"/>
    <a:srgbClr val="CBA0DC"/>
    <a:srgbClr val="D1AAE0"/>
    <a:srgbClr val="C28CD8"/>
    <a:srgbClr val="6F6AAA"/>
    <a:srgbClr val="A8AFC5"/>
    <a:srgbClr val="2B3C71"/>
    <a:srgbClr val="FFFFFF"/>
    <a:srgbClr val="69B7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>
        <p:scale>
          <a:sx n="125" d="100"/>
          <a:sy n="125" d="100"/>
        </p:scale>
        <p:origin x="1146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8.mp3"/><Relationship Id="rId7" Type="http://schemas.openxmlformats.org/officeDocument/2006/relationships/image" Target="../media/image2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8.mp3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3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2.png"/><Relationship Id="rId5" Type="http://schemas.microsoft.com/office/2007/relationships/media" Target="../media/media4.mp3"/><Relationship Id="rId10" Type="http://schemas.openxmlformats.org/officeDocument/2006/relationships/image" Target="../media/image16.png"/><Relationship Id="rId4" Type="http://schemas.openxmlformats.org/officeDocument/2006/relationships/audio" Target="../media/media3.mp3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>
                <a:solidFill>
                  <a:schemeClr val="tx1"/>
                </a:solidFill>
                <a:latin typeface="+mn-ea"/>
                <a:ea typeface="+mn-ea"/>
              </a:rPr>
              <a:t>낭만주의</a:t>
            </a:r>
            <a:r>
              <a:rPr kumimoji="1" lang="ko-KR" altLang="en-US" sz="4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음악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90~93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34D5-A310-4237-EDCE-166C2DF4C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93217D6-2272-C564-7FBB-9AAB03631D8C}"/>
              </a:ext>
            </a:extLst>
          </p:cNvPr>
          <p:cNvSpPr/>
          <p:nvPr/>
        </p:nvSpPr>
        <p:spPr>
          <a:xfrm>
            <a:off x="7400272" y="1705242"/>
            <a:ext cx="4369328" cy="415580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36000" rIns="0" b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‘어느 예술가의 </a:t>
            </a:r>
            <a:r>
              <a:rPr lang="ko-KR" altLang="en-US" sz="1200" dirty="0" err="1">
                <a:solidFill>
                  <a:schemeClr val="tx1"/>
                </a:solidFill>
              </a:rPr>
              <a:t>생애’라는</a:t>
            </a:r>
            <a:r>
              <a:rPr lang="ko-KR" altLang="en-US" sz="1200" dirty="0">
                <a:solidFill>
                  <a:schemeClr val="tx1"/>
                </a:solidFill>
              </a:rPr>
              <a:t> 부제를 달고 </a:t>
            </a:r>
            <a:r>
              <a:rPr lang="en-US" altLang="ko-KR" sz="1200" dirty="0">
                <a:solidFill>
                  <a:schemeClr val="tx1"/>
                </a:solidFill>
              </a:rPr>
              <a:t>5</a:t>
            </a:r>
            <a:r>
              <a:rPr lang="ko-KR" altLang="en-US" sz="1200" dirty="0">
                <a:solidFill>
                  <a:schemeClr val="tx1"/>
                </a:solidFill>
              </a:rPr>
              <a:t>악장의 형식을 취하고 있는 이 작품은 </a:t>
            </a:r>
            <a:r>
              <a:rPr lang="en-US" altLang="ko-KR" sz="1200" dirty="0">
                <a:solidFill>
                  <a:schemeClr val="tx1"/>
                </a:solidFill>
              </a:rPr>
              <a:t>1830</a:t>
            </a:r>
            <a:r>
              <a:rPr lang="ko-KR" altLang="en-US" sz="1200" dirty="0">
                <a:solidFill>
                  <a:schemeClr val="tx1"/>
                </a:solidFill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</a:rPr>
              <a:t>2</a:t>
            </a:r>
            <a:r>
              <a:rPr lang="ko-KR" altLang="en-US" sz="1200" dirty="0">
                <a:solidFill>
                  <a:schemeClr val="tx1"/>
                </a:solidFill>
              </a:rPr>
              <a:t>월부터 </a:t>
            </a:r>
            <a:r>
              <a:rPr lang="en-US" altLang="ko-KR" sz="1200" dirty="0">
                <a:solidFill>
                  <a:schemeClr val="tx1"/>
                </a:solidFill>
              </a:rPr>
              <a:t>4</a:t>
            </a:r>
            <a:r>
              <a:rPr lang="ko-KR" altLang="en-US" sz="1200" dirty="0">
                <a:solidFill>
                  <a:schemeClr val="tx1"/>
                </a:solidFill>
              </a:rPr>
              <a:t>월에 걸쳐 약 </a:t>
            </a:r>
            <a:r>
              <a:rPr lang="en-US" altLang="ko-KR" sz="1200" dirty="0">
                <a:solidFill>
                  <a:schemeClr val="tx1"/>
                </a:solidFill>
              </a:rPr>
              <a:t>2</a:t>
            </a:r>
            <a:r>
              <a:rPr lang="ko-KR" altLang="en-US" sz="1200" dirty="0">
                <a:solidFill>
                  <a:schemeClr val="tx1"/>
                </a:solidFill>
              </a:rPr>
              <a:t>개월 반이라는 짧은 기간에 완성했다</a:t>
            </a:r>
            <a:r>
              <a:rPr lang="en-US" altLang="ko-KR" sz="1200" dirty="0">
                <a:solidFill>
                  <a:schemeClr val="tx1"/>
                </a:solidFill>
              </a:rPr>
              <a:t>. 5</a:t>
            </a:r>
            <a:r>
              <a:rPr lang="ko-KR" altLang="en-US" sz="1200" dirty="0">
                <a:solidFill>
                  <a:schemeClr val="tx1"/>
                </a:solidFill>
              </a:rPr>
              <a:t>개의 악장에는 각각 ‘꿈과 정열’</a:t>
            </a:r>
            <a:r>
              <a:rPr lang="en-US" altLang="ko-KR" sz="1200" dirty="0">
                <a:solidFill>
                  <a:schemeClr val="tx1"/>
                </a:solidFill>
              </a:rPr>
              <a:t>, ‘</a:t>
            </a:r>
            <a:r>
              <a:rPr lang="ko-KR" altLang="en-US" sz="1200" dirty="0">
                <a:solidFill>
                  <a:schemeClr val="tx1"/>
                </a:solidFill>
              </a:rPr>
              <a:t>무도회’</a:t>
            </a:r>
            <a:r>
              <a:rPr lang="en-US" altLang="ko-KR" sz="1200" dirty="0">
                <a:solidFill>
                  <a:schemeClr val="tx1"/>
                </a:solidFill>
              </a:rPr>
              <a:t>, ‘</a:t>
            </a:r>
            <a:r>
              <a:rPr lang="ko-KR" altLang="en-US" sz="1200" dirty="0">
                <a:solidFill>
                  <a:schemeClr val="tx1"/>
                </a:solidFill>
              </a:rPr>
              <a:t>들판의 풍경’</a:t>
            </a:r>
            <a:r>
              <a:rPr lang="en-US" altLang="ko-KR" sz="1200" dirty="0">
                <a:solidFill>
                  <a:schemeClr val="tx1"/>
                </a:solidFill>
              </a:rPr>
              <a:t>, ‘</a:t>
            </a:r>
            <a:r>
              <a:rPr lang="ko-KR" altLang="en-US" sz="1200" dirty="0">
                <a:solidFill>
                  <a:schemeClr val="tx1"/>
                </a:solidFill>
              </a:rPr>
              <a:t>단두대로의 행진’</a:t>
            </a:r>
            <a:r>
              <a:rPr lang="en-US" altLang="ko-KR" sz="1200" dirty="0">
                <a:solidFill>
                  <a:schemeClr val="tx1"/>
                </a:solidFill>
              </a:rPr>
              <a:t>, ‘</a:t>
            </a:r>
            <a:r>
              <a:rPr lang="ko-KR" altLang="en-US" sz="1200" dirty="0">
                <a:solidFill>
                  <a:schemeClr val="tx1"/>
                </a:solidFill>
              </a:rPr>
              <a:t>마녀들의 밤의 향연과 </a:t>
            </a:r>
            <a:r>
              <a:rPr lang="ko-KR" altLang="en-US" sz="1200" dirty="0" err="1">
                <a:solidFill>
                  <a:schemeClr val="tx1"/>
                </a:solidFill>
              </a:rPr>
              <a:t>꿈’이라는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5</a:t>
            </a:r>
            <a:r>
              <a:rPr lang="ko-KR" altLang="en-US" sz="1200" dirty="0">
                <a:solidFill>
                  <a:schemeClr val="tx1"/>
                </a:solidFill>
              </a:rPr>
              <a:t>개의 표제가 붙어 있다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이 작품에서 주목되는 것은 고정 상념의 사용이다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이것을 자신이 열렬히 사랑했던 연인을 일정한 선율로 나타내고 모든 악장마다 등장시키는데 각 악장마다 그 정경에 어울리게끔 주로 리듬과 악기만을 변화시켜 사용하는 방법이다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  <a:r>
              <a:rPr lang="ko-KR" altLang="en-US" sz="1200" dirty="0">
                <a:solidFill>
                  <a:schemeClr val="tx1"/>
                </a:solidFill>
              </a:rPr>
              <a:t>보통의 교향곡은 제</a:t>
            </a:r>
            <a:r>
              <a:rPr lang="en-US" altLang="ko-KR" sz="1200" dirty="0">
                <a:solidFill>
                  <a:schemeClr val="tx1"/>
                </a:solidFill>
              </a:rPr>
              <a:t>1</a:t>
            </a:r>
            <a:r>
              <a:rPr lang="ko-KR" altLang="en-US" sz="1200" dirty="0">
                <a:solidFill>
                  <a:schemeClr val="tx1"/>
                </a:solidFill>
              </a:rPr>
              <a:t>악장에 나타난 주제는 그 악장에서 끝나고 다른 악장에서는 나타나지 않지만 이 </a:t>
            </a:r>
            <a:r>
              <a:rPr lang="ko-KR" altLang="en-US" sz="1200" dirty="0" err="1">
                <a:solidFill>
                  <a:schemeClr val="tx1"/>
                </a:solidFill>
              </a:rPr>
              <a:t>고정상념은</a:t>
            </a:r>
            <a:r>
              <a:rPr lang="ko-KR" altLang="en-US" sz="1200" dirty="0">
                <a:solidFill>
                  <a:schemeClr val="tx1"/>
                </a:solidFill>
              </a:rPr>
              <a:t> 마치 장편소설의 주인공처럼 모든 악장에 등장한다</a:t>
            </a:r>
            <a:r>
              <a:rPr lang="en-US" altLang="ko-KR" sz="12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BA5093-D5C7-34E3-7CE7-85340CCD95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「환상 교향곡」 제</a:t>
            </a:r>
            <a:r>
              <a:rPr kumimoji="1" lang="en-US" altLang="ko-KR" dirty="0">
                <a:latin typeface="+mn-ea"/>
                <a:ea typeface="+mn-ea"/>
              </a:rPr>
              <a:t>2</a:t>
            </a:r>
            <a:r>
              <a:rPr kumimoji="1" lang="ko-KR" altLang="en-US" dirty="0">
                <a:latin typeface="+mn-ea"/>
                <a:ea typeface="+mn-ea"/>
              </a:rPr>
              <a:t>악장 ‘무도회’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8C9143D-6FB9-1F6D-8199-529801E6D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31" y="922016"/>
            <a:ext cx="5674986" cy="267026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B53F938-AADC-1EF8-ACE0-5D8851E0C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231" y="3672818"/>
            <a:ext cx="5674986" cy="2630734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2A51ABF1-454C-64FA-0B3F-835D3D180446}"/>
              </a:ext>
            </a:extLst>
          </p:cNvPr>
          <p:cNvSpPr/>
          <p:nvPr/>
        </p:nvSpPr>
        <p:spPr>
          <a:xfrm>
            <a:off x="2998752" y="973183"/>
            <a:ext cx="1899820" cy="245581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1C8EDDE-20C3-4492-667D-7FF87D8937AA}"/>
              </a:ext>
            </a:extLst>
          </p:cNvPr>
          <p:cNvSpPr/>
          <p:nvPr/>
        </p:nvSpPr>
        <p:spPr>
          <a:xfrm>
            <a:off x="4873273" y="973182"/>
            <a:ext cx="1899820" cy="26191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988D571-68C2-7E35-7B56-8209F9E88982}"/>
              </a:ext>
            </a:extLst>
          </p:cNvPr>
          <p:cNvSpPr/>
          <p:nvPr/>
        </p:nvSpPr>
        <p:spPr>
          <a:xfrm>
            <a:off x="1098931" y="3592285"/>
            <a:ext cx="2800331" cy="26307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2ADAE96-08BA-65A6-6573-F3C74423CCA3}"/>
              </a:ext>
            </a:extLst>
          </p:cNvPr>
          <p:cNvSpPr/>
          <p:nvPr/>
        </p:nvSpPr>
        <p:spPr>
          <a:xfrm>
            <a:off x="3899262" y="3643451"/>
            <a:ext cx="2873831" cy="26307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90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34D5-A310-4237-EDCE-166C2DF4C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BA5093-D5C7-34E3-7CE7-85340CCD95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「환상 교향곡」 제</a:t>
            </a:r>
            <a:r>
              <a:rPr kumimoji="1" lang="en-US" altLang="ko-KR" dirty="0">
                <a:latin typeface="+mn-ea"/>
                <a:ea typeface="+mn-ea"/>
              </a:rPr>
              <a:t>2</a:t>
            </a:r>
            <a:r>
              <a:rPr kumimoji="1" lang="ko-KR" altLang="en-US" dirty="0">
                <a:latin typeface="+mn-ea"/>
                <a:ea typeface="+mn-ea"/>
              </a:rPr>
              <a:t>악장 ‘무도회’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96DF569-3E0F-52C3-FFAC-24E195324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1131" y="4013512"/>
            <a:ext cx="7994469" cy="116913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D445A82-7D3B-55B7-77C0-B86D89093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1131" y="1861462"/>
            <a:ext cx="7994469" cy="1462988"/>
          </a:xfrm>
          <a:prstGeom prst="rect">
            <a:avLst/>
          </a:prstGeom>
        </p:spPr>
      </p:pic>
      <p:pic>
        <p:nvPicPr>
          <p:cNvPr id="11" name="3단원_교과서_92쪽_QR48_5.환상 교향곡_제2악장_무도회">
            <a:hlinkClick r:id="" action="ppaction://media"/>
            <a:extLst>
              <a:ext uri="{FF2B5EF4-FFF2-40B4-BE49-F238E27FC236}">
                <a16:creationId xmlns:a16="http://schemas.microsoft.com/office/drawing/2014/main" id="{F4EAB3BA-B8BD-C648-7C47-B45F847875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9237" y="360000"/>
            <a:ext cx="319586" cy="319586"/>
          </a:xfrm>
          <a:prstGeom prst="rect">
            <a:avLst/>
          </a:prstGeom>
        </p:spPr>
      </p:pic>
      <p:sp>
        <p:nvSpPr>
          <p:cNvPr id="12" name="화살표: 오각형 11">
            <a:extLst>
              <a:ext uri="{FF2B5EF4-FFF2-40B4-BE49-F238E27FC236}">
                <a16:creationId xmlns:a16="http://schemas.microsoft.com/office/drawing/2014/main" id="{11EE8472-E107-BD5C-A82B-1FD987132F13}"/>
              </a:ext>
            </a:extLst>
          </p:cNvPr>
          <p:cNvSpPr/>
          <p:nvPr/>
        </p:nvSpPr>
        <p:spPr>
          <a:xfrm>
            <a:off x="2690620" y="1490355"/>
            <a:ext cx="1064952" cy="300537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/>
              <a:t>2</a:t>
            </a:r>
            <a:r>
              <a:rPr lang="ko-KR" altLang="en-US" sz="1200" dirty="0"/>
              <a:t>악장</a:t>
            </a:r>
          </a:p>
        </p:txBody>
      </p:sp>
      <p:sp>
        <p:nvSpPr>
          <p:cNvPr id="13" name="화살표: 오각형 12">
            <a:extLst>
              <a:ext uri="{FF2B5EF4-FFF2-40B4-BE49-F238E27FC236}">
                <a16:creationId xmlns:a16="http://schemas.microsoft.com/office/drawing/2014/main" id="{F6F847F7-50E8-817F-905C-8C85C27492CF}"/>
              </a:ext>
            </a:extLst>
          </p:cNvPr>
          <p:cNvSpPr/>
          <p:nvPr/>
        </p:nvSpPr>
        <p:spPr>
          <a:xfrm>
            <a:off x="2690619" y="3795949"/>
            <a:ext cx="1064952" cy="300537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고정 악상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6D0D671-F145-C622-F823-09E6A354A6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8148" y="5409370"/>
            <a:ext cx="6740434" cy="4623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F4A136C-E639-271E-7067-D2AABB341C10}"/>
              </a:ext>
            </a:extLst>
          </p:cNvPr>
          <p:cNvSpPr txBox="1"/>
          <p:nvPr/>
        </p:nvSpPr>
        <p:spPr>
          <a:xfrm>
            <a:off x="5304246" y="5468574"/>
            <a:ext cx="13644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플루트</a:t>
            </a:r>
            <a:r>
              <a:rPr lang="en-US" altLang="ko-KR" sz="1400" dirty="0">
                <a:solidFill>
                  <a:srgbClr val="FF0000"/>
                </a:solidFill>
              </a:rPr>
              <a:t>, </a:t>
            </a:r>
            <a:r>
              <a:rPr lang="ko-KR" altLang="en-US" sz="1400" dirty="0">
                <a:solidFill>
                  <a:srgbClr val="FF0000"/>
                </a:solidFill>
              </a:rPr>
              <a:t>오보에</a:t>
            </a:r>
          </a:p>
        </p:txBody>
      </p:sp>
    </p:spTree>
    <p:extLst>
      <p:ext uri="{BB962C8B-B14F-4D97-AF65-F5344CB8AC3E}">
        <p14:creationId xmlns:p14="http://schemas.microsoft.com/office/powerpoint/2010/main" val="424412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CA51B-6A9D-2CE0-1778-F74EF651E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102937-47E9-B6A1-C747-A8DF1088B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낭만주의 시대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F848FE6-2DA2-1339-4A40-340246DACE3A}"/>
              </a:ext>
            </a:extLst>
          </p:cNvPr>
          <p:cNvSpPr/>
          <p:nvPr/>
        </p:nvSpPr>
        <p:spPr>
          <a:xfrm>
            <a:off x="1135772" y="1934915"/>
            <a:ext cx="4823068" cy="378923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베를리오즈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(Berlioz, Hector, 1803~1869, 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프랑스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75EC69-1887-11C9-90B1-EB3D38FD0142}"/>
              </a:ext>
            </a:extLst>
          </p:cNvPr>
          <p:cNvSpPr txBox="1"/>
          <p:nvPr/>
        </p:nvSpPr>
        <p:spPr>
          <a:xfrm>
            <a:off x="4245065" y="2621213"/>
            <a:ext cx="7504975" cy="263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프랑스의 작곡가로 의학 공부를 하였으나 </a:t>
            </a:r>
            <a:r>
              <a:rPr lang="ko-KR" altLang="en-US" sz="1600" dirty="0" err="1">
                <a:latin typeface="+mn-ea"/>
              </a:rPr>
              <a:t>글루크의</a:t>
            </a:r>
            <a:r>
              <a:rPr lang="ko-KR" altLang="en-US" sz="1600" dirty="0">
                <a:latin typeface="+mn-ea"/>
              </a:rPr>
              <a:t> 오페라에 매료되어 작곡가의 길을 걷게 된다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프랑스의 유일한 교향곡 작곡가였고 ‘표제 </a:t>
            </a:r>
            <a:r>
              <a:rPr lang="ko-KR" altLang="en-US" sz="1600" dirty="0" err="1">
                <a:latin typeface="+mn-ea"/>
              </a:rPr>
              <a:t>음악’이라는</a:t>
            </a:r>
            <a:r>
              <a:rPr lang="ko-KR" altLang="en-US" sz="1600" dirty="0">
                <a:latin typeface="+mn-ea"/>
              </a:rPr>
              <a:t> 새로운 극적인 </a:t>
            </a:r>
            <a:r>
              <a:rPr lang="ko-KR" altLang="en-US" sz="1600" dirty="0" err="1">
                <a:latin typeface="+mn-ea"/>
              </a:rPr>
              <a:t>관현악곡</a:t>
            </a:r>
            <a:r>
              <a:rPr lang="ko-KR" altLang="en-US" sz="1600" dirty="0">
                <a:latin typeface="+mn-ea"/>
              </a:rPr>
              <a:t> 스타일을 창시했다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프랑스 특유의 섬세한 감정과 관현악법에 의하여 감미로운 음색을 즐겨 사용하였으며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대규모 기악곡과 자유분방한 표현이 특징적이다</a:t>
            </a:r>
            <a:r>
              <a:rPr lang="en-US" altLang="ko-KR" sz="1600" dirty="0">
                <a:latin typeface="+mn-ea"/>
              </a:rPr>
              <a:t>. ‘</a:t>
            </a:r>
            <a:r>
              <a:rPr lang="ko-KR" altLang="en-US" sz="1600" dirty="0">
                <a:latin typeface="+mn-ea"/>
              </a:rPr>
              <a:t>근대 오케스트레이션의 </a:t>
            </a:r>
            <a:r>
              <a:rPr lang="ko-KR" altLang="en-US" sz="1600" dirty="0" err="1">
                <a:latin typeface="+mn-ea"/>
              </a:rPr>
              <a:t>아버지’라</a:t>
            </a:r>
            <a:r>
              <a:rPr lang="ko-KR" altLang="en-US" sz="1600" dirty="0">
                <a:latin typeface="+mn-ea"/>
              </a:rPr>
              <a:t> 불릴 만큼 각각의 악기가 지닌 음색과 효과를 잘 이해한 그는 그때까지의 한계를 뛰어넘어 색채적인 표현의 가능성을 보여주었다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0D06FB1-3A1E-FA4F-484D-0A8D5D2B1F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87062" y="2784261"/>
            <a:ext cx="2075929" cy="215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1901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34D5-A310-4237-EDCE-166C2DF4C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BA5093-D5C7-34E3-7CE7-85340CCD95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독주 바이올린을 위한 </a:t>
            </a:r>
            <a:r>
              <a:rPr kumimoji="1" lang="en-US" altLang="ko-KR" dirty="0">
                <a:latin typeface="+mn-ea"/>
                <a:ea typeface="+mn-ea"/>
              </a:rPr>
              <a:t>24</a:t>
            </a:r>
            <a:r>
              <a:rPr kumimoji="1" lang="ko-KR" altLang="en-US" dirty="0">
                <a:latin typeface="+mn-ea"/>
                <a:ea typeface="+mn-ea"/>
              </a:rPr>
              <a:t>개의 </a:t>
            </a:r>
            <a:r>
              <a:rPr kumimoji="1" lang="ko-KR" altLang="en-US" dirty="0" err="1">
                <a:latin typeface="+mn-ea"/>
                <a:ea typeface="+mn-ea"/>
              </a:rPr>
              <a:t>카프리치오</a:t>
            </a:r>
            <a:r>
              <a:rPr kumimoji="1" lang="ko-KR" altLang="en-US" dirty="0">
                <a:latin typeface="+mn-ea"/>
                <a:ea typeface="+mn-ea"/>
              </a:rPr>
              <a:t> </a:t>
            </a:r>
            <a:r>
              <a:rPr kumimoji="1" lang="en-US" altLang="ko-KR" dirty="0">
                <a:latin typeface="+mn-ea"/>
                <a:ea typeface="+mn-ea"/>
              </a:rPr>
              <a:t>24</a:t>
            </a:r>
            <a:r>
              <a:rPr kumimoji="1" lang="ko-KR" altLang="en-US" dirty="0">
                <a:latin typeface="+mn-ea"/>
                <a:ea typeface="+mn-ea"/>
              </a:rPr>
              <a:t>번</a:t>
            </a:r>
          </a:p>
        </p:txBody>
      </p:sp>
      <p:sp>
        <p:nvSpPr>
          <p:cNvPr id="12" name="사각형: 둥근 대각선 방향 모서리 11">
            <a:extLst>
              <a:ext uri="{FF2B5EF4-FFF2-40B4-BE49-F238E27FC236}">
                <a16:creationId xmlns:a16="http://schemas.microsoft.com/office/drawing/2014/main" id="{993217D6-2272-C564-7FBB-9AAB03631D8C}"/>
              </a:ext>
            </a:extLst>
          </p:cNvPr>
          <p:cNvSpPr/>
          <p:nvPr/>
        </p:nvSpPr>
        <p:spPr>
          <a:xfrm>
            <a:off x="4306552" y="733972"/>
            <a:ext cx="3991628" cy="375018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36000" rIns="0" bIns="36000" rtlCol="0" anchor="t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  형식의 제약을 받지 않고 자유로운 요소가 강한 기악곡</a:t>
            </a:r>
            <a:endParaRPr lang="en-US" altLang="ko-KR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6A945A39-BF58-85B6-DD83-6E987AFCACAF}"/>
              </a:ext>
            </a:extLst>
          </p:cNvPr>
          <p:cNvCxnSpPr/>
          <p:nvPr/>
        </p:nvCxnSpPr>
        <p:spPr>
          <a:xfrm>
            <a:off x="4306552" y="655320"/>
            <a:ext cx="1362728" cy="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8" name="그림 17">
            <a:extLst>
              <a:ext uri="{FF2B5EF4-FFF2-40B4-BE49-F238E27FC236}">
                <a16:creationId xmlns:a16="http://schemas.microsoft.com/office/drawing/2014/main" id="{06C8C60D-DB85-60E1-7462-CB3A424BB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250" y="1781369"/>
            <a:ext cx="6019800" cy="169765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DB36DC4-6CCC-D4AE-F789-4C76BE7B1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475" y="3926935"/>
            <a:ext cx="5975350" cy="82355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E5C3A8F-A34A-A542-F9ED-6E8BFDB21E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" y="5198399"/>
            <a:ext cx="5975350" cy="925629"/>
          </a:xfrm>
          <a:prstGeom prst="rect">
            <a:avLst/>
          </a:prstGeom>
        </p:spPr>
      </p:pic>
      <p:sp>
        <p:nvSpPr>
          <p:cNvPr id="23" name="사각형: 위쪽 모서리의 한쪽은 둥글고 다른 한쪽은 잘림 22">
            <a:extLst>
              <a:ext uri="{FF2B5EF4-FFF2-40B4-BE49-F238E27FC236}">
                <a16:creationId xmlns:a16="http://schemas.microsoft.com/office/drawing/2014/main" id="{0AB5832A-95EE-4367-1428-42B50FF22C8C}"/>
              </a:ext>
            </a:extLst>
          </p:cNvPr>
          <p:cNvSpPr/>
          <p:nvPr/>
        </p:nvSpPr>
        <p:spPr>
          <a:xfrm>
            <a:off x="1028699" y="1456170"/>
            <a:ext cx="784225" cy="252000"/>
          </a:xfrm>
          <a:prstGeom prst="snip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주제</a:t>
            </a:r>
          </a:p>
        </p:txBody>
      </p:sp>
      <p:sp>
        <p:nvSpPr>
          <p:cNvPr id="24" name="사각형: 위쪽 모서리의 한쪽은 둥글고 다른 한쪽은 잘림 23">
            <a:extLst>
              <a:ext uri="{FF2B5EF4-FFF2-40B4-BE49-F238E27FC236}">
                <a16:creationId xmlns:a16="http://schemas.microsoft.com/office/drawing/2014/main" id="{F1AEF522-DB5C-E703-9374-61CC67609C33}"/>
              </a:ext>
            </a:extLst>
          </p:cNvPr>
          <p:cNvSpPr/>
          <p:nvPr/>
        </p:nvSpPr>
        <p:spPr>
          <a:xfrm>
            <a:off x="1028699" y="3625425"/>
            <a:ext cx="784225" cy="252000"/>
          </a:xfrm>
          <a:prstGeom prst="snip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제</a:t>
            </a:r>
            <a:r>
              <a:rPr lang="en-US" altLang="ko-KR" sz="1100" dirty="0">
                <a:solidFill>
                  <a:schemeClr val="tx1"/>
                </a:solidFill>
              </a:rPr>
              <a:t>6</a:t>
            </a:r>
            <a:r>
              <a:rPr lang="ko-KR" altLang="en-US" sz="1100" dirty="0">
                <a:solidFill>
                  <a:schemeClr val="tx1"/>
                </a:solidFill>
              </a:rPr>
              <a:t>변주</a:t>
            </a:r>
          </a:p>
        </p:txBody>
      </p:sp>
      <p:sp>
        <p:nvSpPr>
          <p:cNvPr id="25" name="사각형: 위쪽 모서리의 한쪽은 둥글고 다른 한쪽은 잘림 24">
            <a:extLst>
              <a:ext uri="{FF2B5EF4-FFF2-40B4-BE49-F238E27FC236}">
                <a16:creationId xmlns:a16="http://schemas.microsoft.com/office/drawing/2014/main" id="{3B932601-C7CD-F5B6-5812-3AC411A0BE1D}"/>
              </a:ext>
            </a:extLst>
          </p:cNvPr>
          <p:cNvSpPr/>
          <p:nvPr/>
        </p:nvSpPr>
        <p:spPr>
          <a:xfrm>
            <a:off x="1006474" y="4946399"/>
            <a:ext cx="784225" cy="252000"/>
          </a:xfrm>
          <a:prstGeom prst="snip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제</a:t>
            </a:r>
            <a:r>
              <a:rPr lang="en-US" altLang="ko-KR" sz="1100" dirty="0">
                <a:solidFill>
                  <a:schemeClr val="tx1"/>
                </a:solidFill>
              </a:rPr>
              <a:t>9</a:t>
            </a:r>
            <a:r>
              <a:rPr lang="ko-KR" altLang="en-US" sz="1100" dirty="0">
                <a:solidFill>
                  <a:schemeClr val="tx1"/>
                </a:solidFill>
              </a:rPr>
              <a:t>변주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78B21BCA-176A-654D-A06F-56F63621E989}"/>
              </a:ext>
            </a:extLst>
          </p:cNvPr>
          <p:cNvSpPr/>
          <p:nvPr/>
        </p:nvSpPr>
        <p:spPr>
          <a:xfrm>
            <a:off x="7400272" y="2266950"/>
            <a:ext cx="4369328" cy="3032392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tIns="36000" rIns="0" b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 err="1">
                <a:solidFill>
                  <a:schemeClr val="accent5">
                    <a:lumMod val="50000"/>
                  </a:schemeClr>
                </a:solidFill>
              </a:rPr>
              <a:t>카프리치오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Op.1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은 파가니니가 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1802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년부터 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1817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년까지 장기간에 걸쳐 작곡한 곡으로 유일한 무반주 바이올린 독주곡이다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각각 다른 고난도의 기교를 필요로 하는 이 곡은 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24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개 연습곡의 형태를 띠고 있으며 바이올리니스트라면 반드시 거쳐야 하는 필수 곡으로 평가 받고 있다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그중 마지막 곡인 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24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번은 길이도 가장 길고 유일하게 주제와 변주 형식을 취하고 있어 바이올린의 각종 기교를 다채롭게 펼쳐 보일 수 있는 작품이다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7" name="3단원_교과서_93쪽_QR48_6.독주 바이올린을 위한 24개의 카프리치오_24번">
            <a:hlinkClick r:id="" action="ppaction://media"/>
            <a:extLst>
              <a:ext uri="{FF2B5EF4-FFF2-40B4-BE49-F238E27FC236}">
                <a16:creationId xmlns:a16="http://schemas.microsoft.com/office/drawing/2014/main" id="{7CAC0B59-A2EF-714C-1A50-858C297A9D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53775" y="404592"/>
            <a:ext cx="501456" cy="50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00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34D5-A310-4237-EDCE-166C2DF4C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텍스트 개체 틀 23">
            <a:extLst>
              <a:ext uri="{FF2B5EF4-FFF2-40B4-BE49-F238E27FC236}">
                <a16:creationId xmlns:a16="http://schemas.microsoft.com/office/drawing/2014/main" id="{B8E6BCF1-8D3B-D3C1-0636-D85A11BAF8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이 곡의 주제를 사용하여 작곡한 다른 작품을 감상해 보자</a:t>
            </a:r>
            <a:r>
              <a:rPr lang="en-US" altLang="ko-KR" dirty="0">
                <a:latin typeface="+mn-ea"/>
                <a:ea typeface="+mn-ea"/>
              </a:rPr>
              <a:t>.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BA5093-D5C7-34E3-7CE7-85340CCD95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독주 바이올린을 위한 </a:t>
            </a:r>
            <a:r>
              <a:rPr kumimoji="1" lang="en-US" altLang="ko-KR" dirty="0">
                <a:latin typeface="+mn-ea"/>
                <a:ea typeface="+mn-ea"/>
              </a:rPr>
              <a:t>24</a:t>
            </a:r>
            <a:r>
              <a:rPr kumimoji="1" lang="ko-KR" altLang="en-US" dirty="0">
                <a:latin typeface="+mn-ea"/>
                <a:ea typeface="+mn-ea"/>
              </a:rPr>
              <a:t>개의 </a:t>
            </a:r>
            <a:r>
              <a:rPr kumimoji="1" lang="ko-KR" altLang="en-US" dirty="0" err="1">
                <a:latin typeface="+mn-ea"/>
                <a:ea typeface="+mn-ea"/>
              </a:rPr>
              <a:t>카프리치오</a:t>
            </a:r>
            <a:r>
              <a:rPr kumimoji="1" lang="ko-KR" altLang="en-US" dirty="0">
                <a:latin typeface="+mn-ea"/>
                <a:ea typeface="+mn-ea"/>
              </a:rPr>
              <a:t> </a:t>
            </a:r>
            <a:r>
              <a:rPr kumimoji="1" lang="en-US" altLang="ko-KR" dirty="0">
                <a:latin typeface="+mn-ea"/>
                <a:ea typeface="+mn-ea"/>
              </a:rPr>
              <a:t>24</a:t>
            </a:r>
            <a:r>
              <a:rPr kumimoji="1" lang="ko-KR" altLang="en-US" dirty="0">
                <a:latin typeface="+mn-ea"/>
                <a:ea typeface="+mn-ea"/>
              </a:rPr>
              <a:t>번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F30BE8E-BBC0-FB5F-E9B1-CEF9F31E02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9600" y="1604713"/>
            <a:ext cx="6567849" cy="202240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04FF212-4C10-F4A8-6AE6-18FBE43AE0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6629" y="3888184"/>
            <a:ext cx="6495660" cy="2007271"/>
          </a:xfrm>
          <a:prstGeom prst="rect">
            <a:avLst/>
          </a:prstGeom>
        </p:spPr>
      </p:pic>
      <p:pic>
        <p:nvPicPr>
          <p:cNvPr id="7" name="3단원_교과서_93쪽_QR48_7.파가니니 주제에 의한 대연습곡_6번">
            <a:hlinkClick r:id="" action="ppaction://media"/>
            <a:extLst>
              <a:ext uri="{FF2B5EF4-FFF2-40B4-BE49-F238E27FC236}">
                <a16:creationId xmlns:a16="http://schemas.microsoft.com/office/drawing/2014/main" id="{A8501AEC-99AC-A745-E311-6E963464E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52730" y="1631651"/>
            <a:ext cx="356870" cy="356870"/>
          </a:xfrm>
          <a:prstGeom prst="rect">
            <a:avLst/>
          </a:prstGeom>
        </p:spPr>
      </p:pic>
      <p:pic>
        <p:nvPicPr>
          <p:cNvPr id="9" name="3단원_교과서_93쪽_QR48_8.최후의 수단">
            <a:hlinkClick r:id="" action="ppaction://media"/>
            <a:extLst>
              <a:ext uri="{FF2B5EF4-FFF2-40B4-BE49-F238E27FC236}">
                <a16:creationId xmlns:a16="http://schemas.microsoft.com/office/drawing/2014/main" id="{5AABF784-DFFB-66ED-EFBA-52AF668C31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82407" y="3879772"/>
            <a:ext cx="356870" cy="356870"/>
          </a:xfrm>
          <a:prstGeom prst="rect">
            <a:avLst/>
          </a:prstGeom>
        </p:spPr>
      </p:pic>
      <p:sp>
        <p:nvSpPr>
          <p:cNvPr id="14" name="순서도: 지연 13">
            <a:extLst>
              <a:ext uri="{FF2B5EF4-FFF2-40B4-BE49-F238E27FC236}">
                <a16:creationId xmlns:a16="http://schemas.microsoft.com/office/drawing/2014/main" id="{D420E01A-0A69-160F-41B5-72A12FD66A5C}"/>
              </a:ext>
            </a:extLst>
          </p:cNvPr>
          <p:cNvSpPr/>
          <p:nvPr/>
        </p:nvSpPr>
        <p:spPr>
          <a:xfrm>
            <a:off x="1028699" y="1631651"/>
            <a:ext cx="3576639" cy="334530"/>
          </a:xfrm>
          <a:custGeom>
            <a:avLst/>
            <a:gdLst>
              <a:gd name="connsiteX0" fmla="*/ 0 w 3131821"/>
              <a:gd name="connsiteY0" fmla="*/ 0 h 252000"/>
              <a:gd name="connsiteX1" fmla="*/ 1565911 w 3131821"/>
              <a:gd name="connsiteY1" fmla="*/ 0 h 252000"/>
              <a:gd name="connsiteX2" fmla="*/ 3131822 w 3131821"/>
              <a:gd name="connsiteY2" fmla="*/ 126000 h 252000"/>
              <a:gd name="connsiteX3" fmla="*/ 1565911 w 3131821"/>
              <a:gd name="connsiteY3" fmla="*/ 252000 h 252000"/>
              <a:gd name="connsiteX4" fmla="*/ 0 w 3131821"/>
              <a:gd name="connsiteY4" fmla="*/ 252000 h 252000"/>
              <a:gd name="connsiteX5" fmla="*/ 0 w 3131821"/>
              <a:gd name="connsiteY5" fmla="*/ 0 h 252000"/>
              <a:gd name="connsiteX0" fmla="*/ 0 w 2240701"/>
              <a:gd name="connsiteY0" fmla="*/ 0 h 252000"/>
              <a:gd name="connsiteX1" fmla="*/ 1565911 w 2240701"/>
              <a:gd name="connsiteY1" fmla="*/ 0 h 252000"/>
              <a:gd name="connsiteX2" fmla="*/ 2217422 w 2240701"/>
              <a:gd name="connsiteY2" fmla="*/ 133620 h 252000"/>
              <a:gd name="connsiteX3" fmla="*/ 1565911 w 2240701"/>
              <a:gd name="connsiteY3" fmla="*/ 252000 h 252000"/>
              <a:gd name="connsiteX4" fmla="*/ 0 w 2240701"/>
              <a:gd name="connsiteY4" fmla="*/ 252000 h 252000"/>
              <a:gd name="connsiteX5" fmla="*/ 0 w 2240701"/>
              <a:gd name="connsiteY5" fmla="*/ 0 h 2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0701" h="252000">
                <a:moveTo>
                  <a:pt x="0" y="0"/>
                </a:moveTo>
                <a:lnTo>
                  <a:pt x="1565911" y="0"/>
                </a:lnTo>
                <a:cubicBezTo>
                  <a:pt x="2430740" y="0"/>
                  <a:pt x="2217422" y="64032"/>
                  <a:pt x="2217422" y="133620"/>
                </a:cubicBezTo>
                <a:cubicBezTo>
                  <a:pt x="2217422" y="203208"/>
                  <a:pt x="2430740" y="252000"/>
                  <a:pt x="1565911" y="252000"/>
                </a:cubicBezTo>
                <a:lnTo>
                  <a:pt x="0" y="25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               파가니니 주제에 의한 </a:t>
            </a:r>
            <a:r>
              <a:rPr lang="ko-KR" altLang="en-US" sz="1100" dirty="0" err="1">
                <a:solidFill>
                  <a:schemeClr val="tx1"/>
                </a:solidFill>
              </a:rPr>
              <a:t>대연습곡</a:t>
            </a:r>
            <a:r>
              <a:rPr lang="ko-KR" altLang="en-US" sz="1100" dirty="0">
                <a:solidFill>
                  <a:schemeClr val="tx1"/>
                </a:solidFill>
              </a:rPr>
              <a:t> </a:t>
            </a:r>
            <a:r>
              <a:rPr lang="en-US" altLang="ko-KR" sz="1100" dirty="0">
                <a:solidFill>
                  <a:schemeClr val="tx1"/>
                </a:solidFill>
              </a:rPr>
              <a:t>6</a:t>
            </a:r>
            <a:r>
              <a:rPr lang="ko-KR" altLang="en-US" sz="1100" dirty="0">
                <a:solidFill>
                  <a:schemeClr val="tx1"/>
                </a:solidFill>
              </a:rPr>
              <a:t>번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05CF040-76A5-A2F5-DA75-AE965874DF03}"/>
              </a:ext>
            </a:extLst>
          </p:cNvPr>
          <p:cNvGrpSpPr/>
          <p:nvPr/>
        </p:nvGrpSpPr>
        <p:grpSpPr>
          <a:xfrm>
            <a:off x="1028699" y="1631651"/>
            <a:ext cx="888207" cy="334530"/>
            <a:chOff x="1238249" y="2034814"/>
            <a:chExt cx="888207" cy="33453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3A8B4ED-E484-3B90-6EBE-89AA626A3FD0}"/>
                </a:ext>
              </a:extLst>
            </p:cNvPr>
            <p:cNvSpPr/>
            <p:nvPr/>
          </p:nvSpPr>
          <p:spPr>
            <a:xfrm>
              <a:off x="1238249" y="2034814"/>
              <a:ext cx="888207" cy="334530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endParaRPr lang="ko-KR" altLang="en-US" sz="11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522C492-2A65-96CB-F1CD-3B7C655A7BBA}"/>
                </a:ext>
              </a:extLst>
            </p:cNvPr>
            <p:cNvSpPr txBox="1"/>
            <p:nvPr/>
          </p:nvSpPr>
          <p:spPr>
            <a:xfrm>
              <a:off x="1238249" y="2048191"/>
              <a:ext cx="88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/>
                <a:t>리스트</a:t>
              </a:r>
            </a:p>
          </p:txBody>
        </p:sp>
      </p:grpSp>
      <p:sp>
        <p:nvSpPr>
          <p:cNvPr id="20" name="순서도: 지연 13">
            <a:extLst>
              <a:ext uri="{FF2B5EF4-FFF2-40B4-BE49-F238E27FC236}">
                <a16:creationId xmlns:a16="http://schemas.microsoft.com/office/drawing/2014/main" id="{B717610B-A429-91D3-2FBD-100E5166A8DC}"/>
              </a:ext>
            </a:extLst>
          </p:cNvPr>
          <p:cNvSpPr/>
          <p:nvPr/>
        </p:nvSpPr>
        <p:spPr>
          <a:xfrm>
            <a:off x="1028699" y="3874807"/>
            <a:ext cx="2103121" cy="334530"/>
          </a:xfrm>
          <a:custGeom>
            <a:avLst/>
            <a:gdLst>
              <a:gd name="connsiteX0" fmla="*/ 0 w 3131821"/>
              <a:gd name="connsiteY0" fmla="*/ 0 h 252000"/>
              <a:gd name="connsiteX1" fmla="*/ 1565911 w 3131821"/>
              <a:gd name="connsiteY1" fmla="*/ 0 h 252000"/>
              <a:gd name="connsiteX2" fmla="*/ 3131822 w 3131821"/>
              <a:gd name="connsiteY2" fmla="*/ 126000 h 252000"/>
              <a:gd name="connsiteX3" fmla="*/ 1565911 w 3131821"/>
              <a:gd name="connsiteY3" fmla="*/ 252000 h 252000"/>
              <a:gd name="connsiteX4" fmla="*/ 0 w 3131821"/>
              <a:gd name="connsiteY4" fmla="*/ 252000 h 252000"/>
              <a:gd name="connsiteX5" fmla="*/ 0 w 3131821"/>
              <a:gd name="connsiteY5" fmla="*/ 0 h 252000"/>
              <a:gd name="connsiteX0" fmla="*/ 0 w 2240701"/>
              <a:gd name="connsiteY0" fmla="*/ 0 h 252000"/>
              <a:gd name="connsiteX1" fmla="*/ 1565911 w 2240701"/>
              <a:gd name="connsiteY1" fmla="*/ 0 h 252000"/>
              <a:gd name="connsiteX2" fmla="*/ 2217422 w 2240701"/>
              <a:gd name="connsiteY2" fmla="*/ 133620 h 252000"/>
              <a:gd name="connsiteX3" fmla="*/ 1565911 w 2240701"/>
              <a:gd name="connsiteY3" fmla="*/ 252000 h 252000"/>
              <a:gd name="connsiteX4" fmla="*/ 0 w 2240701"/>
              <a:gd name="connsiteY4" fmla="*/ 252000 h 252000"/>
              <a:gd name="connsiteX5" fmla="*/ 0 w 2240701"/>
              <a:gd name="connsiteY5" fmla="*/ 0 h 2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0701" h="252000">
                <a:moveTo>
                  <a:pt x="0" y="0"/>
                </a:moveTo>
                <a:lnTo>
                  <a:pt x="1565911" y="0"/>
                </a:lnTo>
                <a:cubicBezTo>
                  <a:pt x="2430740" y="0"/>
                  <a:pt x="2217422" y="64032"/>
                  <a:pt x="2217422" y="133620"/>
                </a:cubicBezTo>
                <a:cubicBezTo>
                  <a:pt x="2217422" y="203208"/>
                  <a:pt x="2430740" y="252000"/>
                  <a:pt x="1565911" y="252000"/>
                </a:cubicBezTo>
                <a:lnTo>
                  <a:pt x="0" y="25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                  최후의 수단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571CA4E-ED54-C539-BC4B-A91BE7497249}"/>
              </a:ext>
            </a:extLst>
          </p:cNvPr>
          <p:cNvSpPr/>
          <p:nvPr/>
        </p:nvSpPr>
        <p:spPr>
          <a:xfrm>
            <a:off x="1028699" y="3874807"/>
            <a:ext cx="888207" cy="3345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endParaRPr lang="ko-KR" altLang="en-US" sz="1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0C6F9D-E1B1-3F7C-CA14-825F0DD4E3F8}"/>
              </a:ext>
            </a:extLst>
          </p:cNvPr>
          <p:cNvSpPr txBox="1"/>
          <p:nvPr/>
        </p:nvSpPr>
        <p:spPr>
          <a:xfrm>
            <a:off x="1028699" y="3888184"/>
            <a:ext cx="8882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/>
              <a:t>무친스키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578725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CA51B-6A9D-2CE0-1778-F74EF651E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102937-47E9-B6A1-C747-A8DF1088B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낭만주의 시대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F848FE6-2DA2-1339-4A40-340246DACE3A}"/>
              </a:ext>
            </a:extLst>
          </p:cNvPr>
          <p:cNvSpPr/>
          <p:nvPr/>
        </p:nvSpPr>
        <p:spPr>
          <a:xfrm>
            <a:off x="1135772" y="1934915"/>
            <a:ext cx="4823068" cy="3789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A66BD3"/>
              </a:gs>
              <a:gs pos="50000">
                <a:srgbClr val="A66BD3"/>
              </a:gs>
              <a:gs pos="100000">
                <a:srgbClr val="A66BD3"/>
              </a:gs>
            </a:gsLst>
          </a:gra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파가니니</a:t>
            </a:r>
            <a:r>
              <a:rPr lang="en-US" altLang="ko-KR" sz="1400" dirty="0">
                <a:solidFill>
                  <a:schemeClr val="bg1"/>
                </a:solidFill>
                <a:latin typeface="+mn-ea"/>
              </a:rPr>
              <a:t>(Paganini, Niccolò, 1782~1840, </a:t>
            </a:r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이탈리아</a:t>
            </a:r>
            <a:r>
              <a:rPr lang="en-US" altLang="ko-KR" sz="1400" dirty="0">
                <a:solidFill>
                  <a:schemeClr val="bg1"/>
                </a:solidFill>
                <a:latin typeface="+mn-ea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75EC69-1887-11C9-90B1-EB3D38FD0142}"/>
              </a:ext>
            </a:extLst>
          </p:cNvPr>
          <p:cNvSpPr txBox="1"/>
          <p:nvPr/>
        </p:nvSpPr>
        <p:spPr>
          <a:xfrm>
            <a:off x="4245065" y="3098755"/>
            <a:ext cx="7504975" cy="15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이탈리아 출신의 바이올리니스트 겸 작곡가이다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경이적인 연주 실력이 ‘악마에게 영혼을 팔아버린 대가로 얻은 </a:t>
            </a:r>
            <a:r>
              <a:rPr lang="ko-KR" altLang="en-US" sz="1600" dirty="0" err="1">
                <a:latin typeface="+mn-ea"/>
              </a:rPr>
              <a:t>것’이라는</a:t>
            </a:r>
            <a:r>
              <a:rPr lang="ko-KR" altLang="en-US" sz="1600" dirty="0">
                <a:latin typeface="+mn-ea"/>
              </a:rPr>
              <a:t> 소문이 돌 정도였다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파가니니는 주로 즉흥 연주를 많이 하였고 제자를 거의 두지 않아 바이올린 연주 기법이 후대에 제대로 전해지지 않았다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0D06FB1-3A1E-FA4F-484D-0A8D5D2B1F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87062" y="2908742"/>
            <a:ext cx="2075929" cy="190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50787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낭만주의 음악을 감상하고</a:t>
            </a:r>
            <a:r>
              <a:rPr kumimoji="1" lang="en-US" altLang="ko-KR" sz="3200" dirty="0"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latin typeface="+mn-ea"/>
                <a:ea typeface="+mn-ea"/>
              </a:rPr>
              <a:t>음악의 특징을 설명할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낭만주의 시대의 사회</a:t>
            </a:r>
            <a:r>
              <a:rPr kumimoji="1" lang="en-US" altLang="ko-KR" dirty="0">
                <a:latin typeface="+mn-ea"/>
                <a:ea typeface="+mn-ea"/>
              </a:rPr>
              <a:t>·</a:t>
            </a:r>
            <a:r>
              <a:rPr kumimoji="1" lang="ko-KR" altLang="en-US" dirty="0">
                <a:latin typeface="+mn-ea"/>
                <a:ea typeface="+mn-ea"/>
              </a:rPr>
              <a:t>문화적 배경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20FA439-7FA6-B0A1-959B-406557443694}"/>
              </a:ext>
            </a:extLst>
          </p:cNvPr>
          <p:cNvSpPr txBox="1">
            <a:spLocks/>
          </p:cNvSpPr>
          <p:nvPr/>
        </p:nvSpPr>
        <p:spPr>
          <a:xfrm>
            <a:off x="1609724" y="4485607"/>
            <a:ext cx="9911715" cy="148847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낭만주의는 </a:t>
            </a:r>
            <a:r>
              <a:rPr kumimoji="1" lang="en-US" altLang="ko-KR" sz="1600" b="0" dirty="0">
                <a:latin typeface="+mn-ea"/>
                <a:ea typeface="+mn-ea"/>
              </a:rPr>
              <a:t>19</a:t>
            </a:r>
            <a:r>
              <a:rPr kumimoji="1" lang="ko-KR" altLang="en-US" sz="1600" b="0" dirty="0">
                <a:latin typeface="+mn-ea"/>
                <a:ea typeface="+mn-ea"/>
              </a:rPr>
              <a:t>세기경 유럽에서 발생한 문예 사조를 말하는 것으로 당시 시대적 상황은 프랑스 혁명의 영향으로 자유와 이상을 추구하게 되고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개인주의가 만연하게 되었다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또한 과학 기술의 발달과 산업혁명이 시작되면서 도시 노동자들이 급격히 늘어났으며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교회는 점점 힘을 잃어 갔다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신흥 자본가들의 재력에 힘입어 흥행주가 공연을 주관하게 되고 직업 연주가들이 음악계를 주도하기 시작했다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  <a:endParaRPr kumimoji="1" lang="ko-KR" altLang="en-US" sz="1600" b="0" dirty="0">
              <a:latin typeface="+mn-ea"/>
              <a:ea typeface="+mn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3F9A0C03-C791-4C81-9ED7-657CBAAEC5AE}"/>
              </a:ext>
            </a:extLst>
          </p:cNvPr>
          <p:cNvCxnSpPr>
            <a:cxnSpLocks/>
          </p:cNvCxnSpPr>
          <p:nvPr/>
        </p:nvCxnSpPr>
        <p:spPr>
          <a:xfrm>
            <a:off x="847747" y="663262"/>
            <a:ext cx="1669234" cy="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5701ED9-9BD4-4D23-B9A6-E539E6982018}"/>
              </a:ext>
            </a:extLst>
          </p:cNvPr>
          <p:cNvSpPr txBox="1"/>
          <p:nvPr/>
        </p:nvSpPr>
        <p:spPr>
          <a:xfrm>
            <a:off x="953621" y="690693"/>
            <a:ext cx="145748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accent2"/>
                </a:solidFill>
                <a:latin typeface="+mn-ea"/>
              </a:rPr>
              <a:t>19</a:t>
            </a:r>
            <a:r>
              <a:rPr lang="ko-KR" altLang="en-US" sz="1050" dirty="0">
                <a:solidFill>
                  <a:schemeClr val="accent2"/>
                </a:solidFill>
                <a:latin typeface="+mn-ea"/>
              </a:rPr>
              <a:t>세기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E94BF4C-2F69-49DC-96C5-E6A10C1E2C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51130" y="1330939"/>
            <a:ext cx="2817286" cy="242417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C441C2D-12DA-446C-B6CD-F4E63390A7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87302" y="1111538"/>
            <a:ext cx="3128414" cy="26551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A76B66-7DFD-469D-AABA-502AB5674D62}"/>
              </a:ext>
            </a:extLst>
          </p:cNvPr>
          <p:cNvSpPr txBox="1"/>
          <p:nvPr/>
        </p:nvSpPr>
        <p:spPr>
          <a:xfrm>
            <a:off x="2749326" y="3885921"/>
            <a:ext cx="28208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프랑스 혁명과 인권 선언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E68787-F54A-4F4D-B98E-D0482E4EF2BC}"/>
              </a:ext>
            </a:extLst>
          </p:cNvPr>
          <p:cNvSpPr txBox="1"/>
          <p:nvPr/>
        </p:nvSpPr>
        <p:spPr>
          <a:xfrm>
            <a:off x="7092726" y="3885921"/>
            <a:ext cx="2917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산업화에 따른 경제적 질서의 변화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낭만주의 음악 이해하기</a:t>
            </a:r>
          </a:p>
        </p:txBody>
      </p:sp>
      <p:sp>
        <p:nvSpPr>
          <p:cNvPr id="5" name="사각형: 위쪽 모서리의 한쪽은 둥글고 다른 한쪽은 잘림 4">
            <a:extLst>
              <a:ext uri="{FF2B5EF4-FFF2-40B4-BE49-F238E27FC236}">
                <a16:creationId xmlns:a16="http://schemas.microsoft.com/office/drawing/2014/main" id="{3FB93582-4E1A-C92D-8260-A29AEC8CEAAA}"/>
              </a:ext>
            </a:extLst>
          </p:cNvPr>
          <p:cNvSpPr/>
          <p:nvPr/>
        </p:nvSpPr>
        <p:spPr>
          <a:xfrm>
            <a:off x="1292894" y="3513196"/>
            <a:ext cx="1282666" cy="300537"/>
          </a:xfrm>
          <a:prstGeom prst="snip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악곡</a:t>
            </a:r>
          </a:p>
        </p:txBody>
      </p:sp>
      <p:sp>
        <p:nvSpPr>
          <p:cNvPr id="6" name="사각형: 위쪽 모서리의 한쪽은 둥글고 다른 한쪽은 잘림 5">
            <a:extLst>
              <a:ext uri="{FF2B5EF4-FFF2-40B4-BE49-F238E27FC236}">
                <a16:creationId xmlns:a16="http://schemas.microsoft.com/office/drawing/2014/main" id="{11AB0FD6-1903-691C-E752-D13C0993A631}"/>
              </a:ext>
            </a:extLst>
          </p:cNvPr>
          <p:cNvSpPr/>
          <p:nvPr/>
        </p:nvSpPr>
        <p:spPr>
          <a:xfrm>
            <a:off x="1292894" y="2284670"/>
            <a:ext cx="1282666" cy="300537"/>
          </a:xfrm>
          <a:prstGeom prst="snip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작곡가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B4B53AB3-59FA-C75E-5059-E6A030718A65}"/>
              </a:ext>
            </a:extLst>
          </p:cNvPr>
          <p:cNvSpPr txBox="1">
            <a:spLocks/>
          </p:cNvSpPr>
          <p:nvPr/>
        </p:nvSpPr>
        <p:spPr>
          <a:xfrm>
            <a:off x="2888227" y="4790390"/>
            <a:ext cx="8686152" cy="23582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각 악기의 음색을 살린 다양한 악기 편성으로 풍부하고 색채감 있는 음향을 시도하였다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2" name="사각형: 위쪽 모서리의 한쪽은 둥글고 다른 한쪽은 잘림 11">
            <a:extLst>
              <a:ext uri="{FF2B5EF4-FFF2-40B4-BE49-F238E27FC236}">
                <a16:creationId xmlns:a16="http://schemas.microsoft.com/office/drawing/2014/main" id="{43081284-3B6B-E206-FA01-8AF2F06AE3C6}"/>
              </a:ext>
            </a:extLst>
          </p:cNvPr>
          <p:cNvSpPr/>
          <p:nvPr/>
        </p:nvSpPr>
        <p:spPr>
          <a:xfrm>
            <a:off x="1292894" y="4741722"/>
            <a:ext cx="1282666" cy="300537"/>
          </a:xfrm>
          <a:prstGeom prst="snipRoundRect">
            <a:avLst/>
          </a:prstGeom>
          <a:ln>
            <a:solidFill>
              <a:srgbClr val="6F6AAA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관현악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9FB896E0-0E8D-33C8-C3F4-1E22EE936C67}"/>
              </a:ext>
            </a:extLst>
          </p:cNvPr>
          <p:cNvSpPr txBox="1">
            <a:spLocks/>
          </p:cNvSpPr>
          <p:nvPr/>
        </p:nvSpPr>
        <p:spPr>
          <a:xfrm>
            <a:off x="2888226" y="2307403"/>
            <a:ext cx="8770374" cy="30053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자신의 관심사에 따라서 작품 활동을 하였으며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더 이상 귀족이나 교회에 봉사하며 의무로서 활동하지 않았다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5B1B5A4C-2B2B-45BD-D1D8-C5500575C6A2}"/>
              </a:ext>
            </a:extLst>
          </p:cNvPr>
          <p:cNvSpPr txBox="1">
            <a:spLocks/>
          </p:cNvSpPr>
          <p:nvPr/>
        </p:nvSpPr>
        <p:spPr>
          <a:xfrm>
            <a:off x="2888226" y="3513196"/>
            <a:ext cx="8950848" cy="68543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악곡의 규모는 극단적으로 커지거나 작아졌으며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예술가곡과</a:t>
            </a:r>
            <a:r>
              <a:rPr kumimoji="1" lang="ko-KR" altLang="en-US" sz="1400" b="0" dirty="0">
                <a:latin typeface="+mn-ea"/>
                <a:ea typeface="+mn-ea"/>
              </a:rPr>
              <a:t> 성격적인 소품을 비롯하여 거대한 오케스트라와 확대된 교향곡들이 나타났다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문학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미술과 결합된 가곡과 오페라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교향시를 중심으로 한 표제 음악이 작곡되었다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F1D6D626-693C-3F72-7E62-F74730630777}"/>
              </a:ext>
            </a:extLst>
          </p:cNvPr>
          <p:cNvSpPr txBox="1">
            <a:spLocks/>
          </p:cNvSpPr>
          <p:nvPr/>
        </p:nvSpPr>
        <p:spPr>
          <a:xfrm>
            <a:off x="1292893" y="1080916"/>
            <a:ext cx="10465969" cy="55152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18</a:t>
            </a:r>
            <a:r>
              <a:rPr kumimoji="1" lang="ko-KR" altLang="en-US" sz="1400" b="0" dirty="0">
                <a:latin typeface="+mn-ea"/>
                <a:ea typeface="+mn-ea"/>
              </a:rPr>
              <a:t>세기 고전주의가 객관적이며 형식적인 면을 강조했던 것과는 달리 </a:t>
            </a:r>
            <a:r>
              <a:rPr kumimoji="1" lang="en-US" altLang="ko-KR" sz="1400" b="0" dirty="0">
                <a:latin typeface="+mn-ea"/>
                <a:ea typeface="+mn-ea"/>
              </a:rPr>
              <a:t>19</a:t>
            </a:r>
            <a:r>
              <a:rPr kumimoji="1" lang="ko-KR" altLang="en-US" sz="1400" b="0" dirty="0">
                <a:latin typeface="+mn-ea"/>
                <a:ea typeface="+mn-ea"/>
              </a:rPr>
              <a:t>세기의 낭만주의는 고전주의 음악에 낭만적인 요소가 융화되면서 감정과 개성을 중시하였다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pic>
        <p:nvPicPr>
          <p:cNvPr id="17" name="그래픽 16" descr="돋보기 단색으로 채워진">
            <a:extLst>
              <a:ext uri="{FF2B5EF4-FFF2-40B4-BE49-F238E27FC236}">
                <a16:creationId xmlns:a16="http://schemas.microsoft.com/office/drawing/2014/main" id="{01BABB2A-0F14-9535-3941-C15D0AEFE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4932" y="3427362"/>
            <a:ext cx="572742" cy="572742"/>
          </a:xfrm>
          <a:prstGeom prst="rect">
            <a:avLst/>
          </a:prstGeom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97B92B3-A518-9DE2-7720-6F78EAB367BF}"/>
              </a:ext>
            </a:extLst>
          </p:cNvPr>
          <p:cNvSpPr/>
          <p:nvPr/>
        </p:nvSpPr>
        <p:spPr>
          <a:xfrm>
            <a:off x="1827587" y="2041730"/>
            <a:ext cx="8950848" cy="138563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b="1" dirty="0" err="1">
                <a:solidFill>
                  <a:schemeClr val="tx1"/>
                </a:solidFill>
                <a:latin typeface="+mn-ea"/>
              </a:rPr>
              <a:t>예술가곡</a:t>
            </a:r>
            <a:r>
              <a:rPr lang="ko-KR" altLang="en-US" sz="1400" dirty="0" err="1">
                <a:solidFill>
                  <a:schemeClr val="tx1"/>
                </a:solidFill>
                <a:latin typeface="+mn-ea"/>
              </a:rPr>
              <a:t>은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 시와 음악이 융합되어 만들어진 새로운 형식의 음악으로 시가 활용되었기 때문에 표제 음악적인 성격을 지니며 시인과 작곡가의 감정 표현을 동시에 느낄 수 있다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피아노 반주의 발달로 인해 음악적 표현이 더욱 </a:t>
            </a:r>
            <a:r>
              <a:rPr lang="ko-KR" altLang="en-US" sz="1400" dirty="0" err="1">
                <a:solidFill>
                  <a:schemeClr val="tx1"/>
                </a:solidFill>
                <a:latin typeface="+mn-ea"/>
              </a:rPr>
              <a:t>풍부해졌으며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슈베르트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슈만 등을 거치면서 예술적인 완성을 이끌며 절정에 이르렀다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6F89-A3FF-7BC2-C590-E6718E217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3F18102C-5A02-CAAC-D9B2-2DC890D7F8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낭만주의 시대의 역사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ko-KR" altLang="en-US" dirty="0">
                <a:latin typeface="+mn-ea"/>
                <a:ea typeface="+mn-ea"/>
              </a:rPr>
              <a:t>문화적 배경과 연관 지어 음악의 특징을 이해해 보자</a:t>
            </a:r>
            <a:r>
              <a:rPr lang="en-US" altLang="ko-KR" dirty="0">
                <a:latin typeface="+mn-ea"/>
                <a:ea typeface="+mn-ea"/>
              </a:rPr>
              <a:t>.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D504A8-0531-0672-978A-8AE6235015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낭만주의 음악 이해하기</a:t>
            </a: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D91F68CF-572A-778D-8AF9-4950DA104C6F}"/>
              </a:ext>
            </a:extLst>
          </p:cNvPr>
          <p:cNvSpPr txBox="1">
            <a:spLocks/>
          </p:cNvSpPr>
          <p:nvPr/>
        </p:nvSpPr>
        <p:spPr>
          <a:xfrm>
            <a:off x="2888227" y="1490355"/>
            <a:ext cx="5402333" cy="166513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• </a:t>
            </a:r>
            <a:r>
              <a:rPr kumimoji="1" lang="ko-KR" altLang="en-US" sz="1400" b="0" dirty="0">
                <a:latin typeface="+mn-ea"/>
                <a:ea typeface="+mn-ea"/>
              </a:rPr>
              <a:t>발생 원인</a:t>
            </a:r>
            <a:r>
              <a:rPr kumimoji="1" lang="en-US" altLang="ko-KR" sz="1400" b="0" dirty="0">
                <a:latin typeface="+mn-ea"/>
                <a:ea typeface="+mn-ea"/>
              </a:rPr>
              <a:t>: </a:t>
            </a:r>
            <a:r>
              <a:rPr kumimoji="1" lang="ko-KR" altLang="en-US" sz="1400" b="0" dirty="0">
                <a:latin typeface="+mn-ea"/>
                <a:ea typeface="+mn-ea"/>
              </a:rPr>
              <a:t>평등한 권리를 얻기 위한 구체제에 대한 반발</a:t>
            </a:r>
          </a:p>
          <a:p>
            <a:pPr>
              <a:lnSpc>
                <a:spcPct val="10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• </a:t>
            </a:r>
            <a:r>
              <a:rPr kumimoji="1" lang="ko-KR" altLang="en-US" sz="1400" b="0" dirty="0">
                <a:latin typeface="+mn-ea"/>
                <a:ea typeface="+mn-ea"/>
              </a:rPr>
              <a:t>프랑스 혁명이 음악에 미친 영향</a:t>
            </a:r>
          </a:p>
          <a:p>
            <a:pPr>
              <a:lnSpc>
                <a:spcPct val="10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  - </a:t>
            </a:r>
            <a:r>
              <a:rPr kumimoji="1" lang="ko-KR" altLang="en-US" sz="1400" b="0" dirty="0">
                <a:latin typeface="+mn-ea"/>
                <a:ea typeface="+mn-ea"/>
              </a:rPr>
              <a:t>음악가의 위치</a:t>
            </a:r>
            <a:r>
              <a:rPr kumimoji="1" lang="en-US" altLang="ko-KR" sz="1400" b="0" dirty="0">
                <a:latin typeface="+mn-ea"/>
                <a:ea typeface="+mn-ea"/>
              </a:rPr>
              <a:t>: </a:t>
            </a:r>
            <a:r>
              <a:rPr kumimoji="1" lang="ko-KR" altLang="en-US" sz="1400" b="0" dirty="0">
                <a:latin typeface="+mn-ea"/>
                <a:ea typeface="+mn-ea"/>
              </a:rPr>
              <a:t>궁중 후원에서 벗어나 자유롭게 활동함</a:t>
            </a:r>
          </a:p>
          <a:p>
            <a:pPr>
              <a:lnSpc>
                <a:spcPct val="10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  - </a:t>
            </a:r>
            <a:r>
              <a:rPr kumimoji="1" lang="ko-KR" altLang="en-US" sz="1400" b="0" dirty="0">
                <a:latin typeface="+mn-ea"/>
                <a:ea typeface="+mn-ea"/>
              </a:rPr>
              <a:t>음악 목적</a:t>
            </a:r>
            <a:r>
              <a:rPr kumimoji="1" lang="en-US" altLang="ko-KR" sz="1400" b="0" dirty="0">
                <a:latin typeface="+mn-ea"/>
                <a:ea typeface="+mn-ea"/>
              </a:rPr>
              <a:t>: </a:t>
            </a:r>
            <a:r>
              <a:rPr kumimoji="1" lang="ko-KR" altLang="en-US" sz="1400" b="0" dirty="0">
                <a:latin typeface="+mn-ea"/>
                <a:ea typeface="+mn-ea"/>
              </a:rPr>
              <a:t>느낌이나 감정을 자유롭게 표현함</a:t>
            </a:r>
          </a:p>
          <a:p>
            <a:pPr>
              <a:lnSpc>
                <a:spcPct val="10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  - </a:t>
            </a:r>
            <a:r>
              <a:rPr kumimoji="1" lang="ko-KR" altLang="en-US" sz="1400" b="0" dirty="0">
                <a:latin typeface="+mn-ea"/>
                <a:ea typeface="+mn-ea"/>
              </a:rPr>
              <a:t>음악 대상</a:t>
            </a:r>
            <a:r>
              <a:rPr kumimoji="1" lang="en-US" altLang="ko-KR" sz="1400" b="0" dirty="0">
                <a:latin typeface="+mn-ea"/>
                <a:ea typeface="+mn-ea"/>
              </a:rPr>
              <a:t>: </a:t>
            </a:r>
            <a:r>
              <a:rPr kumimoji="1" lang="ko-KR" altLang="en-US" sz="1400" b="0" dirty="0">
                <a:latin typeface="+mn-ea"/>
                <a:ea typeface="+mn-ea"/>
              </a:rPr>
              <a:t>일반 시민까지 확대됨</a:t>
            </a:r>
          </a:p>
        </p:txBody>
      </p:sp>
      <p:sp>
        <p:nvSpPr>
          <p:cNvPr id="5" name="사각형: 위쪽 모서리의 한쪽은 둥글고 다른 한쪽은 잘림 4">
            <a:extLst>
              <a:ext uri="{FF2B5EF4-FFF2-40B4-BE49-F238E27FC236}">
                <a16:creationId xmlns:a16="http://schemas.microsoft.com/office/drawing/2014/main" id="{0CF79FF3-AD19-8DEB-1FA3-7BE40362DB7C}"/>
              </a:ext>
            </a:extLst>
          </p:cNvPr>
          <p:cNvSpPr/>
          <p:nvPr/>
        </p:nvSpPr>
        <p:spPr>
          <a:xfrm>
            <a:off x="1292895" y="3643790"/>
            <a:ext cx="1282666" cy="300537"/>
          </a:xfrm>
          <a:prstGeom prst="snip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latin typeface="+mn-ea"/>
              </a:rPr>
              <a:t>산업혁명</a:t>
            </a:r>
            <a:endParaRPr lang="ko-KR" altLang="en-US" sz="1200" dirty="0">
              <a:latin typeface="+mn-ea"/>
            </a:endParaRPr>
          </a:p>
        </p:txBody>
      </p:sp>
      <p:sp>
        <p:nvSpPr>
          <p:cNvPr id="6" name="사각형: 위쪽 모서리의 한쪽은 둥글고 다른 한쪽은 잘림 5">
            <a:extLst>
              <a:ext uri="{FF2B5EF4-FFF2-40B4-BE49-F238E27FC236}">
                <a16:creationId xmlns:a16="http://schemas.microsoft.com/office/drawing/2014/main" id="{A230F554-9B7D-A56A-614C-A5E1478DC2CE}"/>
              </a:ext>
            </a:extLst>
          </p:cNvPr>
          <p:cNvSpPr/>
          <p:nvPr/>
        </p:nvSpPr>
        <p:spPr>
          <a:xfrm>
            <a:off x="1292894" y="1490355"/>
            <a:ext cx="1282666" cy="300537"/>
          </a:xfrm>
          <a:prstGeom prst="snip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프랑스 혁명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87D56140-6B30-7C2F-6080-AFD2EDE40CE7}"/>
              </a:ext>
            </a:extLst>
          </p:cNvPr>
          <p:cNvSpPr txBox="1">
            <a:spLocks/>
          </p:cNvSpPr>
          <p:nvPr/>
        </p:nvSpPr>
        <p:spPr>
          <a:xfrm>
            <a:off x="2888227" y="3702510"/>
            <a:ext cx="8579873" cy="207842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기계의 발명과 기술의 혁신으로 인해 수공업적인 생산 체계에서 공장제 기계 공업으로 바뀌면서 비약적인 생산력 증대를 가져온 대변혁</a:t>
            </a:r>
          </a:p>
          <a:p>
            <a:pPr>
              <a:lnSpc>
                <a:spcPct val="10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• </a:t>
            </a:r>
            <a:r>
              <a:rPr kumimoji="1" lang="ko-KR" altLang="en-US" sz="1400" b="0" dirty="0">
                <a:latin typeface="+mn-ea"/>
                <a:ea typeface="+mn-ea"/>
              </a:rPr>
              <a:t>산업혁명이 음악에 미친 영향</a:t>
            </a:r>
          </a:p>
          <a:p>
            <a:pPr>
              <a:lnSpc>
                <a:spcPct val="10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  - </a:t>
            </a:r>
            <a:r>
              <a:rPr kumimoji="1" lang="ko-KR" altLang="en-US" sz="1400" b="0" dirty="0">
                <a:latin typeface="+mn-ea"/>
                <a:ea typeface="+mn-ea"/>
              </a:rPr>
              <a:t>기계 발달</a:t>
            </a:r>
            <a:r>
              <a:rPr kumimoji="1" lang="en-US" altLang="ko-KR" sz="1400" b="0" dirty="0">
                <a:latin typeface="+mn-ea"/>
                <a:ea typeface="+mn-ea"/>
              </a:rPr>
              <a:t>: </a:t>
            </a:r>
            <a:r>
              <a:rPr kumimoji="1" lang="ko-KR" altLang="en-US" sz="1400" b="0" dirty="0">
                <a:latin typeface="+mn-ea"/>
                <a:ea typeface="+mn-ea"/>
              </a:rPr>
              <a:t>피아노의 발달을 가져오고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대량 생산으로 피아노의 가격이 </a:t>
            </a:r>
            <a:r>
              <a:rPr kumimoji="1" lang="ko-KR" altLang="en-US" sz="1400" b="0" dirty="0" err="1">
                <a:latin typeface="+mn-ea"/>
                <a:ea typeface="+mn-ea"/>
              </a:rPr>
              <a:t>저렴해졌으며</a:t>
            </a:r>
            <a:r>
              <a:rPr kumimoji="1" lang="ko-KR" altLang="en-US" sz="1400" b="0" dirty="0">
                <a:latin typeface="+mn-ea"/>
                <a:ea typeface="+mn-ea"/>
              </a:rPr>
              <a:t> 새로운 악기가 탄생</a:t>
            </a:r>
            <a:endParaRPr kumimoji="1" lang="en-US" altLang="ko-KR" sz="1400" b="0" dirty="0">
              <a:latin typeface="+mn-ea"/>
              <a:ea typeface="+mn-ea"/>
            </a:endParaRPr>
          </a:p>
          <a:p>
            <a:pPr>
              <a:lnSpc>
                <a:spcPts val="5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                  </a:t>
            </a:r>
            <a:r>
              <a:rPr kumimoji="1" lang="ko-KR" altLang="en-US" sz="1400" b="0" dirty="0">
                <a:latin typeface="+mn-ea"/>
                <a:ea typeface="+mn-ea"/>
              </a:rPr>
              <a:t>함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튜바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색소폰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첼레스타</a:t>
            </a:r>
            <a:r>
              <a:rPr kumimoji="1" lang="en-US" altLang="ko-KR" sz="1400" b="0" dirty="0">
                <a:latin typeface="+mn-ea"/>
                <a:ea typeface="+mn-ea"/>
              </a:rPr>
              <a:t>)</a:t>
            </a:r>
          </a:p>
          <a:p>
            <a:pPr>
              <a:lnSpc>
                <a:spcPct val="10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  - </a:t>
            </a:r>
            <a:r>
              <a:rPr kumimoji="1" lang="ko-KR" altLang="en-US" sz="1400" b="0" dirty="0">
                <a:latin typeface="+mn-ea"/>
                <a:ea typeface="+mn-ea"/>
              </a:rPr>
              <a:t>증기 기관차의 발달</a:t>
            </a:r>
            <a:r>
              <a:rPr kumimoji="1" lang="en-US" altLang="ko-KR" sz="1400" b="0" dirty="0">
                <a:latin typeface="+mn-ea"/>
                <a:ea typeface="+mn-ea"/>
              </a:rPr>
              <a:t>: </a:t>
            </a:r>
            <a:r>
              <a:rPr kumimoji="1" lang="ko-KR" altLang="en-US" sz="1400" b="0" dirty="0">
                <a:latin typeface="+mn-ea"/>
                <a:ea typeface="+mn-ea"/>
              </a:rPr>
              <a:t>순회 연주가 가능해짐</a:t>
            </a:r>
          </a:p>
          <a:p>
            <a:pPr>
              <a:lnSpc>
                <a:spcPct val="10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  - </a:t>
            </a:r>
            <a:r>
              <a:rPr kumimoji="1" lang="ko-KR" altLang="en-US" sz="1400" b="0" dirty="0">
                <a:latin typeface="+mn-ea"/>
                <a:ea typeface="+mn-ea"/>
              </a:rPr>
              <a:t>대도시 계획</a:t>
            </a:r>
            <a:r>
              <a:rPr kumimoji="1" lang="en-US" altLang="ko-KR" sz="1400" b="0" dirty="0">
                <a:latin typeface="+mn-ea"/>
                <a:ea typeface="+mn-ea"/>
              </a:rPr>
              <a:t>: </a:t>
            </a:r>
            <a:r>
              <a:rPr kumimoji="1" lang="ko-KR" altLang="en-US" sz="1400" b="0" dirty="0">
                <a:latin typeface="+mn-ea"/>
                <a:ea typeface="+mn-ea"/>
              </a:rPr>
              <a:t>도시 안에 오페라 극장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연주회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음악교육 기관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합창단 등이 설립됨</a:t>
            </a:r>
          </a:p>
        </p:txBody>
      </p:sp>
    </p:spTree>
    <p:extLst>
      <p:ext uri="{BB962C8B-B14F-4D97-AF65-F5344CB8AC3E}">
        <p14:creationId xmlns:p14="http://schemas.microsoft.com/office/powerpoint/2010/main" val="1128590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연습곡 </a:t>
            </a:r>
            <a:r>
              <a:rPr kumimoji="1" lang="en-US" altLang="ko-KR" dirty="0">
                <a:latin typeface="+mn-ea"/>
                <a:ea typeface="+mn-ea"/>
              </a:rPr>
              <a:t>12</a:t>
            </a:r>
            <a:r>
              <a:rPr kumimoji="1" lang="ko-KR" altLang="en-US" dirty="0">
                <a:latin typeface="+mn-ea"/>
                <a:ea typeface="+mn-ea"/>
              </a:rPr>
              <a:t>번 ‘혁명’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196C09D-8ECB-2569-967C-F3720FF3532C}"/>
              </a:ext>
            </a:extLst>
          </p:cNvPr>
          <p:cNvSpPr/>
          <p:nvPr/>
        </p:nvSpPr>
        <p:spPr>
          <a:xfrm>
            <a:off x="2230849" y="3621773"/>
            <a:ext cx="8399052" cy="889544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리스트에게 헌정된 이 곡은 왼손에 기교가 집중된 </a:t>
            </a:r>
            <a:r>
              <a:rPr lang="ko-KR" altLang="en-US" sz="1400" dirty="0" err="1">
                <a:solidFill>
                  <a:schemeClr val="accent2">
                    <a:lumMod val="50000"/>
                  </a:schemeClr>
                </a:solidFill>
              </a:rPr>
              <a:t>음계적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 선율이 나타나고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오른손은 옥타브로 선율을 연주하여 격렬한 분위기를 느끼게 한다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47987AE-B839-23D1-1306-87B5968A2D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62157" y="1126869"/>
            <a:ext cx="7136436" cy="2085665"/>
          </a:xfrm>
          <a:prstGeom prst="rect">
            <a:avLst/>
          </a:prstGeom>
        </p:spPr>
      </p:pic>
      <p:pic>
        <p:nvPicPr>
          <p:cNvPr id="4" name="3단원_교과서_90쪽_QR48_1.연습곡_12번_혁명">
            <a:hlinkClick r:id="" action="ppaction://media"/>
            <a:extLst>
              <a:ext uri="{FF2B5EF4-FFF2-40B4-BE49-F238E27FC236}">
                <a16:creationId xmlns:a16="http://schemas.microsoft.com/office/drawing/2014/main" id="{9C7AFB76-994D-67E8-EEFD-CE077EE395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7615" y="1575342"/>
            <a:ext cx="357505" cy="357505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89A218B-6D4F-2400-951F-676B498A494B}"/>
              </a:ext>
            </a:extLst>
          </p:cNvPr>
          <p:cNvSpPr/>
          <p:nvPr/>
        </p:nvSpPr>
        <p:spPr>
          <a:xfrm>
            <a:off x="2230849" y="4708686"/>
            <a:ext cx="8399052" cy="1366451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accent2">
                    <a:lumMod val="50000"/>
                  </a:schemeClr>
                </a:solidFill>
              </a:rPr>
              <a:t>쇼팽의 </a:t>
            </a:r>
            <a:r>
              <a:rPr lang="ko-KR" altLang="en-US" sz="1200" b="1" dirty="0" err="1">
                <a:solidFill>
                  <a:schemeClr val="accent2">
                    <a:lumMod val="50000"/>
                  </a:schemeClr>
                </a:solidFill>
              </a:rPr>
              <a:t>에튀드</a:t>
            </a:r>
            <a:r>
              <a:rPr lang="en-US" altLang="ko-KR" sz="1200" b="1" dirty="0">
                <a:solidFill>
                  <a:schemeClr val="accent2">
                    <a:lumMod val="50000"/>
                  </a:schemeClr>
                </a:solidFill>
              </a:rPr>
              <a:t>(Etude)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총 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27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곡으로 각각 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12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곡으로 구성된 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&lt;Op.10&gt;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과 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&lt;Op.25&gt;,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그리고 또 다른 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곡을 포함한다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연습곡이란 보통 연주 테크닉을 위한 곡이지만 쇼팽의 연습곡은 작곡가의 내면세계를 </a:t>
            </a:r>
            <a:r>
              <a:rPr lang="ko-KR" altLang="en-US" sz="1200" dirty="0" err="1">
                <a:solidFill>
                  <a:schemeClr val="accent2">
                    <a:lumMod val="50000"/>
                  </a:schemeClr>
                </a:solidFill>
              </a:rPr>
              <a:t>표출시키고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 있으며 음악적 감성 표현과 높은 수준의 테크닉의 조화로 중요한 연주회용 연습곡으로 인정받는다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52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낭만주의 시대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177F00E-986E-40A0-94F6-9D68232DEE3E}"/>
              </a:ext>
            </a:extLst>
          </p:cNvPr>
          <p:cNvSpPr/>
          <p:nvPr/>
        </p:nvSpPr>
        <p:spPr>
          <a:xfrm>
            <a:off x="1135772" y="1934915"/>
            <a:ext cx="4823068" cy="378923"/>
          </a:xfrm>
          <a:prstGeom prst="roundRect">
            <a:avLst>
              <a:gd name="adj" fmla="val 50000"/>
            </a:avLst>
          </a:prstGeom>
          <a:solidFill>
            <a:srgbClr val="A8AFC5"/>
          </a:solidFill>
          <a:ln>
            <a:solidFill>
              <a:srgbClr val="6F6AA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j-lt"/>
              </a:rPr>
              <a:t>쇼팽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(Chopin, </a:t>
            </a:r>
            <a:r>
              <a:rPr lang="en-US" altLang="ko-KR" sz="1400" b="0" i="0" dirty="0">
                <a:solidFill>
                  <a:schemeClr val="bg1"/>
                </a:solidFill>
                <a:effectLst/>
                <a:latin typeface="+mj-ea"/>
                <a:ea typeface="+mj-ea"/>
              </a:rPr>
              <a:t>Frédéric François, 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1810~1849, </a:t>
            </a:r>
            <a:r>
              <a:rPr lang="ko-KR" altLang="en-US" sz="1400" dirty="0">
                <a:solidFill>
                  <a:schemeClr val="bg1"/>
                </a:solidFill>
                <a:latin typeface="+mj-lt"/>
              </a:rPr>
              <a:t>폴란드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)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C30087-F448-4ACB-811D-CD2C758FCEAB}"/>
              </a:ext>
            </a:extLst>
          </p:cNvPr>
          <p:cNvSpPr txBox="1"/>
          <p:nvPr/>
        </p:nvSpPr>
        <p:spPr>
          <a:xfrm>
            <a:off x="4245065" y="2586666"/>
            <a:ext cx="7383055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폴란드 출신의 낭만주의 시대 작곡가로 시적이고 낭만적인 내면의 세계를 담아낸 피아노 곡을 주로 작곡하여 ‘피아노의 </a:t>
            </a:r>
            <a:r>
              <a:rPr lang="ko-KR" altLang="en-US" sz="1600" dirty="0" err="1">
                <a:latin typeface="+mn-ea"/>
              </a:rPr>
              <a:t>시인’이라</a:t>
            </a:r>
            <a:r>
              <a:rPr lang="ko-KR" altLang="en-US" sz="1600" dirty="0">
                <a:latin typeface="+mn-ea"/>
              </a:rPr>
              <a:t> 불린다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프랑스계 아버지와 폴란드계 어머니 사이에서 태어난 쇼팽은 어렸을 때부터 뛰어난 음악적 재능을 보였고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보이체흐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지브니와</a:t>
            </a:r>
            <a:r>
              <a:rPr lang="ko-KR" altLang="en-US" sz="1600" dirty="0">
                <a:latin typeface="+mn-ea"/>
              </a:rPr>
              <a:t> 바르샤바 음악원장인 </a:t>
            </a:r>
            <a:r>
              <a:rPr lang="ko-KR" altLang="en-US" sz="1600" dirty="0" err="1">
                <a:latin typeface="+mn-ea"/>
              </a:rPr>
              <a:t>요세프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엘스너에게</a:t>
            </a:r>
            <a:r>
              <a:rPr lang="ko-KR" altLang="en-US" sz="1600" dirty="0">
                <a:latin typeface="+mn-ea"/>
              </a:rPr>
              <a:t> 사사하여 </a:t>
            </a:r>
            <a:r>
              <a:rPr lang="ko-KR" altLang="en-US" sz="1600" dirty="0" err="1">
                <a:latin typeface="+mn-ea"/>
              </a:rPr>
              <a:t>그들로부터</a:t>
            </a:r>
            <a:r>
              <a:rPr lang="ko-KR" altLang="en-US" sz="1600" dirty="0">
                <a:latin typeface="+mn-ea"/>
              </a:rPr>
              <a:t> 화성과 대위법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비엔나 음악을 비롯한 당시의 다양한 음악을 배우게 된다</a:t>
            </a:r>
            <a:r>
              <a:rPr lang="en-US" altLang="ko-KR" sz="1600" dirty="0">
                <a:latin typeface="+mn-ea"/>
              </a:rPr>
              <a:t>. 20</a:t>
            </a:r>
            <a:r>
              <a:rPr lang="ko-KR" altLang="en-US" sz="1600" dirty="0">
                <a:latin typeface="+mn-ea"/>
              </a:rPr>
              <a:t>세부터는 여러 나라로 음악 여행을 다녔으며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대담한 악상 표현과 피아노 페달의 사용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의도적으로 빠르기를 변화시켜 연주하는 </a:t>
            </a:r>
            <a:r>
              <a:rPr lang="ko-KR" altLang="en-US" sz="1600" dirty="0" err="1">
                <a:latin typeface="+mn-ea"/>
              </a:rPr>
              <a:t>루바토</a:t>
            </a:r>
            <a:r>
              <a:rPr lang="ko-KR" altLang="en-US" sz="1600" dirty="0">
                <a:latin typeface="+mn-ea"/>
              </a:rPr>
              <a:t> 방식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섬세하고 우아한 음악 색채가 그의 음악적 특징이다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0C98A20-526A-456E-96ED-E1A8305A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39632" y="2815747"/>
            <a:ext cx="2370792" cy="20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70573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8F133-29E1-D5A6-06F0-4DEBB8AA0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9CFF9B5-A4CB-371E-4D1A-582E663C36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연가곡</a:t>
            </a:r>
            <a:r>
              <a:rPr kumimoji="1" lang="ko-KR" altLang="en-US" dirty="0">
                <a:latin typeface="+mn-ea"/>
                <a:ea typeface="+mn-ea"/>
              </a:rPr>
              <a:t> 「시인의 사랑」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48F4A49-CB7F-A12B-4398-37363B94632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98419" y="1441310"/>
            <a:ext cx="5459333" cy="833709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204BB80B-90A9-0AE4-E5A1-10E08F4B1F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98419" y="3015008"/>
            <a:ext cx="5459333" cy="98622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5D46FE91-AD4C-1017-5252-2B1B46355A5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198419" y="4741222"/>
            <a:ext cx="5459333" cy="893947"/>
          </a:xfrm>
          <a:prstGeom prst="rect">
            <a:avLst/>
          </a:prstGeom>
        </p:spPr>
      </p:pic>
      <p:sp>
        <p:nvSpPr>
          <p:cNvPr id="5" name="사각형: 위쪽 모서리의 한쪽은 둥글고 다른 한쪽은 잘림 4">
            <a:extLst>
              <a:ext uri="{FF2B5EF4-FFF2-40B4-BE49-F238E27FC236}">
                <a16:creationId xmlns:a16="http://schemas.microsoft.com/office/drawing/2014/main" id="{0375E9DF-FDB2-598B-C333-A268C3BFFBA9}"/>
              </a:ext>
            </a:extLst>
          </p:cNvPr>
          <p:cNvSpPr/>
          <p:nvPr/>
        </p:nvSpPr>
        <p:spPr>
          <a:xfrm>
            <a:off x="1264920" y="1199550"/>
            <a:ext cx="3329940" cy="252000"/>
          </a:xfrm>
          <a:prstGeom prst="snip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아름다운 </a:t>
            </a:r>
            <a:r>
              <a:rPr lang="en-US" altLang="ko-KR" sz="1100" dirty="0">
                <a:solidFill>
                  <a:schemeClr val="tx1"/>
                </a:solidFill>
              </a:rPr>
              <a:t>5</a:t>
            </a:r>
            <a:r>
              <a:rPr lang="ko-KR" altLang="en-US" sz="1100" dirty="0">
                <a:solidFill>
                  <a:schemeClr val="tx1"/>
                </a:solidFill>
              </a:rPr>
              <a:t>월에</a:t>
            </a:r>
            <a:r>
              <a:rPr lang="en-US" altLang="ko-KR" sz="1100" dirty="0">
                <a:solidFill>
                  <a:schemeClr val="tx1"/>
                </a:solidFill>
              </a:rPr>
              <a:t>(</a:t>
            </a:r>
            <a:r>
              <a:rPr lang="en-US" altLang="ko-KR" sz="1100" dirty="0" err="1">
                <a:solidFill>
                  <a:schemeClr val="tx1"/>
                </a:solidFill>
              </a:rPr>
              <a:t>Im</a:t>
            </a:r>
            <a:r>
              <a:rPr lang="en-US" altLang="ko-KR" sz="1100" dirty="0">
                <a:solidFill>
                  <a:schemeClr val="tx1"/>
                </a:solidFill>
              </a:rPr>
              <a:t> </a:t>
            </a:r>
            <a:r>
              <a:rPr lang="en-US" altLang="ko-KR" sz="1100" dirty="0" err="1">
                <a:solidFill>
                  <a:schemeClr val="tx1"/>
                </a:solidFill>
              </a:rPr>
              <a:t>wunderschönen</a:t>
            </a:r>
            <a:r>
              <a:rPr lang="en-US" altLang="ko-KR" sz="1100" dirty="0">
                <a:solidFill>
                  <a:schemeClr val="tx1"/>
                </a:solidFill>
              </a:rPr>
              <a:t> Monat Mai)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8" name="사각형: 위쪽 모서리의 한쪽은 둥글고 다른 한쪽은 잘림 7">
            <a:extLst>
              <a:ext uri="{FF2B5EF4-FFF2-40B4-BE49-F238E27FC236}">
                <a16:creationId xmlns:a16="http://schemas.microsoft.com/office/drawing/2014/main" id="{106BB584-9EAA-2ED1-EFB3-419E2C5A5A38}"/>
              </a:ext>
            </a:extLst>
          </p:cNvPr>
          <p:cNvSpPr/>
          <p:nvPr/>
        </p:nvSpPr>
        <p:spPr>
          <a:xfrm>
            <a:off x="1264920" y="2708310"/>
            <a:ext cx="3329940" cy="252000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나는 슬퍼하지 않으리</a:t>
            </a:r>
            <a:r>
              <a:rPr lang="en-US" altLang="ko-KR" sz="1100" dirty="0">
                <a:solidFill>
                  <a:schemeClr val="tx1"/>
                </a:solidFill>
              </a:rPr>
              <a:t>(Ich </a:t>
            </a:r>
            <a:r>
              <a:rPr lang="en-US" altLang="ko-KR" sz="1100" dirty="0" err="1">
                <a:solidFill>
                  <a:schemeClr val="tx1"/>
                </a:solidFill>
              </a:rPr>
              <a:t>grolle</a:t>
            </a:r>
            <a:r>
              <a:rPr lang="en-US" altLang="ko-KR" sz="1100" dirty="0">
                <a:solidFill>
                  <a:schemeClr val="tx1"/>
                </a:solidFill>
              </a:rPr>
              <a:t> </a:t>
            </a:r>
            <a:r>
              <a:rPr lang="en-US" altLang="ko-KR" sz="1100" dirty="0" err="1">
                <a:solidFill>
                  <a:schemeClr val="tx1"/>
                </a:solidFill>
              </a:rPr>
              <a:t>nicht</a:t>
            </a:r>
            <a:r>
              <a:rPr lang="en-US" altLang="ko-KR" sz="1100" dirty="0">
                <a:solidFill>
                  <a:schemeClr val="tx1"/>
                </a:solidFill>
              </a:rPr>
              <a:t>)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0" name="사각형: 위쪽 모서리의 한쪽은 둥글고 다른 한쪽은 잘림 9">
            <a:extLst>
              <a:ext uri="{FF2B5EF4-FFF2-40B4-BE49-F238E27FC236}">
                <a16:creationId xmlns:a16="http://schemas.microsoft.com/office/drawing/2014/main" id="{8A30272C-4C9F-3E91-B780-1F2C08910B5A}"/>
              </a:ext>
            </a:extLst>
          </p:cNvPr>
          <p:cNvSpPr/>
          <p:nvPr/>
        </p:nvSpPr>
        <p:spPr>
          <a:xfrm>
            <a:off x="1198419" y="4489222"/>
            <a:ext cx="3329940" cy="252000"/>
          </a:xfrm>
          <a:prstGeom prst="snip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지겨운 추억의 노래</a:t>
            </a:r>
            <a:r>
              <a:rPr lang="en-US" altLang="ko-KR" sz="1100" dirty="0">
                <a:solidFill>
                  <a:schemeClr val="tx1"/>
                </a:solidFill>
              </a:rPr>
              <a:t>(Die </a:t>
            </a:r>
            <a:r>
              <a:rPr lang="en-US" altLang="ko-KR" sz="1100" dirty="0" err="1">
                <a:solidFill>
                  <a:schemeClr val="tx1"/>
                </a:solidFill>
              </a:rPr>
              <a:t>alten</a:t>
            </a:r>
            <a:r>
              <a:rPr lang="en-US" altLang="ko-KR" sz="1100" dirty="0">
                <a:solidFill>
                  <a:schemeClr val="tx1"/>
                </a:solidFill>
              </a:rPr>
              <a:t> </a:t>
            </a:r>
            <a:r>
              <a:rPr lang="en-US" altLang="ko-KR" sz="1100" dirty="0" err="1">
                <a:solidFill>
                  <a:schemeClr val="tx1"/>
                </a:solidFill>
              </a:rPr>
              <a:t>bösen</a:t>
            </a:r>
            <a:r>
              <a:rPr lang="en-US" altLang="ko-KR" sz="1100" dirty="0">
                <a:solidFill>
                  <a:schemeClr val="tx1"/>
                </a:solidFill>
              </a:rPr>
              <a:t> Lieder)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pic>
        <p:nvPicPr>
          <p:cNvPr id="12" name="3단원_교과서_91쪽_QR48_2.연가곡_시인의 사랑_1번_아름다운 5월에">
            <a:hlinkClick r:id="" action="ppaction://media"/>
            <a:extLst>
              <a:ext uri="{FF2B5EF4-FFF2-40B4-BE49-F238E27FC236}">
                <a16:creationId xmlns:a16="http://schemas.microsoft.com/office/drawing/2014/main" id="{E6E2B7B8-FB42-0DB5-14A0-EDC08D7004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51402" y="1670628"/>
            <a:ext cx="281940" cy="281940"/>
          </a:xfrm>
          <a:prstGeom prst="rect">
            <a:avLst/>
          </a:prstGeom>
        </p:spPr>
      </p:pic>
      <p:pic>
        <p:nvPicPr>
          <p:cNvPr id="13" name="3단원_교과서_91쪽_QR48_3.연가곡_시인의 사랑_7번_나는 슬퍼하지 않으리">
            <a:hlinkClick r:id="" action="ppaction://media"/>
            <a:extLst>
              <a:ext uri="{FF2B5EF4-FFF2-40B4-BE49-F238E27FC236}">
                <a16:creationId xmlns:a16="http://schemas.microsoft.com/office/drawing/2014/main" id="{19FECB73-395B-2C3E-454E-78B236B111D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51402" y="3384550"/>
            <a:ext cx="281940" cy="281940"/>
          </a:xfrm>
          <a:prstGeom prst="rect">
            <a:avLst/>
          </a:prstGeom>
        </p:spPr>
      </p:pic>
      <p:pic>
        <p:nvPicPr>
          <p:cNvPr id="14" name="3단원_교과서_91쪽_QR48_4.연가곡_시인의 사랑_16번_지겨운 추억의 노래">
            <a:hlinkClick r:id="" action="ppaction://media"/>
            <a:extLst>
              <a:ext uri="{FF2B5EF4-FFF2-40B4-BE49-F238E27FC236}">
                <a16:creationId xmlns:a16="http://schemas.microsoft.com/office/drawing/2014/main" id="{479AC7A6-EB2B-729D-CBA3-C6B0B896247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51402" y="5009216"/>
            <a:ext cx="281940" cy="281940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688DE2F-E8FF-882E-4616-C0D611F01760}"/>
              </a:ext>
            </a:extLst>
          </p:cNvPr>
          <p:cNvSpPr/>
          <p:nvPr/>
        </p:nvSpPr>
        <p:spPr>
          <a:xfrm>
            <a:off x="7292322" y="1818990"/>
            <a:ext cx="4369328" cy="34130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36000" rIns="0" b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하이네의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시 「노래의 책」 중 슈만이 선택한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16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가지 시에 음악을 붙인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연가곡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작품이다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이 작품은 사랑의 기쁨과 실연의 아픔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그리고 지나간 젊은 날의 향수와 실패한 사랑에 대한 쓰라린 심정을 노래하는 곡이다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피아노 부분이 기존 가곡에서 보여주는 반주 개념을 넘어 앙상블의 역할을 구축한 대표적인 낭만주의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연가곡으로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곡부터 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곡까지는 젊은이의 사랑의 기쁨을 노래하고 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곡에서 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14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곡은 실연의 아픔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그리고 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15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곡과 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16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곡은 잃어버린 사랑에 대한 회상을 노래한다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ACBB039-C1A7-177E-2A31-F373354F7470}"/>
              </a:ext>
            </a:extLst>
          </p:cNvPr>
          <p:cNvSpPr/>
          <p:nvPr/>
        </p:nvSpPr>
        <p:spPr>
          <a:xfrm>
            <a:off x="7292322" y="1293425"/>
            <a:ext cx="4369328" cy="981944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독일의 진정한 봄 </a:t>
            </a: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5</a:t>
            </a:r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월</a:t>
            </a: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따사로운 햇볕이 내리쬐고 꽃이 피어나는 계절이다</a:t>
            </a: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꽃향기가 가득하고</a:t>
            </a: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새들이 즐겁게 지저귀는 모습에 시인의 가슴속 사랑도 설렘으로 다가온다</a:t>
            </a: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32EE10B-9A92-6410-FB64-B886ED920BC6}"/>
              </a:ext>
            </a:extLst>
          </p:cNvPr>
          <p:cNvSpPr/>
          <p:nvPr/>
        </p:nvSpPr>
        <p:spPr>
          <a:xfrm>
            <a:off x="7292322" y="2983914"/>
            <a:ext cx="4369328" cy="98194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시인이 애인에게 버림받았음을 깨닫고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지금까지 감미롭던 사랑의 노래가 흘러간 추억이 되어 버려 비통한 마음을 표현하고 있다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A695759-2098-47EC-B508-24AD3FB3C651}"/>
              </a:ext>
            </a:extLst>
          </p:cNvPr>
          <p:cNvSpPr/>
          <p:nvPr/>
        </p:nvSpPr>
        <p:spPr>
          <a:xfrm>
            <a:off x="7292322" y="4697223"/>
            <a:ext cx="4369328" cy="98194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시인이 가고 싶던 동화 속 마법과 아름다운 자연의 경치를 표현한 곡으로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사랑의 고뇌에서 벗어나 새로운 삶을 시작한다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568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1CAEC-CE93-A830-17F7-CF0127A9C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A6E61CF-FC7A-4F0B-9558-3135D4221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낭만주의 시대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73E520C-AB06-B2E9-965E-1E84A7C6F11B}"/>
              </a:ext>
            </a:extLst>
          </p:cNvPr>
          <p:cNvSpPr/>
          <p:nvPr/>
        </p:nvSpPr>
        <p:spPr>
          <a:xfrm>
            <a:off x="1135772" y="1622495"/>
            <a:ext cx="5897488" cy="378923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n-ea"/>
              </a:rPr>
              <a:t>슈만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n-ea"/>
              </a:rPr>
              <a:t>(Schumann, Robert Alexander, 1810~1856,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n-ea"/>
              </a:rPr>
              <a:t>독일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4E5232-22FE-BECB-164F-77E732122594}"/>
              </a:ext>
            </a:extLst>
          </p:cNvPr>
          <p:cNvSpPr txBox="1"/>
          <p:nvPr/>
        </p:nvSpPr>
        <p:spPr>
          <a:xfrm>
            <a:off x="4245065" y="2251386"/>
            <a:ext cx="7504975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독일 낭만주의 음악의 대표적 작곡가인 슈만은 </a:t>
            </a:r>
            <a:r>
              <a:rPr lang="en-US" altLang="ko-KR" sz="1600" dirty="0">
                <a:latin typeface="+mn-ea"/>
              </a:rPr>
              <a:t>7</a:t>
            </a:r>
            <a:r>
              <a:rPr lang="ko-KR" altLang="en-US" sz="1600" dirty="0">
                <a:latin typeface="+mn-ea"/>
              </a:rPr>
              <a:t>세가 되던 해부터 음악교육을 받기 시작하였으며</a:t>
            </a:r>
            <a:r>
              <a:rPr lang="en-US" altLang="ko-KR" sz="1600" dirty="0">
                <a:latin typeface="+mn-ea"/>
              </a:rPr>
              <a:t>, 9</a:t>
            </a:r>
            <a:r>
              <a:rPr lang="ko-KR" altLang="en-US" sz="1600" dirty="0">
                <a:latin typeface="+mn-ea"/>
              </a:rPr>
              <a:t>세에 작곡을 하였고</a:t>
            </a:r>
            <a:r>
              <a:rPr lang="en-US" altLang="ko-KR" sz="1600" dirty="0">
                <a:latin typeface="+mn-ea"/>
              </a:rPr>
              <a:t>, 14</a:t>
            </a:r>
            <a:r>
              <a:rPr lang="ko-KR" altLang="en-US" sz="1600" dirty="0">
                <a:latin typeface="+mn-ea"/>
              </a:rPr>
              <a:t>세에는 유능한 피아니스트가 되었다</a:t>
            </a:r>
            <a:r>
              <a:rPr lang="en-US" altLang="ko-KR" sz="1600" dirty="0">
                <a:latin typeface="+mn-ea"/>
              </a:rPr>
              <a:t>. 1830</a:t>
            </a:r>
            <a:r>
              <a:rPr lang="ko-KR" altLang="en-US" sz="1600" dirty="0">
                <a:latin typeface="+mn-ea"/>
              </a:rPr>
              <a:t>년 피아니스트인 </a:t>
            </a:r>
            <a:r>
              <a:rPr lang="ko-KR" altLang="en-US" sz="1600" dirty="0" err="1">
                <a:latin typeface="+mn-ea"/>
              </a:rPr>
              <a:t>비크의</a:t>
            </a:r>
            <a:r>
              <a:rPr lang="ko-KR" altLang="en-US" sz="1600" dirty="0">
                <a:latin typeface="+mn-ea"/>
              </a:rPr>
              <a:t> 집에 거주하며 본격적인 피아노 레슨을 받게 되었고</a:t>
            </a:r>
            <a:r>
              <a:rPr lang="en-US" altLang="ko-KR" sz="1600" dirty="0">
                <a:latin typeface="+mn-ea"/>
              </a:rPr>
              <a:t>, 1831</a:t>
            </a:r>
            <a:r>
              <a:rPr lang="ko-KR" altLang="en-US" sz="1600" dirty="0">
                <a:latin typeface="+mn-ea"/>
              </a:rPr>
              <a:t>년에는 「</a:t>
            </a:r>
            <a:r>
              <a:rPr lang="ko-KR" altLang="en-US" sz="1600" dirty="0" err="1">
                <a:latin typeface="+mn-ea"/>
              </a:rPr>
              <a:t>음악신문」에</a:t>
            </a:r>
            <a:r>
              <a:rPr lang="ko-KR" altLang="en-US" sz="1600" dirty="0">
                <a:latin typeface="+mn-ea"/>
              </a:rPr>
              <a:t> 기고하며 문필 활동을 시작하였다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이후 </a:t>
            </a:r>
            <a:r>
              <a:rPr lang="en-US" altLang="ko-KR" sz="1600" dirty="0">
                <a:latin typeface="+mn-ea"/>
              </a:rPr>
              <a:t>1833</a:t>
            </a:r>
            <a:r>
              <a:rPr lang="ko-KR" altLang="en-US" sz="1600" dirty="0">
                <a:latin typeface="+mn-ea"/>
              </a:rPr>
              <a:t>년에는 「라이프치히 </a:t>
            </a:r>
            <a:r>
              <a:rPr lang="ko-KR" altLang="en-US" sz="1600" dirty="0" err="1">
                <a:latin typeface="+mn-ea"/>
              </a:rPr>
              <a:t>음악신보」를</a:t>
            </a:r>
            <a:r>
              <a:rPr lang="ko-KR" altLang="en-US" sz="1600" dirty="0">
                <a:latin typeface="+mn-ea"/>
              </a:rPr>
              <a:t> 만들었고 약 </a:t>
            </a:r>
            <a:r>
              <a:rPr lang="en-US" altLang="ko-KR" sz="1600" dirty="0">
                <a:latin typeface="+mn-ea"/>
              </a:rPr>
              <a:t>10</a:t>
            </a:r>
            <a:r>
              <a:rPr lang="ko-KR" altLang="en-US" sz="1600" dirty="0">
                <a:latin typeface="+mn-ea"/>
              </a:rPr>
              <a:t>년 동안 낭만주의 음악을 </a:t>
            </a:r>
            <a:r>
              <a:rPr lang="ko-KR" altLang="en-US" sz="1600" dirty="0" err="1">
                <a:latin typeface="+mn-ea"/>
              </a:rPr>
              <a:t>계몽시켰으며</a:t>
            </a:r>
            <a:r>
              <a:rPr lang="ko-KR" altLang="en-US" sz="1600" dirty="0">
                <a:latin typeface="+mn-ea"/>
              </a:rPr>
              <a:t> 평론의 의의를 높였다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슈만은 그의 일생동안 몇몇 교향곡과 서곡들을 작곡하였고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실내악곡과</a:t>
            </a:r>
            <a:r>
              <a:rPr lang="ko-KR" altLang="en-US" sz="1600" dirty="0">
                <a:latin typeface="+mn-ea"/>
              </a:rPr>
              <a:t> 협주곡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합창곡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수많은 피아노곡과 가곡 등의 다양한 작품들을 작곡하였다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8EF511D-4D28-670A-4C60-449BCF649E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98366" y="2806810"/>
            <a:ext cx="2253322" cy="188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04889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6321</TotalTime>
  <Words>1237</Words>
  <Application>Microsoft Office PowerPoint</Application>
  <PresentationFormat>와이드스크린</PresentationFormat>
  <Paragraphs>82</Paragraphs>
  <Slides>16</Slides>
  <Notes>2</Notes>
  <HiddenSlides>0</HiddenSlides>
  <MMClips>8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16</vt:i4>
      </vt:variant>
    </vt:vector>
  </HeadingPairs>
  <TitlesOfParts>
    <vt:vector size="25" baseType="lpstr">
      <vt:lpstr>나눔고딕</vt:lpstr>
      <vt:lpstr>Arial</vt:lpstr>
      <vt:lpstr>NanumGothicExtraBold</vt:lpstr>
      <vt:lpstr>맑은 고딕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221</cp:revision>
  <dcterms:created xsi:type="dcterms:W3CDTF">2024-07-03T01:17:18Z</dcterms:created>
  <dcterms:modified xsi:type="dcterms:W3CDTF">2025-08-08T06:33:14Z</dcterms:modified>
</cp:coreProperties>
</file>