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53" r:id="rId1"/>
    <p:sldMasterId id="2147483656" r:id="rId2"/>
    <p:sldMasterId id="2147483677" r:id="rId3"/>
  </p:sldMasterIdLst>
  <p:notesMasterIdLst>
    <p:notesMasterId r:id="rId13"/>
  </p:notesMasterIdLst>
  <p:sldIdLst>
    <p:sldId id="292" r:id="rId4"/>
    <p:sldId id="298" r:id="rId5"/>
    <p:sldId id="297" r:id="rId6"/>
    <p:sldId id="344" r:id="rId7"/>
    <p:sldId id="333" r:id="rId8"/>
    <p:sldId id="345" r:id="rId9"/>
    <p:sldId id="346" r:id="rId10"/>
    <p:sldId id="341" r:id="rId11"/>
    <p:sldId id="295" r:id="rId12"/>
  </p:sldIdLst>
  <p:sldSz cx="12192000" cy="6858000"/>
  <p:notesSz cx="6858000" cy="9144000"/>
  <p:embeddedFontLst>
    <p:embeddedFont>
      <p:font typeface="Century Gothic" panose="020B0502020202020204" pitchFamily="34" charset="0"/>
      <p:regular r:id="rId14"/>
      <p:bold r:id="rId15"/>
      <p:italic r:id="rId16"/>
      <p:boldItalic r:id="rId17"/>
    </p:embeddedFont>
    <p:embeddedFont>
      <p:font typeface="NanumGothicExtraBold" pitchFamily="2" charset="-127"/>
      <p:bold r:id="rId18"/>
    </p:embeddedFont>
    <p:embeddedFont>
      <p:font typeface="Spoqa Han Sans Neo" panose="020B0600000101010101" charset="0"/>
      <p:regular r:id="rId19"/>
      <p:bold r:id="rId20"/>
      <p:italic r:id="rId21"/>
      <p:boldItalic r:id="rId22"/>
    </p:embeddedFont>
    <p:embeddedFont>
      <p:font typeface="나눔고딕" panose="020D0604000000000000" pitchFamily="50" charset="-127"/>
      <p:regular r:id="rId23"/>
      <p:bold r:id="rId24"/>
    </p:embeddedFont>
    <p:embeddedFont>
      <p:font typeface="맑은 고딕" panose="020B0503020000020004" pitchFamily="50" charset="-127"/>
      <p:regular r:id="rId25"/>
      <p:bold r:id="rId26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03A8F76E-3473-4F77-B474-1C0ADA503A3B}">
          <p14:sldIdLst>
            <p14:sldId id="292"/>
            <p14:sldId id="298"/>
            <p14:sldId id="297"/>
            <p14:sldId id="344"/>
            <p14:sldId id="333"/>
            <p14:sldId id="345"/>
            <p14:sldId id="346"/>
            <p14:sldId id="341"/>
            <p14:sldId id="2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5E6F0"/>
    <a:srgbClr val="AACDE0"/>
    <a:srgbClr val="A0C4D9"/>
    <a:srgbClr val="FFFFFF"/>
    <a:srgbClr val="7A871D"/>
    <a:srgbClr val="96A523"/>
    <a:srgbClr val="B2C42A"/>
    <a:srgbClr val="C6D745"/>
    <a:srgbClr val="D2E06E"/>
    <a:srgbClr val="BBCE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8B1032C-EA38-4F05-BA0D-38AFFFC7BED3}" styleName="밝은 스타일 3 - 강조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16D9F66E-5EB9-4882-86FB-DCBF35E3C3E4}" styleName="보통 스타일 4 - 강조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754" autoAdjust="0"/>
    <p:restoredTop sz="97375" autoAdjust="0"/>
  </p:normalViewPr>
  <p:slideViewPr>
    <p:cSldViewPr snapToGrid="0" showGuides="1">
      <p:cViewPr varScale="1">
        <p:scale>
          <a:sx n="139" d="100"/>
          <a:sy n="139" d="100"/>
        </p:scale>
        <p:origin x="126" y="4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1" d="100"/>
          <a:sy n="121" d="100"/>
        </p:scale>
        <p:origin x="199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" Type="http://schemas.openxmlformats.org/officeDocument/2006/relationships/slideMaster" Target="slideMasters/slideMaster3.xml"/><Relationship Id="rId21" Type="http://schemas.openxmlformats.org/officeDocument/2006/relationships/font" Target="fonts/font8.fntdata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font" Target="fonts/font11.fntdata"/><Relationship Id="rId5" Type="http://schemas.openxmlformats.org/officeDocument/2006/relationships/slide" Target="slides/slide2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font" Target="fonts/font6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2025-03-28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27916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D7711-E4E4-60CA-7837-8EBF0CE64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0C73E50-F3F2-4113-23E7-CF38B71763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E2D4172-CC70-46EA-0D1B-DF3E7215FC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191FA2E-2EA5-CF26-91CF-5FF2EB3A6E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647821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3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013251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4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6662427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5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1130633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6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3665718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7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42248574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8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087036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EE2EDE2-8DF9-FB0D-0E8B-2927BAD5C09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latin typeface="+mn-ea"/>
                <a:ea typeface="+mn-ea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30600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4259377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11">
          <p15:clr>
            <a:srgbClr val="FBAE40"/>
          </p15:clr>
        </p15:guide>
        <p15:guide id="4" pos="7469">
          <p15:clr>
            <a:srgbClr val="FBAE40"/>
          </p15:clr>
        </p15:guide>
        <p15:guide id="5" orient="horz" pos="210">
          <p15:clr>
            <a:srgbClr val="FBAE40"/>
          </p15:clr>
        </p15:guide>
        <p15:guide id="6" orient="horz" pos="411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latin typeface="+mn-ea"/>
                <a:ea typeface="+mn-ea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6931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뒤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41402082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g"/><Relationship Id="rId5" Type="http://schemas.openxmlformats.org/officeDocument/2006/relationships/image" Target="../media/image5.png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77F053C-F7F5-24A2-203F-41E19D2EBF8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6784" y="182880"/>
            <a:ext cx="11838432" cy="649224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B4D37A1E-1235-B86F-3C1C-EE45A729364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72117" y="5952681"/>
            <a:ext cx="1438781" cy="1444877"/>
          </a:xfrm>
          <a:prstGeom prst="rect">
            <a:avLst/>
          </a:prstGeom>
        </p:spPr>
      </p:pic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solidFill>
            <a:srgbClr val="5881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3/28/2025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AE392197-5FDB-F988-F4D8-A9278D8BF3B1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7619D495-80C6-F865-1FE7-C884FA901DB3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5681865" y="6266758"/>
            <a:ext cx="829128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3536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</p:sldLayoutIdLst>
  <p:hf hdr="0" ftr="0" dt="0"/>
  <p:txStyles>
    <p:titleStyle>
      <a:lvl1pPr algn="r" defTabSz="914400" rtl="0" eaLnBrk="1" latinLnBrk="1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5.xml"/><Relationship Id="rId3" Type="http://schemas.microsoft.com/office/2007/relationships/media" Target="../media/media2.mp3"/><Relationship Id="rId7" Type="http://schemas.openxmlformats.org/officeDocument/2006/relationships/slideLayout" Target="../slideLayouts/slideLayout2.xml"/><Relationship Id="rId12" Type="http://schemas.openxmlformats.org/officeDocument/2006/relationships/image" Target="../media/image11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openxmlformats.org/officeDocument/2006/relationships/image" Target="../media/image10.png"/><Relationship Id="rId5" Type="http://schemas.microsoft.com/office/2007/relationships/media" Target="../media/media3.mp3"/><Relationship Id="rId10" Type="http://schemas.openxmlformats.org/officeDocument/2006/relationships/image" Target="../media/image9.png"/><Relationship Id="rId4" Type="http://schemas.openxmlformats.org/officeDocument/2006/relationships/audio" Target="../media/media2.mp3"/><Relationship Id="rId9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microsoft.com/office/2007/relationships/media" Target="../media/media5.mp3"/><Relationship Id="rId7" Type="http://schemas.openxmlformats.org/officeDocument/2006/relationships/image" Target="../media/image12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notesSlide" Target="../notesSlides/notesSlide6.xml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5.mp3"/><Relationship Id="rId9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microsoft.com/office/2007/relationships/media" Target="../media/media7.mp3"/><Relationship Id="rId7" Type="http://schemas.openxmlformats.org/officeDocument/2006/relationships/image" Target="../media/image14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notesSlide" Target="../notesSlides/notesSlide7.xml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7.mp3"/><Relationship Id="rId9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284517"/>
            <a:ext cx="5760000" cy="792000"/>
          </a:xfrm>
        </p:spPr>
        <p:txBody>
          <a:bodyPr>
            <a:normAutofit/>
          </a:bodyPr>
          <a:lstStyle/>
          <a:p>
            <a:r>
              <a:rPr kumimoji="1" lang="ko-KR" altLang="en-US" sz="4000" dirty="0">
                <a:solidFill>
                  <a:schemeClr val="bg1"/>
                </a:solidFill>
                <a:latin typeface="+mj-ea"/>
                <a:ea typeface="+mj-ea"/>
              </a:rPr>
              <a:t>한국의 대중음악</a:t>
            </a:r>
            <a:endParaRPr kumimoji="1" lang="en-US" altLang="ko-KR" sz="40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467720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tx1"/>
                </a:solidFill>
                <a:latin typeface="+mj-ea"/>
                <a:ea typeface="+mj-ea"/>
              </a:rPr>
              <a:t>아침나라 중학교 음악 ①</a:t>
            </a:r>
          </a:p>
          <a:p>
            <a:endParaRPr kumimoji="1" lang="ko-KR" altLang="en-US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4" name="텍스트 개체 틀 2">
            <a:extLst>
              <a:ext uri="{FF2B5EF4-FFF2-40B4-BE49-F238E27FC236}">
                <a16:creationId xmlns:a16="http://schemas.microsoft.com/office/drawing/2014/main" id="{945E063F-25F6-B31A-44FF-A0AEC12EE1FD}"/>
              </a:ext>
            </a:extLst>
          </p:cNvPr>
          <p:cNvSpPr txBox="1">
            <a:spLocks/>
          </p:cNvSpPr>
          <p:nvPr/>
        </p:nvSpPr>
        <p:spPr>
          <a:xfrm>
            <a:off x="4116000" y="2592746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2400" dirty="0">
                <a:solidFill>
                  <a:srgbClr val="2B3C71"/>
                </a:solidFill>
                <a:latin typeface="+mj-ea"/>
                <a:ea typeface="+mj-ea"/>
              </a:rPr>
              <a:t>Ⅲ. </a:t>
            </a:r>
            <a:r>
              <a:rPr kumimoji="1" lang="ko-KR" altLang="en-US" sz="2400" dirty="0">
                <a:solidFill>
                  <a:srgbClr val="2B3C71"/>
                </a:solidFill>
                <a:latin typeface="+mj-ea"/>
                <a:ea typeface="+mj-ea"/>
              </a:rPr>
              <a:t>우리 함께 감상해요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911EB12-47B3-35F9-BFF4-395107BF207E}"/>
              </a:ext>
            </a:extLst>
          </p:cNvPr>
          <p:cNvSpPr txBox="1">
            <a:spLocks/>
          </p:cNvSpPr>
          <p:nvPr/>
        </p:nvSpPr>
        <p:spPr>
          <a:xfrm>
            <a:off x="5228492" y="4875719"/>
            <a:ext cx="1735016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600" dirty="0">
                <a:solidFill>
                  <a:srgbClr val="2B3C71"/>
                </a:solidFill>
                <a:latin typeface="+mj-ea"/>
                <a:ea typeface="+mj-ea"/>
              </a:rPr>
              <a:t>교과서</a:t>
            </a:r>
            <a:r>
              <a:rPr kumimoji="1" lang="en-US" altLang="ko-KR" sz="1600" dirty="0">
                <a:solidFill>
                  <a:srgbClr val="2B3C71"/>
                </a:solidFill>
                <a:latin typeface="+mj-ea"/>
                <a:ea typeface="+mj-ea"/>
              </a:rPr>
              <a:t> 92~93</a:t>
            </a:r>
            <a:r>
              <a:rPr kumimoji="1" lang="ko-KR" altLang="en-US" sz="1600" dirty="0">
                <a:solidFill>
                  <a:srgbClr val="2B3C71"/>
                </a:solidFill>
                <a:latin typeface="+mj-ea"/>
                <a:ea typeface="+mj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5C870-0C0D-D0B2-DB80-8E0C054A1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90E0E77-1159-811C-72AD-2AA422B1F0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71804" y="3297406"/>
            <a:ext cx="5648392" cy="1029339"/>
          </a:xfrm>
        </p:spPr>
        <p:txBody>
          <a:bodyPr>
            <a:normAutofit fontScale="85000" lnSpcReduction="10000"/>
          </a:bodyPr>
          <a:lstStyle/>
          <a:p>
            <a:r>
              <a:rPr lang="ko-KR" altLang="en-US" sz="2800" i="0" u="none" strike="noStrike" baseline="0" dirty="0">
                <a:solidFill>
                  <a:schemeClr val="bg1"/>
                </a:solidFill>
                <a:latin typeface="+mn-ea"/>
                <a:ea typeface="+mn-ea"/>
              </a:rPr>
              <a:t>각 시대를 대표하는 대중음악을 감상하고 한국 대중음악의 흐름을 파악할 수 있다</a:t>
            </a:r>
            <a:r>
              <a:rPr lang="en-US" altLang="ko-KR" sz="2800" i="0" u="none" strike="noStrike" baseline="0" dirty="0">
                <a:solidFill>
                  <a:schemeClr val="bg1"/>
                </a:solidFill>
                <a:latin typeface="+mn-ea"/>
                <a:ea typeface="+mn-ea"/>
              </a:rPr>
              <a:t>.</a:t>
            </a:r>
            <a:endParaRPr kumimoji="1" lang="en-US" altLang="ko-KR" sz="4400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DA77EE7-59C1-0FD3-68D5-82AB7F5EEC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2243256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rgbClr val="2B3C71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370667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텍스트 개체 틀 12">
            <a:extLst>
              <a:ext uri="{FF2B5EF4-FFF2-40B4-BE49-F238E27FC236}">
                <a16:creationId xmlns:a16="http://schemas.microsoft.com/office/drawing/2014/main" id="{8E7E1E53-FA43-9CE0-66DC-E8E8526A805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tx1"/>
                </a:solidFill>
              </a:rPr>
              <a:t>내가 좋아하는 대중음악</a:t>
            </a:r>
          </a:p>
        </p:txBody>
      </p: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9D46BD9C-24FE-AC78-9BC9-5EEA5DDB6C71}"/>
              </a:ext>
            </a:extLst>
          </p:cNvPr>
          <p:cNvSpPr/>
          <p:nvPr/>
        </p:nvSpPr>
        <p:spPr>
          <a:xfrm>
            <a:off x="5819732" y="2874375"/>
            <a:ext cx="1252581" cy="740363"/>
          </a:xfrm>
          <a:prstGeom prst="roundRect">
            <a:avLst/>
          </a:prstGeom>
          <a:noFill/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400" dirty="0">
                <a:solidFill>
                  <a:schemeClr val="accent3">
                    <a:lumMod val="50000"/>
                  </a:schemeClr>
                </a:solidFill>
                <a:latin typeface="+mn-ea"/>
              </a:rPr>
              <a:t>한국의</a:t>
            </a:r>
            <a:endParaRPr lang="en-US" altLang="ko-KR" sz="1400" dirty="0">
              <a:solidFill>
                <a:schemeClr val="accent3">
                  <a:lumMod val="50000"/>
                </a:schemeClr>
              </a:solidFill>
              <a:latin typeface="+mn-ea"/>
            </a:endParaRPr>
          </a:p>
          <a:p>
            <a:pPr algn="ctr"/>
            <a:r>
              <a:rPr lang="ko-KR" altLang="en-US" sz="1400" dirty="0">
                <a:solidFill>
                  <a:schemeClr val="accent3">
                    <a:lumMod val="50000"/>
                  </a:schemeClr>
                </a:solidFill>
                <a:latin typeface="+mn-ea"/>
              </a:rPr>
              <a:t>대중음악</a:t>
            </a:r>
            <a:endParaRPr lang="en-US" altLang="ko-KR" sz="1400" dirty="0">
              <a:solidFill>
                <a:schemeClr val="accent3">
                  <a:lumMod val="50000"/>
                </a:schemeClr>
              </a:solidFill>
              <a:latin typeface="+mn-ea"/>
            </a:endParaRPr>
          </a:p>
        </p:txBody>
      </p:sp>
      <p:sp>
        <p:nvSpPr>
          <p:cNvPr id="3" name="사각형: 잘린 대각선 방향 모서리 2">
            <a:extLst>
              <a:ext uri="{FF2B5EF4-FFF2-40B4-BE49-F238E27FC236}">
                <a16:creationId xmlns:a16="http://schemas.microsoft.com/office/drawing/2014/main" id="{01590E29-2057-E9D6-2887-833A26B4658E}"/>
              </a:ext>
            </a:extLst>
          </p:cNvPr>
          <p:cNvSpPr/>
          <p:nvPr/>
        </p:nvSpPr>
        <p:spPr>
          <a:xfrm>
            <a:off x="5454839" y="4715749"/>
            <a:ext cx="2250281" cy="342900"/>
          </a:xfrm>
          <a:prstGeom prst="snip2Diag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Whiplash(</a:t>
            </a:r>
            <a:r>
              <a:rPr lang="ko-KR" altLang="en-US" sz="1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에스파</a:t>
            </a:r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)</a:t>
            </a:r>
            <a:endParaRPr lang="ko-KR" altLang="en-US" sz="1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" name="사각형: 잘린 대각선 방향 모서리 4">
            <a:extLst>
              <a:ext uri="{FF2B5EF4-FFF2-40B4-BE49-F238E27FC236}">
                <a16:creationId xmlns:a16="http://schemas.microsoft.com/office/drawing/2014/main" id="{F279FD2C-BCC6-22C1-3FCE-82ADC7EB9EFF}"/>
              </a:ext>
            </a:extLst>
          </p:cNvPr>
          <p:cNvSpPr/>
          <p:nvPr/>
        </p:nvSpPr>
        <p:spPr>
          <a:xfrm>
            <a:off x="3027716" y="3127617"/>
            <a:ext cx="2250281" cy="342900"/>
          </a:xfrm>
          <a:prstGeom prst="snip2Diag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Rebel Heart(</a:t>
            </a:r>
            <a:r>
              <a:rPr lang="ko-KR" altLang="en-US" sz="1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아이브</a:t>
            </a:r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)</a:t>
            </a:r>
            <a:endParaRPr lang="ko-KR" altLang="en-US" sz="1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" name="사각형: 잘린 대각선 방향 모서리 6">
            <a:extLst>
              <a:ext uri="{FF2B5EF4-FFF2-40B4-BE49-F238E27FC236}">
                <a16:creationId xmlns:a16="http://schemas.microsoft.com/office/drawing/2014/main" id="{A31543A1-B5F1-0869-657B-574A12561C33}"/>
              </a:ext>
            </a:extLst>
          </p:cNvPr>
          <p:cNvSpPr/>
          <p:nvPr/>
        </p:nvSpPr>
        <p:spPr>
          <a:xfrm>
            <a:off x="7610475" y="2463849"/>
            <a:ext cx="3348038" cy="400050"/>
          </a:xfrm>
          <a:prstGeom prst="snip2Diag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첫 만남은 계획대로 되지 않아</a:t>
            </a:r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</a:t>
            </a:r>
            <a:r>
              <a:rPr lang="ko-KR" altLang="en-US" sz="1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투어스</a:t>
            </a:r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)</a:t>
            </a:r>
            <a:endParaRPr lang="ko-KR" altLang="en-US" sz="1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" name="사각형: 잘린 대각선 방향 모서리 7">
            <a:extLst>
              <a:ext uri="{FF2B5EF4-FFF2-40B4-BE49-F238E27FC236}">
                <a16:creationId xmlns:a16="http://schemas.microsoft.com/office/drawing/2014/main" id="{25EBF65A-CB06-2931-7AEA-44497D502A2D}"/>
              </a:ext>
            </a:extLst>
          </p:cNvPr>
          <p:cNvSpPr/>
          <p:nvPr/>
        </p:nvSpPr>
        <p:spPr>
          <a:xfrm>
            <a:off x="1342106" y="1698358"/>
            <a:ext cx="3157894" cy="342900"/>
          </a:xfrm>
          <a:prstGeom prst="snip2Diag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내사랑</a:t>
            </a:r>
            <a:r>
              <a: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ko-KR" altLang="en-US" sz="1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내곁에</a:t>
            </a:r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</a:t>
            </a:r>
            <a:r>
              <a: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김현식</a:t>
            </a:r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)</a:t>
            </a:r>
            <a:endParaRPr lang="ko-KR" altLang="en-US" sz="1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9" name="사각형: 잘린 대각선 방향 모서리 8">
            <a:extLst>
              <a:ext uri="{FF2B5EF4-FFF2-40B4-BE49-F238E27FC236}">
                <a16:creationId xmlns:a16="http://schemas.microsoft.com/office/drawing/2014/main" id="{EF94A10B-5F98-ED51-3320-734A3DD3720A}"/>
              </a:ext>
            </a:extLst>
          </p:cNvPr>
          <p:cNvSpPr/>
          <p:nvPr/>
        </p:nvSpPr>
        <p:spPr>
          <a:xfrm>
            <a:off x="6096000" y="1019938"/>
            <a:ext cx="2250281" cy="342900"/>
          </a:xfrm>
          <a:prstGeom prst="snip2DiagRect">
            <a:avLst/>
          </a:prstGeom>
          <a:solidFill>
            <a:srgbClr val="FFB9B9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Hype Boy(</a:t>
            </a:r>
            <a:r>
              <a:rPr lang="ko-KR" altLang="en-US" sz="1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뉴진스</a:t>
            </a:r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)</a:t>
            </a:r>
            <a:endParaRPr lang="ko-KR" altLang="en-US" sz="1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" name="사각형: 잘린 대각선 방향 모서리 9">
            <a:extLst>
              <a:ext uri="{FF2B5EF4-FFF2-40B4-BE49-F238E27FC236}">
                <a16:creationId xmlns:a16="http://schemas.microsoft.com/office/drawing/2014/main" id="{3DAAA50D-C87B-4A41-1CFB-1D65340F4D38}"/>
              </a:ext>
            </a:extLst>
          </p:cNvPr>
          <p:cNvSpPr/>
          <p:nvPr/>
        </p:nvSpPr>
        <p:spPr>
          <a:xfrm>
            <a:off x="8984457" y="5282752"/>
            <a:ext cx="2250281" cy="342900"/>
          </a:xfrm>
          <a:prstGeom prst="snip2DiagRect">
            <a:avLst/>
          </a:prstGeom>
          <a:solidFill>
            <a:srgbClr val="7030A0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DNA(</a:t>
            </a:r>
            <a:r>
              <a: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방탄소년단</a:t>
            </a:r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)</a:t>
            </a:r>
            <a:endParaRPr lang="ko-KR" altLang="en-US" sz="1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사각형: 잘린 대각선 방향 모서리 10">
            <a:extLst>
              <a:ext uri="{FF2B5EF4-FFF2-40B4-BE49-F238E27FC236}">
                <a16:creationId xmlns:a16="http://schemas.microsoft.com/office/drawing/2014/main" id="{703F9DE2-00F1-21DE-0958-22D30A985189}"/>
              </a:ext>
            </a:extLst>
          </p:cNvPr>
          <p:cNvSpPr/>
          <p:nvPr/>
        </p:nvSpPr>
        <p:spPr>
          <a:xfrm>
            <a:off x="1069161" y="4193676"/>
            <a:ext cx="2250281" cy="342900"/>
          </a:xfrm>
          <a:prstGeom prst="snip2Diag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Nobody(</a:t>
            </a:r>
            <a:r>
              <a: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원더걸스</a:t>
            </a:r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)</a:t>
            </a:r>
            <a:endParaRPr lang="ko-KR" altLang="en-US" sz="1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2" name="사각형: 잘린 대각선 방향 모서리 11">
            <a:extLst>
              <a:ext uri="{FF2B5EF4-FFF2-40B4-BE49-F238E27FC236}">
                <a16:creationId xmlns:a16="http://schemas.microsoft.com/office/drawing/2014/main" id="{69A7B815-E420-C395-776B-293C32D35E1F}"/>
              </a:ext>
            </a:extLst>
          </p:cNvPr>
          <p:cNvSpPr/>
          <p:nvPr/>
        </p:nvSpPr>
        <p:spPr>
          <a:xfrm>
            <a:off x="8100000" y="3850776"/>
            <a:ext cx="2250281" cy="342900"/>
          </a:xfrm>
          <a:prstGeom prst="snip2DiagRect">
            <a:avLst/>
          </a:prstGeom>
          <a:solidFill>
            <a:srgbClr val="00B0F0">
              <a:alpha val="5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불장난</a:t>
            </a:r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</a:t>
            </a:r>
            <a:r>
              <a: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블랙핑크</a:t>
            </a:r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)</a:t>
            </a:r>
            <a:endParaRPr lang="ko-KR" altLang="en-US" sz="1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4" name="사각형: 잘린 대각선 방향 모서리 13">
            <a:extLst>
              <a:ext uri="{FF2B5EF4-FFF2-40B4-BE49-F238E27FC236}">
                <a16:creationId xmlns:a16="http://schemas.microsoft.com/office/drawing/2014/main" id="{7C4FE549-FFE3-6EB4-C718-384BB15F7A5E}"/>
              </a:ext>
            </a:extLst>
          </p:cNvPr>
          <p:cNvSpPr/>
          <p:nvPr/>
        </p:nvSpPr>
        <p:spPr>
          <a:xfrm>
            <a:off x="9639478" y="1414445"/>
            <a:ext cx="2250281" cy="342900"/>
          </a:xfrm>
          <a:prstGeom prst="snip2DiagRect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광화문 연가</a:t>
            </a:r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</a:t>
            </a:r>
            <a:r>
              <a:rPr lang="ko-KR" altLang="en-US" sz="1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이문세</a:t>
            </a:r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)</a:t>
            </a:r>
            <a:endParaRPr lang="ko-KR" altLang="en-US" sz="1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5" name="사각형: 잘린 대각선 방향 모서리 14">
            <a:extLst>
              <a:ext uri="{FF2B5EF4-FFF2-40B4-BE49-F238E27FC236}">
                <a16:creationId xmlns:a16="http://schemas.microsoft.com/office/drawing/2014/main" id="{BC36DE05-F579-B28E-4C3D-D0D9873D8EEC}"/>
              </a:ext>
            </a:extLst>
          </p:cNvPr>
          <p:cNvSpPr/>
          <p:nvPr/>
        </p:nvSpPr>
        <p:spPr>
          <a:xfrm>
            <a:off x="2382441" y="5466729"/>
            <a:ext cx="2250281" cy="342900"/>
          </a:xfrm>
          <a:prstGeom prst="snip2DiagRect">
            <a:avLst/>
          </a:prstGeom>
          <a:solidFill>
            <a:srgbClr val="C72DBC">
              <a:alpha val="49804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거짓말</a:t>
            </a:r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</a:t>
            </a:r>
            <a:r>
              <a: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빅뱅</a:t>
            </a:r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)</a:t>
            </a:r>
            <a:endParaRPr lang="ko-KR" altLang="en-US" sz="1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8700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4" grpId="0" animBg="1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텍스트 개체 틀 12">
            <a:extLst>
              <a:ext uri="{FF2B5EF4-FFF2-40B4-BE49-F238E27FC236}">
                <a16:creationId xmlns:a16="http://schemas.microsoft.com/office/drawing/2014/main" id="{8E7E1E53-FA43-9CE0-66DC-E8E8526A805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/>
              <a:t>한국 대중음악의 흐름 알아보기</a:t>
            </a:r>
            <a:endParaRPr kumimoji="1" lang="ko-KR" altLang="en-US" dirty="0">
              <a:solidFill>
                <a:schemeClr val="tx1"/>
              </a:solidFill>
            </a:endParaRPr>
          </a:p>
        </p:txBody>
      </p:sp>
      <p:sp>
        <p:nvSpPr>
          <p:cNvPr id="4" name="화살표: 오각형 3">
            <a:extLst>
              <a:ext uri="{FF2B5EF4-FFF2-40B4-BE49-F238E27FC236}">
                <a16:creationId xmlns:a16="http://schemas.microsoft.com/office/drawing/2014/main" id="{4A52210B-7E9C-A92A-F657-D0F3AE5712A5}"/>
              </a:ext>
            </a:extLst>
          </p:cNvPr>
          <p:cNvSpPr/>
          <p:nvPr/>
        </p:nvSpPr>
        <p:spPr>
          <a:xfrm>
            <a:off x="1435891" y="1221582"/>
            <a:ext cx="2007393" cy="321469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1920</a:t>
            </a:r>
            <a:r>
              <a: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년대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ED0544F-695C-C986-14E6-0C5C7BF046D4}"/>
              </a:ext>
            </a:extLst>
          </p:cNvPr>
          <p:cNvSpPr txBox="1"/>
          <p:nvPr/>
        </p:nvSpPr>
        <p:spPr>
          <a:xfrm>
            <a:off x="1435892" y="1628774"/>
            <a:ext cx="25431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/>
              <a:t>한국 대중음악 시작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AC08344-F342-737D-F1A2-9415A08C14F2}"/>
              </a:ext>
            </a:extLst>
          </p:cNvPr>
          <p:cNvSpPr txBox="1"/>
          <p:nvPr/>
        </p:nvSpPr>
        <p:spPr>
          <a:xfrm>
            <a:off x="1435892" y="1917292"/>
            <a:ext cx="254317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00" dirty="0" err="1"/>
              <a:t>대표곡</a:t>
            </a:r>
            <a:r>
              <a:rPr lang="en-US" altLang="ko-KR" sz="1100" dirty="0"/>
              <a:t>) </a:t>
            </a:r>
            <a:r>
              <a:rPr lang="ko-KR" altLang="en-US" sz="1100" dirty="0"/>
              <a:t>사의 찬미</a:t>
            </a:r>
            <a:r>
              <a:rPr lang="en-US" altLang="ko-KR" sz="1100" dirty="0"/>
              <a:t>(</a:t>
            </a:r>
            <a:r>
              <a:rPr lang="ko-KR" altLang="en-US" sz="1100" dirty="0" err="1"/>
              <a:t>윤심덕</a:t>
            </a:r>
            <a:r>
              <a:rPr lang="en-US" altLang="ko-KR" sz="1100" dirty="0"/>
              <a:t>)</a:t>
            </a:r>
            <a:endParaRPr lang="ko-KR" altLang="en-US" sz="1100" dirty="0"/>
          </a:p>
        </p:txBody>
      </p:sp>
      <p:sp>
        <p:nvSpPr>
          <p:cNvPr id="20" name="화살표: 오각형 19">
            <a:extLst>
              <a:ext uri="{FF2B5EF4-FFF2-40B4-BE49-F238E27FC236}">
                <a16:creationId xmlns:a16="http://schemas.microsoft.com/office/drawing/2014/main" id="{4C72F951-B5BE-C891-0183-52C36EED9D14}"/>
              </a:ext>
            </a:extLst>
          </p:cNvPr>
          <p:cNvSpPr/>
          <p:nvPr/>
        </p:nvSpPr>
        <p:spPr>
          <a:xfrm>
            <a:off x="4949606" y="1221582"/>
            <a:ext cx="2007393" cy="321469"/>
          </a:xfrm>
          <a:prstGeom prst="homePlat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1930~50</a:t>
            </a:r>
            <a:r>
              <a: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년대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67F7B3D-CBBB-9B9C-3EFE-750DD1D5FBE3}"/>
              </a:ext>
            </a:extLst>
          </p:cNvPr>
          <p:cNvSpPr txBox="1"/>
          <p:nvPr/>
        </p:nvSpPr>
        <p:spPr>
          <a:xfrm>
            <a:off x="4949606" y="1628774"/>
            <a:ext cx="34432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/>
              <a:t>트로트 등장</a:t>
            </a:r>
            <a:r>
              <a:rPr lang="en-US" altLang="ko-KR" sz="1400" dirty="0"/>
              <a:t>, </a:t>
            </a:r>
            <a:r>
              <a:rPr lang="ko-KR" altLang="en-US" sz="1400" dirty="0"/>
              <a:t>미국의 대중음악 유입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68DF465-8E35-5916-722C-B768638931B2}"/>
              </a:ext>
            </a:extLst>
          </p:cNvPr>
          <p:cNvSpPr txBox="1"/>
          <p:nvPr/>
        </p:nvSpPr>
        <p:spPr>
          <a:xfrm>
            <a:off x="4949607" y="1917292"/>
            <a:ext cx="254317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00" dirty="0" err="1"/>
              <a:t>대표곡</a:t>
            </a:r>
            <a:r>
              <a:rPr lang="en-US" altLang="ko-KR" sz="1100" dirty="0"/>
              <a:t>) </a:t>
            </a:r>
            <a:r>
              <a:rPr lang="ko-KR" altLang="en-US" sz="1100" dirty="0"/>
              <a:t>이별의 부산 정거장</a:t>
            </a:r>
            <a:r>
              <a:rPr lang="en-US" altLang="ko-KR" sz="1100" dirty="0"/>
              <a:t>(</a:t>
            </a:r>
            <a:r>
              <a:rPr lang="ko-KR" altLang="en-US" sz="1100" dirty="0"/>
              <a:t>남인수</a:t>
            </a:r>
            <a:r>
              <a:rPr lang="en-US" altLang="ko-KR" sz="1100" dirty="0"/>
              <a:t>)</a:t>
            </a:r>
            <a:endParaRPr lang="ko-KR" altLang="en-US" sz="1100" dirty="0"/>
          </a:p>
        </p:txBody>
      </p:sp>
      <p:sp>
        <p:nvSpPr>
          <p:cNvPr id="25" name="화살표: 오각형 24">
            <a:extLst>
              <a:ext uri="{FF2B5EF4-FFF2-40B4-BE49-F238E27FC236}">
                <a16:creationId xmlns:a16="http://schemas.microsoft.com/office/drawing/2014/main" id="{B087578E-F75D-B27D-2865-165B64725984}"/>
              </a:ext>
            </a:extLst>
          </p:cNvPr>
          <p:cNvSpPr/>
          <p:nvPr/>
        </p:nvSpPr>
        <p:spPr>
          <a:xfrm>
            <a:off x="8915400" y="1221582"/>
            <a:ext cx="2007393" cy="321469"/>
          </a:xfrm>
          <a:prstGeom prst="homePlate">
            <a:avLst/>
          </a:prstGeom>
          <a:solidFill>
            <a:srgbClr val="DBE68A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1960</a:t>
            </a:r>
            <a:r>
              <a: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년대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EF03119-A680-91D6-1252-54F4763B38C9}"/>
              </a:ext>
            </a:extLst>
          </p:cNvPr>
          <p:cNvSpPr txBox="1"/>
          <p:nvPr/>
        </p:nvSpPr>
        <p:spPr>
          <a:xfrm>
            <a:off x="8915401" y="1628774"/>
            <a:ext cx="26733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/>
              <a:t>팝 음악 유행</a:t>
            </a:r>
            <a:r>
              <a:rPr lang="en-US" altLang="ko-KR" sz="1400" dirty="0"/>
              <a:t>, </a:t>
            </a:r>
            <a:r>
              <a:rPr lang="ko-KR" altLang="en-US" sz="1400" dirty="0"/>
              <a:t>트로트의 전성기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7AD0D21-DEB1-9C53-234C-34CF674BE198}"/>
              </a:ext>
            </a:extLst>
          </p:cNvPr>
          <p:cNvSpPr txBox="1"/>
          <p:nvPr/>
        </p:nvSpPr>
        <p:spPr>
          <a:xfrm>
            <a:off x="8915401" y="1917292"/>
            <a:ext cx="254317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00" dirty="0" err="1"/>
              <a:t>대표곡</a:t>
            </a:r>
            <a:r>
              <a:rPr lang="en-US" altLang="ko-KR" sz="1100" dirty="0"/>
              <a:t>) </a:t>
            </a:r>
            <a:r>
              <a:rPr lang="ko-KR" altLang="en-US" sz="1100" dirty="0" err="1"/>
              <a:t>고향역</a:t>
            </a:r>
            <a:r>
              <a:rPr lang="en-US" altLang="ko-KR" sz="1100" dirty="0"/>
              <a:t>(</a:t>
            </a:r>
            <a:r>
              <a:rPr lang="ko-KR" altLang="en-US" sz="1100" dirty="0"/>
              <a:t>나훈아</a:t>
            </a:r>
            <a:r>
              <a:rPr lang="en-US" altLang="ko-KR" sz="1100" dirty="0"/>
              <a:t>)</a:t>
            </a:r>
            <a:endParaRPr lang="ko-KR" altLang="en-US" sz="1100" dirty="0"/>
          </a:p>
        </p:txBody>
      </p:sp>
      <p:sp>
        <p:nvSpPr>
          <p:cNvPr id="31" name="화살표: 오각형 30">
            <a:extLst>
              <a:ext uri="{FF2B5EF4-FFF2-40B4-BE49-F238E27FC236}">
                <a16:creationId xmlns:a16="http://schemas.microsoft.com/office/drawing/2014/main" id="{158107DE-5A14-5265-B9C9-E5F9D028072B}"/>
              </a:ext>
            </a:extLst>
          </p:cNvPr>
          <p:cNvSpPr/>
          <p:nvPr/>
        </p:nvSpPr>
        <p:spPr>
          <a:xfrm>
            <a:off x="3364704" y="2903858"/>
            <a:ext cx="2007393" cy="321469"/>
          </a:xfrm>
          <a:prstGeom prst="homePlate">
            <a:avLst/>
          </a:prstGeom>
          <a:solidFill>
            <a:srgbClr val="D2E06E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1970</a:t>
            </a:r>
            <a:r>
              <a: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년대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266B71C-1A68-672A-3EF9-E96276368E97}"/>
              </a:ext>
            </a:extLst>
          </p:cNvPr>
          <p:cNvSpPr txBox="1"/>
          <p:nvPr/>
        </p:nvSpPr>
        <p:spPr>
          <a:xfrm>
            <a:off x="3364704" y="3311050"/>
            <a:ext cx="36718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/>
              <a:t>록 음악과 </a:t>
            </a:r>
            <a:r>
              <a:rPr lang="ko-KR" altLang="en-US" sz="1400" dirty="0" err="1"/>
              <a:t>포크송</a:t>
            </a:r>
            <a:r>
              <a:rPr lang="ko-KR" altLang="en-US" sz="1400" dirty="0"/>
              <a:t> 유행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569938A-4E6D-85EF-6C94-1BD11B67F8B2}"/>
              </a:ext>
            </a:extLst>
          </p:cNvPr>
          <p:cNvSpPr txBox="1"/>
          <p:nvPr/>
        </p:nvSpPr>
        <p:spPr>
          <a:xfrm>
            <a:off x="3364705" y="3599568"/>
            <a:ext cx="254317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00" dirty="0" err="1"/>
              <a:t>대표곡</a:t>
            </a:r>
            <a:r>
              <a:rPr lang="en-US" altLang="ko-KR" sz="1100" dirty="0"/>
              <a:t>) </a:t>
            </a:r>
            <a:r>
              <a:rPr lang="ko-KR" altLang="en-US" sz="1100" dirty="0"/>
              <a:t>미인</a:t>
            </a:r>
            <a:r>
              <a:rPr lang="en-US" altLang="ko-KR" sz="1100" dirty="0"/>
              <a:t>(</a:t>
            </a:r>
            <a:r>
              <a:rPr lang="ko-KR" altLang="en-US" sz="1100" dirty="0"/>
              <a:t>신중현과 엽전들</a:t>
            </a:r>
            <a:r>
              <a:rPr lang="en-US" altLang="ko-KR" sz="1100" dirty="0"/>
              <a:t>)</a:t>
            </a:r>
            <a:endParaRPr lang="ko-KR" altLang="en-US" sz="1100" dirty="0"/>
          </a:p>
        </p:txBody>
      </p:sp>
      <p:sp>
        <p:nvSpPr>
          <p:cNvPr id="34" name="화살표: 오각형 33">
            <a:extLst>
              <a:ext uri="{FF2B5EF4-FFF2-40B4-BE49-F238E27FC236}">
                <a16:creationId xmlns:a16="http://schemas.microsoft.com/office/drawing/2014/main" id="{9689403C-9B0E-49D7-774D-26364CE315C9}"/>
              </a:ext>
            </a:extLst>
          </p:cNvPr>
          <p:cNvSpPr/>
          <p:nvPr/>
        </p:nvSpPr>
        <p:spPr>
          <a:xfrm>
            <a:off x="7179466" y="2880717"/>
            <a:ext cx="2007393" cy="321469"/>
          </a:xfrm>
          <a:prstGeom prst="homePlate">
            <a:avLst/>
          </a:prstGeom>
          <a:solidFill>
            <a:srgbClr val="C6D74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1980</a:t>
            </a:r>
            <a:r>
              <a: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년대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5B2788A-05B4-3873-BD1B-3953C96CD376}"/>
              </a:ext>
            </a:extLst>
          </p:cNvPr>
          <p:cNvSpPr txBox="1"/>
          <p:nvPr/>
        </p:nvSpPr>
        <p:spPr>
          <a:xfrm>
            <a:off x="7179466" y="3287909"/>
            <a:ext cx="46172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/>
              <a:t>발라드와 댄스 음악을 중심으로 다양한 장르 발달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6F9677B-BCCD-6C04-0DEC-AAC4135C12F9}"/>
              </a:ext>
            </a:extLst>
          </p:cNvPr>
          <p:cNvSpPr txBox="1"/>
          <p:nvPr/>
        </p:nvSpPr>
        <p:spPr>
          <a:xfrm>
            <a:off x="7179467" y="3554380"/>
            <a:ext cx="254317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00" dirty="0" err="1"/>
              <a:t>대표곡</a:t>
            </a:r>
            <a:r>
              <a:rPr lang="en-US" altLang="ko-KR" sz="1100" dirty="0"/>
              <a:t>) </a:t>
            </a:r>
            <a:r>
              <a:rPr lang="ko-KR" altLang="en-US" sz="1100" dirty="0"/>
              <a:t>사랑하기 때문에</a:t>
            </a:r>
            <a:r>
              <a:rPr lang="en-US" altLang="ko-KR" sz="1100" dirty="0"/>
              <a:t>(</a:t>
            </a:r>
            <a:r>
              <a:rPr lang="ko-KR" altLang="en-US" sz="1100" dirty="0"/>
              <a:t>유재하</a:t>
            </a:r>
            <a:r>
              <a:rPr lang="en-US" altLang="ko-KR" sz="1100" dirty="0"/>
              <a:t>)</a:t>
            </a:r>
            <a:endParaRPr lang="ko-KR" altLang="en-US" sz="1100" dirty="0"/>
          </a:p>
        </p:txBody>
      </p:sp>
      <p:sp>
        <p:nvSpPr>
          <p:cNvPr id="37" name="화살표: 오각형 36">
            <a:extLst>
              <a:ext uri="{FF2B5EF4-FFF2-40B4-BE49-F238E27FC236}">
                <a16:creationId xmlns:a16="http://schemas.microsoft.com/office/drawing/2014/main" id="{CBC8FB66-8358-0972-6E3A-67F0EC59D543}"/>
              </a:ext>
            </a:extLst>
          </p:cNvPr>
          <p:cNvSpPr/>
          <p:nvPr/>
        </p:nvSpPr>
        <p:spPr>
          <a:xfrm>
            <a:off x="1435892" y="4756796"/>
            <a:ext cx="2007393" cy="321469"/>
          </a:xfrm>
          <a:prstGeom prst="homePlate">
            <a:avLst/>
          </a:prstGeom>
          <a:solidFill>
            <a:srgbClr val="B2C42A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1990</a:t>
            </a:r>
            <a:r>
              <a: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년대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F55CFE8-DC7A-94BF-FC51-A7A22235F300}"/>
              </a:ext>
            </a:extLst>
          </p:cNvPr>
          <p:cNvSpPr txBox="1"/>
          <p:nvPr/>
        </p:nvSpPr>
        <p:spPr>
          <a:xfrm>
            <a:off x="1435892" y="5163988"/>
            <a:ext cx="3067215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300" dirty="0"/>
              <a:t>힙합과 랩 음악 도입</a:t>
            </a:r>
            <a:r>
              <a:rPr lang="en-US" altLang="ko-KR" sz="1300" dirty="0"/>
              <a:t>, </a:t>
            </a:r>
            <a:r>
              <a:rPr lang="ko-KR" altLang="en-US" sz="1300" dirty="0"/>
              <a:t>아이돌 가수 급증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0011F0E-C8AB-AC44-22E8-68A825A98A1E}"/>
              </a:ext>
            </a:extLst>
          </p:cNvPr>
          <p:cNvSpPr txBox="1"/>
          <p:nvPr/>
        </p:nvSpPr>
        <p:spPr>
          <a:xfrm>
            <a:off x="1435893" y="5452506"/>
            <a:ext cx="254317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00" dirty="0" err="1"/>
              <a:t>대표곡</a:t>
            </a:r>
            <a:r>
              <a:rPr lang="en-US" altLang="ko-KR" sz="1100" dirty="0"/>
              <a:t>) </a:t>
            </a:r>
            <a:r>
              <a:rPr lang="ko-KR" altLang="en-US" sz="1100" dirty="0"/>
              <a:t>캔디</a:t>
            </a:r>
            <a:r>
              <a:rPr lang="en-US" altLang="ko-KR" sz="1100" dirty="0"/>
              <a:t>(H.O.T.)</a:t>
            </a:r>
            <a:endParaRPr lang="ko-KR" altLang="en-US" sz="1100" dirty="0"/>
          </a:p>
        </p:txBody>
      </p:sp>
      <p:sp>
        <p:nvSpPr>
          <p:cNvPr id="40" name="화살표: 오각형 39">
            <a:extLst>
              <a:ext uri="{FF2B5EF4-FFF2-40B4-BE49-F238E27FC236}">
                <a16:creationId xmlns:a16="http://schemas.microsoft.com/office/drawing/2014/main" id="{03AC76A0-01AE-D5B2-E71D-B5F9B087CDFF}"/>
              </a:ext>
            </a:extLst>
          </p:cNvPr>
          <p:cNvSpPr/>
          <p:nvPr/>
        </p:nvSpPr>
        <p:spPr>
          <a:xfrm>
            <a:off x="4736305" y="4756796"/>
            <a:ext cx="2007393" cy="321469"/>
          </a:xfrm>
          <a:prstGeom prst="homePlate">
            <a:avLst/>
          </a:prstGeom>
          <a:solidFill>
            <a:srgbClr val="96A52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2000</a:t>
            </a:r>
            <a:r>
              <a:rPr lang="ko-KR" altLang="en-US" sz="1400" dirty="0">
                <a:solidFill>
                  <a:schemeClr val="bg1"/>
                </a:solidFill>
              </a:rPr>
              <a:t>년대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38DB710A-6F99-2405-98CD-B9FA5239854C}"/>
              </a:ext>
            </a:extLst>
          </p:cNvPr>
          <p:cNvSpPr txBox="1"/>
          <p:nvPr/>
        </p:nvSpPr>
        <p:spPr>
          <a:xfrm>
            <a:off x="4736304" y="5163988"/>
            <a:ext cx="3671887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300" dirty="0"/>
              <a:t>대형 기획사와 네트워크를 이용한 한류의 확산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64E2F4B4-7B11-EFD6-DD58-5832D8B8CE81}"/>
              </a:ext>
            </a:extLst>
          </p:cNvPr>
          <p:cNvSpPr txBox="1"/>
          <p:nvPr/>
        </p:nvSpPr>
        <p:spPr>
          <a:xfrm>
            <a:off x="4736306" y="5452506"/>
            <a:ext cx="254317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00" dirty="0" err="1"/>
              <a:t>대표곡</a:t>
            </a:r>
            <a:r>
              <a:rPr lang="en-US" altLang="ko-KR" sz="1100" dirty="0"/>
              <a:t>) </a:t>
            </a:r>
            <a:r>
              <a:rPr lang="ko-KR" altLang="en-US" sz="1100" dirty="0"/>
              <a:t>태양을 피하는 방법</a:t>
            </a:r>
            <a:r>
              <a:rPr lang="en-US" altLang="ko-KR" sz="1100" dirty="0"/>
              <a:t>(</a:t>
            </a:r>
            <a:r>
              <a:rPr lang="ko-KR" altLang="en-US" sz="1100" dirty="0"/>
              <a:t>비</a:t>
            </a:r>
            <a:r>
              <a:rPr lang="en-US" altLang="ko-KR" sz="1100" dirty="0"/>
              <a:t>)</a:t>
            </a:r>
            <a:endParaRPr lang="ko-KR" altLang="en-US" sz="1100" dirty="0"/>
          </a:p>
        </p:txBody>
      </p:sp>
      <p:sp>
        <p:nvSpPr>
          <p:cNvPr id="43" name="화살표: 오각형 42">
            <a:extLst>
              <a:ext uri="{FF2B5EF4-FFF2-40B4-BE49-F238E27FC236}">
                <a16:creationId xmlns:a16="http://schemas.microsoft.com/office/drawing/2014/main" id="{CD1B0B05-9329-E742-B6AF-D3D9BCA9BD25}"/>
              </a:ext>
            </a:extLst>
          </p:cNvPr>
          <p:cNvSpPr/>
          <p:nvPr/>
        </p:nvSpPr>
        <p:spPr>
          <a:xfrm>
            <a:off x="8579642" y="4756796"/>
            <a:ext cx="2007393" cy="321469"/>
          </a:xfrm>
          <a:prstGeom prst="homePlate">
            <a:avLst/>
          </a:prstGeom>
          <a:solidFill>
            <a:srgbClr val="7A871D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2010</a:t>
            </a:r>
            <a:r>
              <a:rPr lang="ko-KR" altLang="en-US" sz="1400" dirty="0">
                <a:solidFill>
                  <a:schemeClr val="bg1"/>
                </a:solidFill>
              </a:rPr>
              <a:t>년대</a:t>
            </a:r>
            <a:r>
              <a:rPr lang="en-US" altLang="ko-KR" sz="1400" dirty="0">
                <a:solidFill>
                  <a:schemeClr val="bg1"/>
                </a:solidFill>
              </a:rPr>
              <a:t>~</a:t>
            </a:r>
            <a:r>
              <a:rPr lang="ko-KR" altLang="en-US" sz="1400" dirty="0">
                <a:solidFill>
                  <a:schemeClr val="bg1"/>
                </a:solidFill>
              </a:rPr>
              <a:t>현재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4103E869-304C-522D-5744-5DE473B08476}"/>
              </a:ext>
            </a:extLst>
          </p:cNvPr>
          <p:cNvSpPr txBox="1"/>
          <p:nvPr/>
        </p:nvSpPr>
        <p:spPr>
          <a:xfrm>
            <a:off x="8579643" y="5452506"/>
            <a:ext cx="254317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100" dirty="0" err="1"/>
              <a:t>대표곡</a:t>
            </a:r>
            <a:r>
              <a:rPr lang="en-US" altLang="ko-KR" sz="1100" dirty="0"/>
              <a:t>) Life Goes On(BTS)</a:t>
            </a:r>
            <a:endParaRPr lang="ko-KR" altLang="en-US" sz="1100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B5B19175-E98D-3E17-5269-DA6EFEC08EC2}"/>
              </a:ext>
            </a:extLst>
          </p:cNvPr>
          <p:cNvSpPr txBox="1"/>
          <p:nvPr/>
        </p:nvSpPr>
        <p:spPr>
          <a:xfrm>
            <a:off x="8579643" y="5153540"/>
            <a:ext cx="3150981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300" dirty="0" err="1"/>
              <a:t>케이팝</a:t>
            </a:r>
            <a:r>
              <a:rPr lang="en-US" altLang="ko-KR" sz="1300" dirty="0"/>
              <a:t>(K-POP)</a:t>
            </a:r>
            <a:r>
              <a:rPr lang="ko-KR" altLang="en-US" sz="1300" dirty="0"/>
              <a:t>과 뉴트로</a:t>
            </a:r>
            <a:r>
              <a:rPr lang="en-US" altLang="ko-KR" sz="1300" dirty="0"/>
              <a:t>(New-</a:t>
            </a:r>
            <a:r>
              <a:rPr lang="en-US" altLang="ko-KR" sz="1300" dirty="0" err="1"/>
              <a:t>tro</a:t>
            </a:r>
            <a:r>
              <a:rPr lang="en-US" altLang="ko-KR" sz="1300" dirty="0"/>
              <a:t>) </a:t>
            </a:r>
            <a:r>
              <a:rPr lang="ko-KR" altLang="en-US" sz="1300" dirty="0"/>
              <a:t>유행</a:t>
            </a:r>
          </a:p>
        </p:txBody>
      </p:sp>
    </p:spTree>
    <p:extLst>
      <p:ext uri="{BB962C8B-B14F-4D97-AF65-F5344CB8AC3E}">
        <p14:creationId xmlns:p14="http://schemas.microsoft.com/office/powerpoint/2010/main" val="2101209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/>
      <p:bldP spid="22" grpId="0"/>
      <p:bldP spid="25" grpId="0" animBg="1"/>
      <p:bldP spid="27" grpId="0"/>
      <p:bldP spid="30" grpId="0"/>
      <p:bldP spid="31" grpId="0" animBg="1"/>
      <p:bldP spid="32" grpId="0"/>
      <p:bldP spid="33" grpId="0"/>
      <p:bldP spid="34" grpId="0" animBg="1"/>
      <p:bldP spid="35" grpId="0"/>
      <p:bldP spid="36" grpId="0"/>
      <p:bldP spid="37" grpId="0" animBg="1"/>
      <p:bldP spid="38" grpId="0"/>
      <p:bldP spid="39" grpId="0"/>
      <p:bldP spid="40" grpId="0" animBg="1"/>
      <p:bldP spid="41" grpId="0"/>
      <p:bldP spid="42" grpId="0"/>
      <p:bldP spid="43" grpId="0" animBg="1"/>
      <p:bldP spid="44" grpId="0"/>
      <p:bldP spid="4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5ACBECDB-4C18-8A3C-850F-CA93D701FF8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tx1"/>
                </a:solidFill>
              </a:rPr>
              <a:t>각</a:t>
            </a:r>
            <a:r>
              <a:rPr kumimoji="1" lang="en-US" altLang="ko-KR" dirty="0"/>
              <a:t> </a:t>
            </a:r>
            <a:r>
              <a:rPr kumimoji="1" lang="ko-KR" altLang="en-US" dirty="0"/>
              <a:t>시대를 대표하는 악곡 감상하기</a:t>
            </a:r>
            <a:endParaRPr kumimoji="1" lang="ko-KR" altLang="en-US" dirty="0">
              <a:solidFill>
                <a:schemeClr val="tx1"/>
              </a:solidFill>
            </a:endParaRPr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4604D3C9-4585-91C4-7A34-EA16252388BB}"/>
              </a:ext>
            </a:extLst>
          </p:cNvPr>
          <p:cNvSpPr/>
          <p:nvPr/>
        </p:nvSpPr>
        <p:spPr>
          <a:xfrm>
            <a:off x="1501818" y="1209732"/>
            <a:ext cx="1587152" cy="299624"/>
          </a:xfrm>
          <a:prstGeom prst="roundRect">
            <a:avLst/>
          </a:prstGeom>
          <a:ln w="9525">
            <a:headEnd type="none" w="med" len="med"/>
            <a:tailEnd type="none" w="med" len="med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100">
                <a:solidFill>
                  <a:schemeClr val="accent4">
                    <a:lumMod val="50000"/>
                  </a:schemeClr>
                </a:solidFill>
                <a:latin typeface="+mn-ea"/>
              </a:rPr>
              <a:t>동백 아가씨</a:t>
            </a:r>
            <a:endParaRPr lang="en-US" altLang="ko-KR" sz="1100" dirty="0">
              <a:solidFill>
                <a:schemeClr val="accent4">
                  <a:lumMod val="50000"/>
                </a:schemeClr>
              </a:solidFill>
              <a:latin typeface="+mn-ea"/>
            </a:endParaRP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DC64C054-21A8-40F0-9EF1-AA2494CB9542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5338090" y="1763733"/>
            <a:ext cx="3771855" cy="100250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5AEA7B3-C527-BC46-8724-B669A9792F3D}"/>
              </a:ext>
            </a:extLst>
          </p:cNvPr>
          <p:cNvSpPr txBox="1"/>
          <p:nvPr/>
        </p:nvSpPr>
        <p:spPr>
          <a:xfrm>
            <a:off x="3243873" y="1121698"/>
            <a:ext cx="7960291" cy="6970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400" dirty="0">
                <a:latin typeface="+mn-ea"/>
              </a:rPr>
              <a:t>1964</a:t>
            </a:r>
            <a:r>
              <a:rPr lang="ko-KR" altLang="en-US" sz="1400" dirty="0">
                <a:latin typeface="+mn-ea"/>
              </a:rPr>
              <a:t>년 발표된 트로트로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가수 이미자의 </a:t>
            </a:r>
            <a:r>
              <a:rPr lang="ko-KR" altLang="en-US" sz="1400" dirty="0" err="1">
                <a:latin typeface="+mn-ea"/>
              </a:rPr>
              <a:t>대표곡</a:t>
            </a:r>
            <a:r>
              <a:rPr lang="ko-KR" altLang="en-US" sz="1400" dirty="0">
                <a:latin typeface="+mn-ea"/>
              </a:rPr>
              <a:t> 중 하나이다</a:t>
            </a:r>
            <a:r>
              <a:rPr lang="en-US" altLang="ko-KR" sz="1400" dirty="0">
                <a:latin typeface="+mn-ea"/>
              </a:rPr>
              <a:t>. 1964</a:t>
            </a:r>
            <a:r>
              <a:rPr lang="ko-KR" altLang="en-US" sz="1400" dirty="0">
                <a:latin typeface="+mn-ea"/>
              </a:rPr>
              <a:t>년 발표된 영화 ‘동백 </a:t>
            </a:r>
            <a:r>
              <a:rPr lang="ko-KR" altLang="en-US" sz="1400" dirty="0" err="1">
                <a:latin typeface="+mn-ea"/>
              </a:rPr>
              <a:t>아가씨’의</a:t>
            </a:r>
            <a:r>
              <a:rPr lang="ko-KR" altLang="en-US" sz="1400" dirty="0">
                <a:latin typeface="+mn-ea"/>
              </a:rPr>
              <a:t> 주제가이며 한산도가 작사하고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백영호가 작곡했다</a:t>
            </a:r>
            <a:r>
              <a:rPr lang="en-US" altLang="ko-KR" sz="1400" dirty="0">
                <a:latin typeface="+mn-ea"/>
              </a:rPr>
              <a:t>.</a:t>
            </a:r>
          </a:p>
        </p:txBody>
      </p:sp>
      <p:pic>
        <p:nvPicPr>
          <p:cNvPr id="7" name="[아침나라 중음①]_3단원_교과서_92쪽_1.동백 아가씨">
            <a:hlinkClick r:id="" action="ppaction://media"/>
            <a:extLst>
              <a:ext uri="{FF2B5EF4-FFF2-40B4-BE49-F238E27FC236}">
                <a16:creationId xmlns:a16="http://schemas.microsoft.com/office/drawing/2014/main" id="{372DCBA2-D5E7-C438-CFF5-073D0AC6A80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091846" y="1610024"/>
            <a:ext cx="407096" cy="407096"/>
          </a:xfrm>
          <a:prstGeom prst="rect">
            <a:avLst/>
          </a:prstGeom>
        </p:spPr>
      </p:pic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8B41D218-17CF-2630-57BB-9ED26D07C307}"/>
              </a:ext>
            </a:extLst>
          </p:cNvPr>
          <p:cNvSpPr/>
          <p:nvPr/>
        </p:nvSpPr>
        <p:spPr>
          <a:xfrm>
            <a:off x="1501818" y="3168509"/>
            <a:ext cx="1587152" cy="299624"/>
          </a:xfrm>
          <a:prstGeom prst="roundRect">
            <a:avLst/>
          </a:prstGeom>
          <a:ln w="9525">
            <a:headEnd type="none" w="med" len="med"/>
            <a:tailEnd type="none" w="med" len="med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100" dirty="0">
                <a:solidFill>
                  <a:schemeClr val="accent4">
                    <a:lumMod val="50000"/>
                  </a:schemeClr>
                </a:solidFill>
                <a:latin typeface="+mn-ea"/>
              </a:rPr>
              <a:t>아니 벌써</a:t>
            </a:r>
            <a:endParaRPr lang="en-US" altLang="ko-KR" sz="1100" dirty="0">
              <a:solidFill>
                <a:schemeClr val="accent4">
                  <a:lumMod val="50000"/>
                </a:schemeClr>
              </a:solidFill>
              <a:latin typeface="+mn-ea"/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F4F5476E-3D1E-9622-018D-AABE87E0E5DA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/>
          <a:stretch/>
        </p:blipFill>
        <p:spPr>
          <a:xfrm>
            <a:off x="5338090" y="3728330"/>
            <a:ext cx="3771855" cy="99086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923DF78-83FF-7967-8B58-5D0540AB3C07}"/>
              </a:ext>
            </a:extLst>
          </p:cNvPr>
          <p:cNvSpPr txBox="1"/>
          <p:nvPr/>
        </p:nvSpPr>
        <p:spPr>
          <a:xfrm>
            <a:off x="3243873" y="3080475"/>
            <a:ext cx="7960291" cy="6970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400" dirty="0">
                <a:latin typeface="+mn-ea"/>
              </a:rPr>
              <a:t>1977</a:t>
            </a:r>
            <a:r>
              <a:rPr lang="ko-KR" altLang="en-US" sz="1400" dirty="0">
                <a:latin typeface="+mn-ea"/>
              </a:rPr>
              <a:t>년 발표된 </a:t>
            </a:r>
            <a:r>
              <a:rPr lang="ko-KR" altLang="en-US" sz="1400" dirty="0" err="1">
                <a:latin typeface="+mn-ea"/>
              </a:rPr>
              <a:t>록밴드</a:t>
            </a:r>
            <a:r>
              <a:rPr lang="ko-KR" altLang="en-US" sz="1400" dirty="0">
                <a:latin typeface="+mn-ea"/>
              </a:rPr>
              <a:t> 산울림 </a:t>
            </a:r>
            <a:r>
              <a:rPr lang="en-US" altLang="ko-KR" sz="1400" dirty="0">
                <a:latin typeface="+mn-ea"/>
              </a:rPr>
              <a:t>1</a:t>
            </a:r>
            <a:r>
              <a:rPr lang="ko-KR" altLang="en-US" sz="1400" dirty="0">
                <a:latin typeface="+mn-ea"/>
              </a:rPr>
              <a:t>집의 타이틀곡이다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>
                <a:latin typeface="+mn-ea"/>
              </a:rPr>
              <a:t>트로트가 주류였던 </a:t>
            </a:r>
            <a:r>
              <a:rPr lang="en-US" altLang="ko-KR" sz="1400" dirty="0">
                <a:latin typeface="+mn-ea"/>
              </a:rPr>
              <a:t>1970</a:t>
            </a:r>
            <a:r>
              <a:rPr lang="ko-KR" altLang="en-US" sz="1400" dirty="0">
                <a:latin typeface="+mn-ea"/>
              </a:rPr>
              <a:t>년대에 록 음악을 발표해 당대 대중음악계에 큰 영향을 준 독창적인 노래이다</a:t>
            </a:r>
            <a:r>
              <a:rPr lang="en-US" altLang="ko-KR" sz="1400" dirty="0">
                <a:latin typeface="+mn-ea"/>
              </a:rPr>
              <a:t>.</a:t>
            </a:r>
          </a:p>
        </p:txBody>
      </p:sp>
      <p:pic>
        <p:nvPicPr>
          <p:cNvPr id="13" name="[아침나라 중음①]_3단원_교과서_92쪽_2.아니 벌써">
            <a:hlinkClick r:id="" action="ppaction://media"/>
            <a:extLst>
              <a:ext uri="{FF2B5EF4-FFF2-40B4-BE49-F238E27FC236}">
                <a16:creationId xmlns:a16="http://schemas.microsoft.com/office/drawing/2014/main" id="{E707BF7D-E784-31FD-7A2A-90883F07AB3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091846" y="3573977"/>
            <a:ext cx="407096" cy="407096"/>
          </a:xfrm>
          <a:prstGeom prst="rect">
            <a:avLst/>
          </a:prstGeom>
        </p:spPr>
      </p:pic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173182FF-2E87-EF38-8232-0051B66B1E77}"/>
              </a:ext>
            </a:extLst>
          </p:cNvPr>
          <p:cNvSpPr/>
          <p:nvPr/>
        </p:nvSpPr>
        <p:spPr>
          <a:xfrm>
            <a:off x="1501818" y="4970975"/>
            <a:ext cx="1587152" cy="299624"/>
          </a:xfrm>
          <a:prstGeom prst="roundRect">
            <a:avLst/>
          </a:prstGeom>
          <a:ln w="9525">
            <a:headEnd type="none" w="med" len="med"/>
            <a:tailEnd type="none" w="med" len="med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100" dirty="0" err="1">
                <a:solidFill>
                  <a:schemeClr val="accent4">
                    <a:lumMod val="50000"/>
                  </a:schemeClr>
                </a:solidFill>
                <a:latin typeface="+mn-ea"/>
              </a:rPr>
              <a:t>못찾겠다</a:t>
            </a:r>
            <a:r>
              <a:rPr lang="ko-KR" altLang="en-US" sz="1100" dirty="0">
                <a:solidFill>
                  <a:schemeClr val="accent4">
                    <a:lumMod val="50000"/>
                  </a:schemeClr>
                </a:solidFill>
                <a:latin typeface="+mn-ea"/>
              </a:rPr>
              <a:t> 꾀꼬리</a:t>
            </a:r>
            <a:endParaRPr lang="en-US" altLang="ko-KR" sz="1100" dirty="0">
              <a:solidFill>
                <a:schemeClr val="accent4">
                  <a:lumMod val="50000"/>
                </a:schemeClr>
              </a:solidFill>
              <a:latin typeface="+mn-ea"/>
            </a:endParaRPr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564C9EE4-4CF7-6047-CBC9-0AB7259232DD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5338090" y="5326424"/>
            <a:ext cx="3771855" cy="745542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849E7747-BC88-E3EA-6471-45375A3437F4}"/>
              </a:ext>
            </a:extLst>
          </p:cNvPr>
          <p:cNvSpPr txBox="1"/>
          <p:nvPr/>
        </p:nvSpPr>
        <p:spPr>
          <a:xfrm>
            <a:off x="3243873" y="4882941"/>
            <a:ext cx="7960291" cy="373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400" dirty="0">
                <a:latin typeface="+mn-ea"/>
              </a:rPr>
              <a:t>1982</a:t>
            </a:r>
            <a:r>
              <a:rPr lang="ko-KR" altLang="en-US" sz="1400" dirty="0">
                <a:latin typeface="+mn-ea"/>
              </a:rPr>
              <a:t>년 발표된 가수 조용필의 </a:t>
            </a:r>
            <a:r>
              <a:rPr lang="en-US" altLang="ko-KR" sz="1400" dirty="0">
                <a:latin typeface="+mn-ea"/>
              </a:rPr>
              <a:t>4</a:t>
            </a:r>
            <a:r>
              <a:rPr lang="ko-KR" altLang="en-US" sz="1400" dirty="0">
                <a:latin typeface="+mn-ea"/>
              </a:rPr>
              <a:t>집 타이틀곡이다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 err="1">
                <a:latin typeface="+mn-ea"/>
              </a:rPr>
              <a:t>김순곤이</a:t>
            </a:r>
            <a:r>
              <a:rPr lang="ko-KR" altLang="en-US" sz="1400" dirty="0">
                <a:latin typeface="+mn-ea"/>
              </a:rPr>
              <a:t> 작사하고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조용필이 작곡했다</a:t>
            </a:r>
            <a:r>
              <a:rPr lang="en-US" altLang="ko-KR" sz="1400" dirty="0">
                <a:latin typeface="+mn-ea"/>
              </a:rPr>
              <a:t>.</a:t>
            </a:r>
          </a:p>
        </p:txBody>
      </p:sp>
      <p:pic>
        <p:nvPicPr>
          <p:cNvPr id="17" name="[아침나라 중음①]_3단원_교과서_92쪽_3.못찾겠다 꾀꼬리">
            <a:hlinkClick r:id="" action="ppaction://media"/>
            <a:extLst>
              <a:ext uri="{FF2B5EF4-FFF2-40B4-BE49-F238E27FC236}">
                <a16:creationId xmlns:a16="http://schemas.microsoft.com/office/drawing/2014/main" id="{DC0A2477-0390-4170-9C03-5D697735D39D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146039" y="5387964"/>
            <a:ext cx="334114" cy="33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916714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5ACBECDB-4C18-8A3C-850F-CA93D701FF8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tx1"/>
                </a:solidFill>
              </a:rPr>
              <a:t>각</a:t>
            </a:r>
            <a:r>
              <a:rPr kumimoji="1" lang="en-US" altLang="ko-KR" dirty="0"/>
              <a:t> </a:t>
            </a:r>
            <a:r>
              <a:rPr kumimoji="1" lang="ko-KR" altLang="en-US" dirty="0"/>
              <a:t>시대를 대표하는 악곡 감상하기</a:t>
            </a:r>
            <a:endParaRPr kumimoji="1" lang="ko-KR" altLang="en-US" dirty="0">
              <a:solidFill>
                <a:schemeClr val="tx1"/>
              </a:solidFill>
            </a:endParaRPr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8B41D218-17CF-2630-57BB-9ED26D07C307}"/>
              </a:ext>
            </a:extLst>
          </p:cNvPr>
          <p:cNvSpPr/>
          <p:nvPr/>
        </p:nvSpPr>
        <p:spPr>
          <a:xfrm>
            <a:off x="1501818" y="1381423"/>
            <a:ext cx="1587152" cy="299624"/>
          </a:xfrm>
          <a:prstGeom prst="roundRect">
            <a:avLst/>
          </a:prstGeom>
          <a:ln w="9525">
            <a:headEnd type="none" w="med" len="med"/>
            <a:tailEnd type="none" w="med" len="med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100" dirty="0">
                <a:solidFill>
                  <a:schemeClr val="accent4">
                    <a:lumMod val="50000"/>
                  </a:schemeClr>
                </a:solidFill>
                <a:latin typeface="+mn-ea"/>
              </a:rPr>
              <a:t>난 알아요</a:t>
            </a:r>
            <a:endParaRPr lang="en-US" altLang="ko-KR" sz="1100" dirty="0">
              <a:solidFill>
                <a:schemeClr val="accent4">
                  <a:lumMod val="50000"/>
                </a:schemeClr>
              </a:solidFill>
              <a:latin typeface="+mn-ea"/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F4F5476E-3D1E-9622-018D-AABE87E0E5DA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5338090" y="2877843"/>
            <a:ext cx="3771855" cy="79228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923DF78-83FF-7967-8B58-5D0540AB3C07}"/>
              </a:ext>
            </a:extLst>
          </p:cNvPr>
          <p:cNvSpPr txBox="1"/>
          <p:nvPr/>
        </p:nvSpPr>
        <p:spPr>
          <a:xfrm>
            <a:off x="3243873" y="1293389"/>
            <a:ext cx="7960291" cy="1343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400" dirty="0">
                <a:latin typeface="+mn-ea"/>
              </a:rPr>
              <a:t>1992</a:t>
            </a:r>
            <a:r>
              <a:rPr lang="ko-KR" altLang="en-US" sz="1400" dirty="0">
                <a:latin typeface="+mn-ea"/>
              </a:rPr>
              <a:t>년 발표된 그룹 서태지와 아이들의 </a:t>
            </a:r>
            <a:r>
              <a:rPr lang="en-US" altLang="ko-KR" sz="1400" dirty="0">
                <a:latin typeface="+mn-ea"/>
              </a:rPr>
              <a:t>1</a:t>
            </a:r>
            <a:r>
              <a:rPr lang="ko-KR" altLang="en-US" sz="1400" dirty="0">
                <a:latin typeface="+mn-ea"/>
              </a:rPr>
              <a:t>집 타이틀곡이다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>
                <a:latin typeface="+mn-ea"/>
              </a:rPr>
              <a:t>전자 음악과 메탈의 조화와 한국어로 랩을 자유자재로 구사하고 </a:t>
            </a:r>
            <a:r>
              <a:rPr lang="ko-KR" altLang="en-US" sz="1400" dirty="0" err="1">
                <a:latin typeface="+mn-ea"/>
              </a:rPr>
              <a:t>회오리춤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힙합 패션 등이 어우러져 한국에서 힙합 음악이 주류 장르로 자리매김하게 된 계기가 되었다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>
                <a:latin typeface="+mn-ea"/>
              </a:rPr>
              <a:t>성인층에서 청소년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젊은 청년층으로 음악 산업의 비중이 옮겨갈 정도로 한국 대중음악사에 큰 영향을 끼친 곡이다</a:t>
            </a:r>
            <a:r>
              <a:rPr lang="en-US" altLang="ko-KR" sz="1400" dirty="0">
                <a:latin typeface="+mn-ea"/>
              </a:rPr>
              <a:t>.</a:t>
            </a:r>
          </a:p>
        </p:txBody>
      </p:sp>
      <p:pic>
        <p:nvPicPr>
          <p:cNvPr id="4" name="[아침나라 중음①]_3단원_교과서_92쪽_4.난 알아요">
            <a:hlinkClick r:id="" action="ppaction://media"/>
            <a:extLst>
              <a:ext uri="{FF2B5EF4-FFF2-40B4-BE49-F238E27FC236}">
                <a16:creationId xmlns:a16="http://schemas.microsoft.com/office/drawing/2014/main" id="{147C521B-EFC2-5A5F-0CC6-2B7F942C47A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146039" y="1798413"/>
            <a:ext cx="334114" cy="334114"/>
          </a:xfrm>
          <a:prstGeom prst="rect">
            <a:avLst/>
          </a:prstGeom>
        </p:spPr>
      </p:pic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B41F9411-70E0-86DD-B414-34A46D584133}"/>
              </a:ext>
            </a:extLst>
          </p:cNvPr>
          <p:cNvSpPr/>
          <p:nvPr/>
        </p:nvSpPr>
        <p:spPr>
          <a:xfrm>
            <a:off x="1501818" y="4230126"/>
            <a:ext cx="1587152" cy="299624"/>
          </a:xfrm>
          <a:prstGeom prst="roundRect">
            <a:avLst/>
          </a:prstGeom>
          <a:ln w="9525">
            <a:headEnd type="none" w="med" len="med"/>
            <a:tailEnd type="none" w="med" len="med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1100" dirty="0">
                <a:solidFill>
                  <a:schemeClr val="accent4">
                    <a:lumMod val="50000"/>
                  </a:schemeClr>
                </a:solidFill>
                <a:latin typeface="+mn-ea"/>
              </a:rPr>
              <a:t>No.1</a:t>
            </a: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DB30B081-B56D-D70B-769C-7C1F4E3F4F63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5539160" y="5025088"/>
            <a:ext cx="3369714" cy="792284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51B55405-FF24-998C-A7A8-5A80277C0161}"/>
              </a:ext>
            </a:extLst>
          </p:cNvPr>
          <p:cNvSpPr txBox="1"/>
          <p:nvPr/>
        </p:nvSpPr>
        <p:spPr>
          <a:xfrm>
            <a:off x="3243873" y="4142092"/>
            <a:ext cx="7960291" cy="6970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400" dirty="0">
                <a:latin typeface="+mn-ea"/>
              </a:rPr>
              <a:t>2002</a:t>
            </a:r>
            <a:r>
              <a:rPr lang="ko-KR" altLang="en-US" sz="1400" dirty="0">
                <a:latin typeface="+mn-ea"/>
              </a:rPr>
              <a:t>년 발표된 가수 보아의 두 번째 정규 앨범 </a:t>
            </a:r>
            <a:r>
              <a:rPr lang="ko-KR" altLang="en-US" sz="1400" dirty="0" err="1">
                <a:latin typeface="+mn-ea"/>
              </a:rPr>
              <a:t>수록곡이다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 err="1">
                <a:latin typeface="+mn-ea"/>
              </a:rPr>
              <a:t>유로팝</a:t>
            </a:r>
            <a:r>
              <a:rPr lang="ko-KR" altLang="en-US" sz="1400" dirty="0">
                <a:latin typeface="+mn-ea"/>
              </a:rPr>
              <a:t> 스타일의 신나는 멜로디의 노래이지만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가사는 실연 당한 소녀가 달에게 한탄한다는 내용이다</a:t>
            </a:r>
            <a:r>
              <a:rPr lang="en-US" altLang="ko-KR" sz="1400" dirty="0">
                <a:latin typeface="+mn-ea"/>
              </a:rPr>
              <a:t>.</a:t>
            </a:r>
          </a:p>
        </p:txBody>
      </p:sp>
      <p:pic>
        <p:nvPicPr>
          <p:cNvPr id="16" name="[아침나라 중음①]_3단원_교과서_93쪽_5.No.1">
            <a:hlinkClick r:id="" action="ppaction://media"/>
            <a:extLst>
              <a:ext uri="{FF2B5EF4-FFF2-40B4-BE49-F238E27FC236}">
                <a16:creationId xmlns:a16="http://schemas.microsoft.com/office/drawing/2014/main" id="{8CF3FFF7-671B-70B1-CD9A-1F2FA02F38B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129250" y="4608142"/>
            <a:ext cx="332288" cy="33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53011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5ACBECDB-4C18-8A3C-850F-CA93D701FF8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tx1"/>
                </a:solidFill>
              </a:rPr>
              <a:t>각</a:t>
            </a:r>
            <a:r>
              <a:rPr kumimoji="1" lang="en-US" altLang="ko-KR" dirty="0"/>
              <a:t> </a:t>
            </a:r>
            <a:r>
              <a:rPr kumimoji="1" lang="ko-KR" altLang="en-US" dirty="0"/>
              <a:t>시대를 대표하는 악곡 감상하기</a:t>
            </a:r>
            <a:endParaRPr kumimoji="1" lang="ko-KR" altLang="en-US" dirty="0">
              <a:solidFill>
                <a:schemeClr val="tx1"/>
              </a:solidFill>
            </a:endParaRP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DC64C054-21A8-40F0-9EF1-AA2494CB9542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5663902" y="2139197"/>
            <a:ext cx="3120231" cy="74554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5AEA7B3-C527-BC46-8724-B669A9792F3D}"/>
              </a:ext>
            </a:extLst>
          </p:cNvPr>
          <p:cNvSpPr txBox="1"/>
          <p:nvPr/>
        </p:nvSpPr>
        <p:spPr>
          <a:xfrm>
            <a:off x="3243873" y="1399844"/>
            <a:ext cx="7960291" cy="6970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400" dirty="0">
                <a:latin typeface="+mn-ea"/>
              </a:rPr>
              <a:t>2012</a:t>
            </a:r>
            <a:r>
              <a:rPr lang="ko-KR" altLang="en-US" sz="1400" dirty="0">
                <a:latin typeface="+mn-ea"/>
              </a:rPr>
              <a:t>년 발표된 가수 싸이의 </a:t>
            </a:r>
            <a:r>
              <a:rPr lang="en-US" altLang="ko-KR" sz="1400" dirty="0">
                <a:latin typeface="+mn-ea"/>
              </a:rPr>
              <a:t>6</a:t>
            </a:r>
            <a:r>
              <a:rPr lang="ko-KR" altLang="en-US" sz="1400" dirty="0">
                <a:latin typeface="+mn-ea"/>
              </a:rPr>
              <a:t>번째 정규 앨범 타이틀곡이다</a:t>
            </a:r>
            <a:r>
              <a:rPr lang="en-US" altLang="ko-KR" sz="1400" dirty="0">
                <a:latin typeface="+mn-ea"/>
              </a:rPr>
              <a:t>. 2010</a:t>
            </a:r>
            <a:r>
              <a:rPr lang="ko-KR" altLang="en-US" sz="1400" dirty="0">
                <a:latin typeface="+mn-ea"/>
              </a:rPr>
              <a:t>년대 전 세계 통합 스트리밍 </a:t>
            </a:r>
            <a:r>
              <a:rPr lang="en-US" altLang="ko-KR" sz="1400" dirty="0">
                <a:latin typeface="+mn-ea"/>
              </a:rPr>
              <a:t>1</a:t>
            </a:r>
            <a:r>
              <a:rPr lang="ko-KR" altLang="en-US" sz="1400" dirty="0">
                <a:latin typeface="+mn-ea"/>
              </a:rPr>
              <a:t>위를 기록하며 전 세계적으로 히트한 최초의 한국 대중음악으로 평가받는다</a:t>
            </a:r>
            <a:r>
              <a:rPr lang="en-US" altLang="ko-KR" sz="1400" dirty="0">
                <a:latin typeface="+mn-ea"/>
              </a:rPr>
              <a:t>.</a:t>
            </a:r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8B41D218-17CF-2630-57BB-9ED26D07C307}"/>
              </a:ext>
            </a:extLst>
          </p:cNvPr>
          <p:cNvSpPr/>
          <p:nvPr/>
        </p:nvSpPr>
        <p:spPr>
          <a:xfrm>
            <a:off x="1501818" y="3896410"/>
            <a:ext cx="1587152" cy="299624"/>
          </a:xfrm>
          <a:prstGeom prst="roundRect">
            <a:avLst/>
          </a:prstGeom>
          <a:ln w="9525">
            <a:headEnd type="none" w="med" len="med"/>
            <a:tailEnd type="none" w="med" len="med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1100" dirty="0">
                <a:solidFill>
                  <a:schemeClr val="accent4">
                    <a:lumMod val="50000"/>
                  </a:schemeClr>
                </a:solidFill>
                <a:latin typeface="+mn-ea"/>
              </a:rPr>
              <a:t>Dynamite</a:t>
            </a: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F4F5476E-3D1E-9622-018D-AABE87E0E5DA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5575476" y="4628742"/>
            <a:ext cx="3297082" cy="79228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923DF78-83FF-7967-8B58-5D0540AB3C07}"/>
              </a:ext>
            </a:extLst>
          </p:cNvPr>
          <p:cNvSpPr txBox="1"/>
          <p:nvPr/>
        </p:nvSpPr>
        <p:spPr>
          <a:xfrm>
            <a:off x="3243873" y="3808376"/>
            <a:ext cx="7960291" cy="6970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400" dirty="0">
                <a:latin typeface="+mn-ea"/>
              </a:rPr>
              <a:t>2020</a:t>
            </a:r>
            <a:r>
              <a:rPr lang="ko-KR" altLang="en-US" sz="1400" dirty="0">
                <a:latin typeface="+mn-ea"/>
              </a:rPr>
              <a:t>년 발표된 그룹 방탄소년단</a:t>
            </a:r>
            <a:r>
              <a:rPr lang="en-US" altLang="ko-KR" sz="1400" dirty="0">
                <a:latin typeface="+mn-ea"/>
              </a:rPr>
              <a:t>(BTS)</a:t>
            </a:r>
            <a:r>
              <a:rPr lang="ko-KR" altLang="en-US" sz="1400" dirty="0">
                <a:latin typeface="+mn-ea"/>
              </a:rPr>
              <a:t>의 </a:t>
            </a:r>
            <a:r>
              <a:rPr lang="ko-KR" altLang="en-US" sz="1400" dirty="0" err="1">
                <a:latin typeface="+mn-ea"/>
              </a:rPr>
              <a:t>레트로</a:t>
            </a:r>
            <a:r>
              <a:rPr lang="ko-KR" altLang="en-US" sz="1400" dirty="0">
                <a:latin typeface="+mn-ea"/>
              </a:rPr>
              <a:t> 팝</a:t>
            </a:r>
            <a:r>
              <a:rPr lang="en-US" altLang="ko-KR" sz="1400" dirty="0">
                <a:latin typeface="+mn-ea"/>
              </a:rPr>
              <a:t>(</a:t>
            </a:r>
            <a:r>
              <a:rPr lang="ko-KR" altLang="en-US" sz="1400" dirty="0">
                <a:latin typeface="+mn-ea"/>
              </a:rPr>
              <a:t>디스코 팝</a:t>
            </a:r>
            <a:r>
              <a:rPr lang="en-US" altLang="ko-KR" sz="1400" dirty="0">
                <a:latin typeface="+mn-ea"/>
              </a:rPr>
              <a:t>) </a:t>
            </a:r>
            <a:r>
              <a:rPr lang="ko-KR" altLang="en-US" sz="1400" dirty="0">
                <a:latin typeface="+mn-ea"/>
              </a:rPr>
              <a:t>장르의 노래이다</a:t>
            </a:r>
            <a:r>
              <a:rPr lang="en-US" altLang="ko-KR" sz="1400" dirty="0">
                <a:latin typeface="+mn-ea"/>
              </a:rPr>
              <a:t>. K-POP </a:t>
            </a:r>
            <a:r>
              <a:rPr lang="ko-KR" altLang="en-US" sz="1400" dirty="0">
                <a:latin typeface="+mn-ea"/>
              </a:rPr>
              <a:t>가수 최초로 빌보드 핫 </a:t>
            </a:r>
            <a:r>
              <a:rPr lang="en-US" altLang="ko-KR" sz="1400" dirty="0">
                <a:latin typeface="+mn-ea"/>
              </a:rPr>
              <a:t>100 </a:t>
            </a:r>
            <a:r>
              <a:rPr lang="ko-KR" altLang="en-US" sz="1400" dirty="0">
                <a:latin typeface="+mn-ea"/>
              </a:rPr>
              <a:t>차트 </a:t>
            </a:r>
            <a:r>
              <a:rPr lang="en-US" altLang="ko-KR" sz="1400" dirty="0">
                <a:latin typeface="+mn-ea"/>
              </a:rPr>
              <a:t>1</a:t>
            </a:r>
            <a:r>
              <a:rPr lang="ko-KR" altLang="en-US" sz="1400" dirty="0">
                <a:latin typeface="+mn-ea"/>
              </a:rPr>
              <a:t>위를 기록하였다</a:t>
            </a:r>
            <a:r>
              <a:rPr lang="en-US" altLang="ko-KR" sz="1400" dirty="0">
                <a:latin typeface="+mn-ea"/>
              </a:rPr>
              <a:t>.</a:t>
            </a:r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70F0A0E8-D61E-A764-A01B-AD41DF8469F6}"/>
              </a:ext>
            </a:extLst>
          </p:cNvPr>
          <p:cNvSpPr/>
          <p:nvPr/>
        </p:nvSpPr>
        <p:spPr>
          <a:xfrm>
            <a:off x="1501818" y="1436974"/>
            <a:ext cx="1587152" cy="299624"/>
          </a:xfrm>
          <a:prstGeom prst="roundRect">
            <a:avLst/>
          </a:prstGeom>
          <a:ln w="9525">
            <a:headEnd type="none" w="med" len="med"/>
            <a:tailEnd type="none" w="med" len="med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100" dirty="0">
                <a:solidFill>
                  <a:schemeClr val="accent4">
                    <a:lumMod val="50000"/>
                  </a:schemeClr>
                </a:solidFill>
                <a:latin typeface="+mn-ea"/>
              </a:rPr>
              <a:t>강남 스타일</a:t>
            </a:r>
            <a:endParaRPr lang="en-US" altLang="ko-KR" sz="1100" dirty="0">
              <a:solidFill>
                <a:schemeClr val="accent4">
                  <a:lumMod val="50000"/>
                </a:schemeClr>
              </a:solidFill>
              <a:latin typeface="+mn-ea"/>
            </a:endParaRPr>
          </a:p>
        </p:txBody>
      </p:sp>
      <p:pic>
        <p:nvPicPr>
          <p:cNvPr id="7" name="[아침나라 중음①]_3단원_교과서_93쪽_6.강남 스타일">
            <a:hlinkClick r:id="" action="ppaction://media"/>
            <a:extLst>
              <a:ext uri="{FF2B5EF4-FFF2-40B4-BE49-F238E27FC236}">
                <a16:creationId xmlns:a16="http://schemas.microsoft.com/office/drawing/2014/main" id="{AAB1E48A-8BE7-D1B1-76CF-AC97ED6BB95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121836" y="1897693"/>
            <a:ext cx="357275" cy="357275"/>
          </a:xfrm>
          <a:prstGeom prst="rect">
            <a:avLst/>
          </a:prstGeom>
        </p:spPr>
      </p:pic>
      <p:pic>
        <p:nvPicPr>
          <p:cNvPr id="12" name="[아침나라 중음①]_3단원_교과서_93쪽_7.Dynamite">
            <a:hlinkClick r:id="" action="ppaction://media"/>
            <a:extLst>
              <a:ext uri="{FF2B5EF4-FFF2-40B4-BE49-F238E27FC236}">
                <a16:creationId xmlns:a16="http://schemas.microsoft.com/office/drawing/2014/main" id="{821EFB14-87D1-54F6-9218-2CD7F3D38FE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045636" y="4363044"/>
            <a:ext cx="357275" cy="357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835885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직선 연결선 19">
            <a:extLst>
              <a:ext uri="{FF2B5EF4-FFF2-40B4-BE49-F238E27FC236}">
                <a16:creationId xmlns:a16="http://schemas.microsoft.com/office/drawing/2014/main" id="{EF532309-2234-FD9B-737B-3E3367216A47}"/>
              </a:ext>
            </a:extLst>
          </p:cNvPr>
          <p:cNvCxnSpPr>
            <a:cxnSpLocks/>
            <a:stCxn id="3" idx="3"/>
          </p:cNvCxnSpPr>
          <p:nvPr/>
        </p:nvCxnSpPr>
        <p:spPr>
          <a:xfrm>
            <a:off x="5780761" y="2461599"/>
            <a:ext cx="3230531" cy="682433"/>
          </a:xfrm>
          <a:prstGeom prst="line">
            <a:avLst/>
          </a:prstGeom>
          <a:ln>
            <a:solidFill>
              <a:srgbClr val="D5E6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F29DC1E-0703-2D9C-F7A1-315C13507A7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ko-KR" altLang="en-US" dirty="0"/>
              <a:t>현재 한국 대중음악을 대표하는 가수와 노래 소개하기</a:t>
            </a:r>
          </a:p>
        </p:txBody>
      </p:sp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E36D78FD-76F9-9875-EC00-74318E4F6D34}"/>
              </a:ext>
            </a:extLst>
          </p:cNvPr>
          <p:cNvSpPr/>
          <p:nvPr/>
        </p:nvSpPr>
        <p:spPr>
          <a:xfrm>
            <a:off x="7337145" y="1751859"/>
            <a:ext cx="2494799" cy="313151"/>
          </a:xfrm>
          <a:prstGeom prst="roundRect">
            <a:avLst/>
          </a:prstGeom>
          <a:solidFill>
            <a:srgbClr val="AACDE0">
              <a:alpha val="49804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</a:rPr>
              <a:t>가수 소개</a:t>
            </a:r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5272BE04-8A9D-C9DB-357F-C4AA53EF1906}"/>
              </a:ext>
            </a:extLst>
          </p:cNvPr>
          <p:cNvSpPr/>
          <p:nvPr/>
        </p:nvSpPr>
        <p:spPr>
          <a:xfrm>
            <a:off x="1745261" y="4496844"/>
            <a:ext cx="2494799" cy="313151"/>
          </a:xfrm>
          <a:prstGeom prst="roundRect">
            <a:avLst/>
          </a:prstGeom>
          <a:solidFill>
            <a:srgbClr val="AACDE0">
              <a:alpha val="49804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</a:rPr>
              <a:t>가수의 음악 스타일</a:t>
            </a:r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92C43200-9D83-3344-C15A-15B7CC33D2D7}"/>
              </a:ext>
            </a:extLst>
          </p:cNvPr>
          <p:cNvSpPr/>
          <p:nvPr/>
        </p:nvSpPr>
        <p:spPr>
          <a:xfrm>
            <a:off x="9011292" y="3025944"/>
            <a:ext cx="2494799" cy="313151"/>
          </a:xfrm>
          <a:prstGeom prst="roundRect">
            <a:avLst/>
          </a:prstGeom>
          <a:solidFill>
            <a:srgbClr val="AACDE0">
              <a:alpha val="49804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</a:rPr>
              <a:t>사회적 영향</a:t>
            </a:r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28A64344-8B2D-5A86-F1EC-92ABB572ABDD}"/>
              </a:ext>
            </a:extLst>
          </p:cNvPr>
          <p:cNvSpPr/>
          <p:nvPr/>
        </p:nvSpPr>
        <p:spPr>
          <a:xfrm>
            <a:off x="4733655" y="5421530"/>
            <a:ext cx="2494799" cy="313151"/>
          </a:xfrm>
          <a:prstGeom prst="roundRect">
            <a:avLst/>
          </a:prstGeom>
          <a:solidFill>
            <a:srgbClr val="AACDE0">
              <a:alpha val="49804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 err="1">
                <a:solidFill>
                  <a:schemeClr val="tx1"/>
                </a:solidFill>
              </a:rPr>
              <a:t>대표곡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02898ADA-41F0-8EEB-3D48-041DEF425CE7}"/>
              </a:ext>
            </a:extLst>
          </p:cNvPr>
          <p:cNvSpPr/>
          <p:nvPr/>
        </p:nvSpPr>
        <p:spPr>
          <a:xfrm>
            <a:off x="8172049" y="4209630"/>
            <a:ext cx="2494799" cy="313151"/>
          </a:xfrm>
          <a:prstGeom prst="roundRect">
            <a:avLst/>
          </a:prstGeom>
          <a:solidFill>
            <a:srgbClr val="AACDE0">
              <a:alpha val="49804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</a:rPr>
              <a:t>감상 느낌</a:t>
            </a:r>
          </a:p>
        </p:txBody>
      </p:sp>
      <p:cxnSp>
        <p:nvCxnSpPr>
          <p:cNvPr id="10" name="직선 연결선 9">
            <a:extLst>
              <a:ext uri="{FF2B5EF4-FFF2-40B4-BE49-F238E27FC236}">
                <a16:creationId xmlns:a16="http://schemas.microsoft.com/office/drawing/2014/main" id="{875A0837-4577-FE7F-BA47-F08042C61434}"/>
              </a:ext>
            </a:extLst>
          </p:cNvPr>
          <p:cNvCxnSpPr>
            <a:cxnSpLocks/>
          </p:cNvCxnSpPr>
          <p:nvPr/>
        </p:nvCxnSpPr>
        <p:spPr>
          <a:xfrm flipV="1">
            <a:off x="5780761" y="1919847"/>
            <a:ext cx="1556384" cy="367274"/>
          </a:xfrm>
          <a:prstGeom prst="line">
            <a:avLst/>
          </a:prstGeom>
          <a:ln>
            <a:solidFill>
              <a:srgbClr val="D5E6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직선 연결선 15">
            <a:extLst>
              <a:ext uri="{FF2B5EF4-FFF2-40B4-BE49-F238E27FC236}">
                <a16:creationId xmlns:a16="http://schemas.microsoft.com/office/drawing/2014/main" id="{52CA983F-2457-37DE-EE59-2FB91F856255}"/>
              </a:ext>
            </a:extLst>
          </p:cNvPr>
          <p:cNvCxnSpPr/>
          <p:nvPr/>
        </p:nvCxnSpPr>
        <p:spPr>
          <a:xfrm flipH="1">
            <a:off x="2899209" y="2849671"/>
            <a:ext cx="638828" cy="1647173"/>
          </a:xfrm>
          <a:prstGeom prst="line">
            <a:avLst/>
          </a:prstGeom>
          <a:ln>
            <a:solidFill>
              <a:srgbClr val="D5E6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직선 연결선 17">
            <a:extLst>
              <a:ext uri="{FF2B5EF4-FFF2-40B4-BE49-F238E27FC236}">
                <a16:creationId xmlns:a16="http://schemas.microsoft.com/office/drawing/2014/main" id="{2C94718B-B779-D616-4C4C-86048DA7575A}"/>
              </a:ext>
            </a:extLst>
          </p:cNvPr>
          <p:cNvCxnSpPr>
            <a:cxnSpLocks/>
          </p:cNvCxnSpPr>
          <p:nvPr/>
        </p:nvCxnSpPr>
        <p:spPr>
          <a:xfrm>
            <a:off x="4716444" y="2862197"/>
            <a:ext cx="1164526" cy="2559333"/>
          </a:xfrm>
          <a:prstGeom prst="line">
            <a:avLst/>
          </a:prstGeom>
          <a:ln>
            <a:solidFill>
              <a:srgbClr val="D5E6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직선 연결선 21">
            <a:extLst>
              <a:ext uri="{FF2B5EF4-FFF2-40B4-BE49-F238E27FC236}">
                <a16:creationId xmlns:a16="http://schemas.microsoft.com/office/drawing/2014/main" id="{33891727-CF50-1751-96F2-A5C2CA34690A}"/>
              </a:ext>
            </a:extLst>
          </p:cNvPr>
          <p:cNvCxnSpPr>
            <a:cxnSpLocks/>
          </p:cNvCxnSpPr>
          <p:nvPr/>
        </p:nvCxnSpPr>
        <p:spPr>
          <a:xfrm>
            <a:off x="5668027" y="2849671"/>
            <a:ext cx="2567836" cy="1359959"/>
          </a:xfrm>
          <a:prstGeom prst="line">
            <a:avLst/>
          </a:prstGeom>
          <a:ln>
            <a:solidFill>
              <a:srgbClr val="D5E6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8C8A0960-9646-2C71-499A-1619F752A56C}"/>
              </a:ext>
            </a:extLst>
          </p:cNvPr>
          <p:cNvSpPr/>
          <p:nvPr/>
        </p:nvSpPr>
        <p:spPr>
          <a:xfrm>
            <a:off x="2492679" y="2061000"/>
            <a:ext cx="3288082" cy="801197"/>
          </a:xfrm>
          <a:prstGeom prst="round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>
                <a:solidFill>
                  <a:schemeClr val="tx1"/>
                </a:solidFill>
              </a:rPr>
              <a:t>대표 가수는 누가 있을까</a:t>
            </a:r>
            <a:r>
              <a:rPr lang="en-US" altLang="ko-KR" sz="1400" dirty="0">
                <a:solidFill>
                  <a:schemeClr val="tx1"/>
                </a:solidFill>
              </a:rPr>
              <a:t>?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7887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 감사합니다</a:t>
            </a:r>
            <a:r>
              <a:rPr kumimoji="1" lang="en-US" altLang="ko-KR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ln w="19050">
                <a:noFill/>
              </a:ln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중학교 음악 ①</a:t>
            </a: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내지 마스터">
  <a:themeElements>
    <a:clrScheme name="움직이는 텍스트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비행기 구름">
  <a:themeElements>
    <a:clrScheme name="비행기 구름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비행기 구름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비행기 구름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5494</TotalTime>
  <Words>479</Words>
  <Application>Microsoft Office PowerPoint</Application>
  <PresentationFormat>와이드스크린</PresentationFormat>
  <Paragraphs>78</Paragraphs>
  <Slides>9</Slides>
  <Notes>8</Notes>
  <HiddenSlides>0</HiddenSlides>
  <MMClips>7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9</vt:i4>
      </vt:variant>
    </vt:vector>
  </HeadingPairs>
  <TitlesOfParts>
    <vt:vector size="18" baseType="lpstr">
      <vt:lpstr>Arial</vt:lpstr>
      <vt:lpstr>Spoqa Han Sans Neo</vt:lpstr>
      <vt:lpstr>Century Gothic</vt:lpstr>
      <vt:lpstr>나눔고딕</vt:lpstr>
      <vt:lpstr>NanumGothicExtraBold</vt:lpstr>
      <vt:lpstr>맑은 고딕</vt:lpstr>
      <vt:lpstr>내지 마스터</vt:lpstr>
      <vt:lpstr>뒤표지 마스터</vt:lpstr>
      <vt:lpstr>비행기 구름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아침나라</dc:creator>
  <cp:lastModifiedBy>황근식</cp:lastModifiedBy>
  <cp:revision>252</cp:revision>
  <dcterms:created xsi:type="dcterms:W3CDTF">2024-07-03T01:17:18Z</dcterms:created>
  <dcterms:modified xsi:type="dcterms:W3CDTF">2025-03-28T05:06:08Z</dcterms:modified>
</cp:coreProperties>
</file>