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1" r:id="rId2"/>
    <p:sldId id="304" r:id="rId3"/>
    <p:sldId id="305" r:id="rId4"/>
    <p:sldId id="314" r:id="rId5"/>
    <p:sldId id="315" r:id="rId6"/>
    <p:sldId id="316" r:id="rId7"/>
    <p:sldId id="317" r:id="rId8"/>
    <p:sldId id="325" r:id="rId9"/>
    <p:sldId id="326" r:id="rId10"/>
    <p:sldId id="319" r:id="rId11"/>
    <p:sldId id="324" r:id="rId12"/>
    <p:sldId id="323" r:id="rId13"/>
    <p:sldId id="321" r:id="rId14"/>
    <p:sldId id="322" r:id="rId15"/>
    <p:sldId id="32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조선일보명조" panose="02030304000000000000" pitchFamily="18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HY얕은샘물M" panose="02030600000101010101" pitchFamily="18" charset="-127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고예진" initials="고" lastIdx="1" clrIdx="0">
    <p:extLst>
      <p:ext uri="{19B8F6BF-5375-455C-9EA6-DF929625EA0E}">
        <p15:presenceInfo xmlns:p15="http://schemas.microsoft.com/office/powerpoint/2012/main" userId="고예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F47"/>
    <a:srgbClr val="FFCC66"/>
    <a:srgbClr val="F9D1B2"/>
    <a:srgbClr val="396095"/>
    <a:srgbClr val="536D67"/>
    <a:srgbClr val="CBBFB1"/>
    <a:srgbClr val="041442"/>
    <a:srgbClr val="060507"/>
    <a:srgbClr val="3E6EFD"/>
    <a:srgbClr val="B57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8" autoAdjust="0"/>
    <p:restoredTop sz="94271" autoAdjust="0"/>
  </p:normalViewPr>
  <p:slideViewPr>
    <p:cSldViewPr>
      <p:cViewPr varScale="1">
        <p:scale>
          <a:sx n="61" d="100"/>
          <a:sy n="61" d="100"/>
        </p:scale>
        <p:origin x="1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1888-6EC9-4E64-A562-B5544A4C9BFB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EEB4-6E7F-4589-9045-BE9497873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63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33E70F-612A-F3D6-45B0-727B3FF7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ADF44A7-5201-9A6D-64F1-3BEFE78E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75" y="288700"/>
            <a:ext cx="3135640" cy="155453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FD1BF30-7084-1426-A0AF-511E4B4D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601" y="6343355"/>
            <a:ext cx="952500" cy="9525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166D85BD-6CBE-C44F-7F36-1D4F8DCC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19184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4200CCB-D3E3-710A-772A-1A96C5A2F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755" y="5186044"/>
            <a:ext cx="952500" cy="9525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4672719-58A6-2676-133F-9AC0EBFED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49" y="5015925"/>
            <a:ext cx="952500" cy="9525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4A21D43-5B38-C40F-88AC-68840C042258}"/>
              </a:ext>
            </a:extLst>
          </p:cNvPr>
          <p:cNvGrpSpPr/>
          <p:nvPr/>
        </p:nvGrpSpPr>
        <p:grpSpPr>
          <a:xfrm>
            <a:off x="28353" y="145793"/>
            <a:ext cx="16679771" cy="9920931"/>
            <a:chOff x="-178867" y="1327374"/>
            <a:chExt cx="14456125" cy="10272598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87BDFEC-EAE9-5FEA-4C52-EC79B1F2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937" y="1342834"/>
              <a:ext cx="13265321" cy="102571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AD2B87-5EAE-1F37-639F-78A1414EF01D}"/>
                </a:ext>
              </a:extLst>
            </p:cNvPr>
            <p:cNvSpPr txBox="1"/>
            <p:nvPr/>
          </p:nvSpPr>
          <p:spPr>
            <a:xfrm>
              <a:off x="-178867" y="1327374"/>
              <a:ext cx="3749807" cy="76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고등학교 음악 감상과 </a:t>
              </a:r>
              <a:r>
                <a:rPr lang="ko-KR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비평  </a:t>
              </a: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8694F3C-3CD5-CDC9-BED3-BFD136DD378A}"/>
              </a:ext>
            </a:extLst>
          </p:cNvPr>
          <p:cNvSpPr/>
          <p:nvPr/>
        </p:nvSpPr>
        <p:spPr>
          <a:xfrm>
            <a:off x="0" y="0"/>
            <a:ext cx="18288000" cy="10301931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740698" y="2194055"/>
            <a:ext cx="8529712" cy="264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학습 지원 자료 </a:t>
            </a:r>
            <a:r>
              <a:rPr lang="en-US" altLang="ko-KR" sz="6000" b="1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PPT</a:t>
            </a:r>
          </a:p>
          <a:p>
            <a:pPr algn="ctr">
              <a:lnSpc>
                <a:spcPct val="150000"/>
              </a:lnSpc>
            </a:pPr>
            <a:r>
              <a:rPr lang="en-US" altLang="ko-KR" sz="6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6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오페라의 유령</a:t>
            </a:r>
            <a:r>
              <a:rPr lang="en-US" altLang="ko-KR" sz="6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ko-KR" altLang="en-US" sz="6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96726" y="5140554"/>
            <a:ext cx="89468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2400" b="1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※ </a:t>
            </a:r>
            <a:r>
              <a:rPr lang="ko-KR" altLang="en-US" sz="2400" b="1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유의 사항</a:t>
            </a:r>
            <a:endParaRPr lang="en-US" altLang="ko-KR" sz="24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본 저작물은  교사와 학생의 수업 목적으로만 활용이 가능합니다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본 수업 자료는 저작권법 제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25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조에 따라 학교 수업을 목적으로 </a:t>
            </a:r>
            <a:r>
              <a:rPr lang="ko-KR" altLang="en-US" sz="20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이용되었으므로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본 수업 자료를 외부에 공개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·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게시하는 것을 금지하며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이를 위반하는 경우 저작권 침해로서 관련법에 따라 처벌될 수 있습니다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61EE1664-F895-98C4-7DB1-2A66FB8E6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71" y="1714500"/>
            <a:ext cx="2514600" cy="25146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04C4EA-123E-B816-9A77-F46469508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7115" y="3686467"/>
            <a:ext cx="1739900" cy="2570307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2A3B9300-EC1B-E170-E76D-B63A2224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49" y="7308436"/>
            <a:ext cx="1155700" cy="296128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51B82ED4-5799-2539-199D-2D472518D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14433" y="7286473"/>
            <a:ext cx="3093691" cy="300520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18" y="9338824"/>
            <a:ext cx="979164" cy="4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EB904-4447-DE11-884B-1E26A5518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454126-3A53-05B5-B736-30F4E96E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B335EB5-57EF-729E-F645-C1A196990E3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440B933-F5C0-56A8-95CE-14A145FAFFF8}"/>
              </a:ext>
            </a:extLst>
          </p:cNvPr>
          <p:cNvSpPr/>
          <p:nvPr/>
        </p:nvSpPr>
        <p:spPr>
          <a:xfrm>
            <a:off x="857112" y="2552700"/>
            <a:ext cx="16459200" cy="2971800"/>
          </a:xfrm>
          <a:prstGeom prst="roundRect">
            <a:avLst>
              <a:gd name="adj" fmla="val 2481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Q</a:t>
            </a:r>
            <a:r>
              <a:rPr lang="en-US" altLang="ko-KR" sz="6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뮤지컬을 감상하면서 </a:t>
            </a:r>
            <a:endParaRPr lang="en-US" altLang="ko-KR" sz="3600" dirty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가장 인상 깊었던 장면과 노래가 무엇이었나요</a:t>
            </a:r>
            <a:r>
              <a:rPr lang="en-US" altLang="ko-KR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endParaRPr lang="ko-KR" altLang="en-US" sz="3600" dirty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DBCEAFA-D994-A1A4-FFEB-B524E91BE377}"/>
              </a:ext>
            </a:extLst>
          </p:cNvPr>
          <p:cNvSpPr/>
          <p:nvPr/>
        </p:nvSpPr>
        <p:spPr>
          <a:xfrm>
            <a:off x="889000" y="6142268"/>
            <a:ext cx="16459200" cy="2811232"/>
          </a:xfrm>
          <a:prstGeom prst="roundRect">
            <a:avLst>
              <a:gd name="adj" fmla="val 2481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solidFill>
                  <a:schemeClr val="tx1"/>
                </a:solidFill>
              </a:rPr>
              <a:t> </a:t>
            </a:r>
            <a:r>
              <a:rPr lang="en-US" altLang="ko-KR" sz="6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Q. </a:t>
            </a:r>
            <a:r>
              <a:rPr lang="ko-KR" altLang="en-US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한국인 배우들이 연기하는 한국어 </a:t>
            </a:r>
            <a:r>
              <a:rPr lang="ko-KR" altLang="en-US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라이선스</a:t>
            </a:r>
            <a:r>
              <a:rPr lang="en-US" altLang="ko-KR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공연으로 </a:t>
            </a:r>
            <a:endParaRPr lang="en-US" altLang="ko-KR" sz="3600" dirty="0" smtClean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오페라의 </a:t>
            </a:r>
            <a:r>
              <a:rPr lang="ko-KR" altLang="en-US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유령을 감상한 적이 있나요</a:t>
            </a:r>
            <a:r>
              <a:rPr lang="en-US" altLang="ko-KR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4D20A5-F303-AFC6-2F41-EAD9325D3912}"/>
              </a:ext>
            </a:extLst>
          </p:cNvPr>
          <p:cNvGrpSpPr/>
          <p:nvPr/>
        </p:nvGrpSpPr>
        <p:grpSpPr>
          <a:xfrm>
            <a:off x="483477" y="436850"/>
            <a:ext cx="7348016" cy="797031"/>
            <a:chOff x="2266610" y="3283449"/>
            <a:chExt cx="8242134" cy="9559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E287AE-8732-D440-E9DC-FA51A72AC6FD}"/>
                </a:ext>
              </a:extLst>
            </p:cNvPr>
            <p:cNvSpPr txBox="1"/>
            <p:nvPr/>
          </p:nvSpPr>
          <p:spPr>
            <a:xfrm>
              <a:off x="2266610" y="3316539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4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5495CA-82B3-8893-3BA6-24641DA8C333}"/>
                </a:ext>
              </a:extLst>
            </p:cNvPr>
            <p:cNvSpPr txBox="1"/>
            <p:nvPr/>
          </p:nvSpPr>
          <p:spPr>
            <a:xfrm>
              <a:off x="3262801" y="3283449"/>
              <a:ext cx="7245943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공연 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감상 경험 공유하기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4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0706-544D-5602-B138-0641CB71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51626F0-827E-3C1B-0E9F-CA2B0394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5442ADD-D716-153C-A132-3F164B96320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B9C1C76-BC98-75B1-76DF-598FA3DC1510}"/>
              </a:ext>
            </a:extLst>
          </p:cNvPr>
          <p:cNvGrpSpPr/>
          <p:nvPr/>
        </p:nvGrpSpPr>
        <p:grpSpPr>
          <a:xfrm>
            <a:off x="534008" y="497715"/>
            <a:ext cx="7597204" cy="777541"/>
            <a:chOff x="2115997" y="3385802"/>
            <a:chExt cx="8521644" cy="9325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7B2733-885D-3111-241E-05088B46368F}"/>
                </a:ext>
              </a:extLst>
            </p:cNvPr>
            <p:cNvSpPr txBox="1"/>
            <p:nvPr/>
          </p:nvSpPr>
          <p:spPr>
            <a:xfrm>
              <a:off x="2115997" y="3395516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5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56A9AF-6D44-D6F6-C91B-6E9F1E5FE546}"/>
                </a:ext>
              </a:extLst>
            </p:cNvPr>
            <p:cNvSpPr txBox="1"/>
            <p:nvPr/>
          </p:nvSpPr>
          <p:spPr>
            <a:xfrm>
              <a:off x="3397397" y="3385802"/>
              <a:ext cx="7240244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‘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생각해 줘요</a:t>
              </a:r>
              <a:r>
                <a:rPr lang="en-US" altLang="ko-KR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’ </a:t>
              </a:r>
              <a:r>
                <a:rPr lang="ko-KR" altLang="en-US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노래 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부르기</a:t>
              </a:r>
            </a:p>
          </p:txBody>
        </p:sp>
      </p:grpSp>
      <p:sp>
        <p:nvSpPr>
          <p:cNvPr id="22" name="사각형: 둥근 모서리 5">
            <a:extLst>
              <a:ext uri="{FF2B5EF4-FFF2-40B4-BE49-F238E27FC236}">
                <a16:creationId xmlns:a16="http://schemas.microsoft.com/office/drawing/2014/main" id="{7440B933-F5C0-56A8-95CE-14A145FAFFF8}"/>
              </a:ext>
            </a:extLst>
          </p:cNvPr>
          <p:cNvSpPr/>
          <p:nvPr/>
        </p:nvSpPr>
        <p:spPr>
          <a:xfrm>
            <a:off x="907643" y="4000500"/>
            <a:ext cx="16459200" cy="2971800"/>
          </a:xfrm>
          <a:prstGeom prst="roundRect">
            <a:avLst>
              <a:gd name="adj" fmla="val 2481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생각해 줘요</a:t>
            </a:r>
            <a:r>
              <a:rPr lang="en-US" altLang="ko-KR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 </a:t>
            </a:r>
            <a:r>
              <a:rPr lang="ko-KR" altLang="en-US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노래를 불러봅시다</a:t>
            </a:r>
            <a:r>
              <a:rPr lang="en-US" altLang="ko-KR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3600" dirty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6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8EC5-5FBC-A0A3-2990-98799518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C5FC4F-C556-3E81-9E6C-62E8134A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1AF95B9-F0AF-5A1F-0509-015DEC77B56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3D5C1-6A24-88E9-E7D0-C3F6596EEE83}"/>
              </a:ext>
            </a:extLst>
          </p:cNvPr>
          <p:cNvSpPr txBox="1"/>
          <p:nvPr/>
        </p:nvSpPr>
        <p:spPr>
          <a:xfrm>
            <a:off x="5852160" y="2946362"/>
            <a:ext cx="1203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*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작품을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감상하고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endParaRPr lang="en-US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등장인물의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관계에서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느껴졌던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감정과 </a:t>
            </a:r>
            <a:endParaRPr lang="en-US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스토리에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따른 넘버들을 감상하면서 </a:t>
            </a:r>
            <a:endParaRPr lang="en-US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느낀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점을 감상문으로 정리한다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*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작품에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대한 종합적인 평가를 해본다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1E3FDCA-9633-CA4F-54DF-1AB146D0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56509"/>
            <a:ext cx="5105400" cy="6993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CF50D-B2E1-67B9-C9A9-1B17BE509E9D}"/>
              </a:ext>
            </a:extLst>
          </p:cNvPr>
          <p:cNvSpPr txBox="1"/>
          <p:nvPr/>
        </p:nvSpPr>
        <p:spPr>
          <a:xfrm>
            <a:off x="5897880" y="832484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주인공들의 </a:t>
            </a:r>
            <a:r>
              <a:rPr lang="ko-KR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감정이 느껴지는 </a:t>
            </a:r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문구로</a:t>
            </a:r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포스터를 </a:t>
            </a:r>
            <a:r>
              <a:rPr lang="ko-KR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작성한다</a:t>
            </a:r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146AB83-65AF-1354-07AD-2767A8647644}"/>
              </a:ext>
            </a:extLst>
          </p:cNvPr>
          <p:cNvGrpSpPr/>
          <p:nvPr/>
        </p:nvGrpSpPr>
        <p:grpSpPr>
          <a:xfrm>
            <a:off x="685800" y="607734"/>
            <a:ext cx="7855771" cy="1200329"/>
            <a:chOff x="2115997" y="3395517"/>
            <a:chExt cx="8811673" cy="143960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1DA837-092B-BD83-B82F-9CF181137AFB}"/>
                </a:ext>
              </a:extLst>
            </p:cNvPr>
            <p:cNvSpPr txBox="1"/>
            <p:nvPr/>
          </p:nvSpPr>
          <p:spPr>
            <a:xfrm>
              <a:off x="2115997" y="3395517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6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18D0A6-54BD-76A8-D51D-890FD1A04117}"/>
                </a:ext>
              </a:extLst>
            </p:cNvPr>
            <p:cNvSpPr txBox="1"/>
            <p:nvPr/>
          </p:nvSpPr>
          <p:spPr>
            <a:xfrm>
              <a:off x="3687427" y="3395517"/>
              <a:ext cx="7240243" cy="143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뮤지컬 홍보 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포스터 문구 만들기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1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84DD1-9818-5EEA-960A-82B0D3F2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E90E4B1-AEBE-E202-73EB-5BF9D047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812E231-A193-E114-884E-C68C28DDAB9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015DF-DF4C-6E49-70E9-740AAB9FB0DF}"/>
              </a:ext>
            </a:extLst>
          </p:cNvPr>
          <p:cNvSpPr txBox="1"/>
          <p:nvPr/>
        </p:nvSpPr>
        <p:spPr>
          <a:xfrm>
            <a:off x="6888480" y="3771900"/>
            <a:ext cx="11389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♪ 예시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 하우스에서 벌어지는 숨겨진 스토리</a:t>
            </a:r>
            <a:r>
              <a: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!</a:t>
            </a: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당신에게 영원히 기억될 뮤지컬</a:t>
            </a:r>
            <a:r>
              <a: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en-US" altLang="ko-KR" sz="36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오페라의 유령</a:t>
            </a:r>
            <a:r>
              <a: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사랑인가</a:t>
            </a:r>
            <a:r>
              <a: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 </a:t>
            </a: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집착인가</a:t>
            </a:r>
            <a:r>
              <a: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 </a:t>
            </a:r>
            <a:r>
              <a:rPr lang="ko-KR" altLang="en-US" sz="36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숨 </a:t>
            </a: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막히는 매혹의 판타지</a:t>
            </a:r>
            <a:endParaRPr lang="en-US" altLang="ko-KR" sz="36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보컬 트레이너 </a:t>
            </a:r>
            <a:r>
              <a: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타 강사의 </a:t>
            </a:r>
            <a:r>
              <a:rPr lang="ko-KR" altLang="en-US" sz="36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가슴 </a:t>
            </a:r>
            <a:r>
              <a:rPr lang="ko-KR" altLang="en-US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아픈 짝사랑 이야기</a:t>
            </a:r>
            <a:endParaRPr lang="en-US" altLang="ko-KR" sz="36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146AB83-65AF-1354-07AD-2767A8647644}"/>
              </a:ext>
            </a:extLst>
          </p:cNvPr>
          <p:cNvGrpSpPr/>
          <p:nvPr/>
        </p:nvGrpSpPr>
        <p:grpSpPr>
          <a:xfrm>
            <a:off x="685800" y="607734"/>
            <a:ext cx="7855771" cy="1200329"/>
            <a:chOff x="2115997" y="3395517"/>
            <a:chExt cx="8811673" cy="14396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1DA837-092B-BD83-B82F-9CF181137AFB}"/>
                </a:ext>
              </a:extLst>
            </p:cNvPr>
            <p:cNvSpPr txBox="1"/>
            <p:nvPr/>
          </p:nvSpPr>
          <p:spPr>
            <a:xfrm>
              <a:off x="2115997" y="3395517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6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18D0A6-54BD-76A8-D51D-890FD1A04117}"/>
                </a:ext>
              </a:extLst>
            </p:cNvPr>
            <p:cNvSpPr txBox="1"/>
            <p:nvPr/>
          </p:nvSpPr>
          <p:spPr>
            <a:xfrm>
              <a:off x="3687427" y="3395517"/>
              <a:ext cx="7240243" cy="143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뮤지컬 홍보 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포스터 문구 만들기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D1E3FDCA-9633-CA4F-54DF-1AB146D0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56509"/>
            <a:ext cx="5105400" cy="69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6462B-DC73-2F49-1973-20FB7983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7DEFE5A-D3C5-46FB-2850-F305C920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29F6404-508E-046E-BBC2-E518214E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05" y="492642"/>
            <a:ext cx="3741293" cy="1854794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2EB40A9C-876A-7AFC-21E4-6AFE953E2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998" y="4852181"/>
            <a:ext cx="952500" cy="9525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B49F8CFA-075F-5308-183E-B107175E7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352" y="2431760"/>
            <a:ext cx="952500" cy="9525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7A84D14-8AD9-8971-FA4A-8D393292F60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382A8-1C55-1DA6-49F0-228E932598EC}"/>
              </a:ext>
            </a:extLst>
          </p:cNvPr>
          <p:cNvSpPr txBox="1"/>
          <p:nvPr/>
        </p:nvSpPr>
        <p:spPr>
          <a:xfrm>
            <a:off x="609600" y="2400300"/>
            <a:ext cx="172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□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공연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관람 전 관람할 작품 정보 알아두기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55C67-BC7C-214B-59D2-F4361DA1682D}"/>
              </a:ext>
            </a:extLst>
          </p:cNvPr>
          <p:cNvSpPr txBox="1"/>
          <p:nvPr/>
        </p:nvSpPr>
        <p:spPr>
          <a:xfrm>
            <a:off x="609600" y="8249962"/>
            <a:ext cx="172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□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긴급상황에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대비하여 공연장의 비상 대피 통로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배치도 미리 확인하기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E664F-177D-71EA-5896-B8FF335C3E44}"/>
              </a:ext>
            </a:extLst>
          </p:cNvPr>
          <p:cNvSpPr txBox="1"/>
          <p:nvPr/>
        </p:nvSpPr>
        <p:spPr>
          <a:xfrm>
            <a:off x="609600" y="3389215"/>
            <a:ext cx="172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□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공연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시간에 늦지 않게 도착하고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공연 전 휴대전화 전원 끄기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E6DC86-545D-5DE5-BF07-74DEA3780A20}"/>
              </a:ext>
            </a:extLst>
          </p:cNvPr>
          <p:cNvSpPr txBox="1"/>
          <p:nvPr/>
        </p:nvSpPr>
        <p:spPr>
          <a:xfrm>
            <a:off x="609600" y="4305300"/>
            <a:ext cx="172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□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사전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허가 없이 사진 촬영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녹음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녹화하지 않기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FF74F-E2AF-9AB3-07A9-BC6E2C927A56}"/>
              </a:ext>
            </a:extLst>
          </p:cNvPr>
          <p:cNvSpPr txBox="1"/>
          <p:nvPr/>
        </p:nvSpPr>
        <p:spPr>
          <a:xfrm>
            <a:off x="609600" y="5300541"/>
            <a:ext cx="172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□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등을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떼거나 앞으로 숙이지 말고 좌석에 등을 붙이고 관람하기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52C67-A771-437F-D6C3-4E09F3D779B3}"/>
              </a:ext>
            </a:extLst>
          </p:cNvPr>
          <p:cNvSpPr txBox="1"/>
          <p:nvPr/>
        </p:nvSpPr>
        <p:spPr>
          <a:xfrm>
            <a:off x="609600" y="6284758"/>
            <a:ext cx="172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□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공연장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내 불안감 조성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소란 등 안전을 위협하는 행위 하지 않기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1972A-7D9D-ED63-CB65-EF06108F4D57}"/>
              </a:ext>
            </a:extLst>
          </p:cNvPr>
          <p:cNvSpPr txBox="1"/>
          <p:nvPr/>
        </p:nvSpPr>
        <p:spPr>
          <a:xfrm>
            <a:off x="609600" y="7267360"/>
            <a:ext cx="1722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□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안전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요원이 안내하는 통로와 출입문 이용하여 질서 지켜 이동하기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26" name="Picture 2" descr="いろいろなチェックボックスのイラスト | かわいいフリー素材集 いらすとや">
            <a:extLst>
              <a:ext uri="{FF2B5EF4-FFF2-40B4-BE49-F238E27FC236}">
                <a16:creationId xmlns:a16="http://schemas.microsoft.com/office/drawing/2014/main" id="{6480D150-092F-810E-F3D1-48D0B4AD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5" y="2587823"/>
            <a:ext cx="914400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いろいろなチェックボックスのイラスト | かわいいフリー素材集 いらすとや">
            <a:extLst>
              <a:ext uri="{FF2B5EF4-FFF2-40B4-BE49-F238E27FC236}">
                <a16:creationId xmlns:a16="http://schemas.microsoft.com/office/drawing/2014/main" id="{3215E756-4CBA-390E-9DA7-134152F2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5" y="3619685"/>
            <a:ext cx="914400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いろいろなチェックボックスのイラスト | かわいいフリー素材集 いらすとや">
            <a:extLst>
              <a:ext uri="{FF2B5EF4-FFF2-40B4-BE49-F238E27FC236}">
                <a16:creationId xmlns:a16="http://schemas.microsoft.com/office/drawing/2014/main" id="{71CBC0DB-082D-32DE-6DFB-236F5AB8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5" y="4565665"/>
            <a:ext cx="914400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いろいろなチェックボックスのイラスト | かわいいフリー素材集 いらすとや">
            <a:extLst>
              <a:ext uri="{FF2B5EF4-FFF2-40B4-BE49-F238E27FC236}">
                <a16:creationId xmlns:a16="http://schemas.microsoft.com/office/drawing/2014/main" id="{33F2E046-3B07-2280-6E8E-04613863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2" y="5551712"/>
            <a:ext cx="914400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いろいろなチェックボックスのイラスト | かわいいフリー素材集 いらすとや">
            <a:extLst>
              <a:ext uri="{FF2B5EF4-FFF2-40B4-BE49-F238E27FC236}">
                <a16:creationId xmlns:a16="http://schemas.microsoft.com/office/drawing/2014/main" id="{5D359DDF-8DA0-A024-FAE4-10B38CC9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1" y="6557243"/>
            <a:ext cx="914400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いろいろなチェックボックスのイラスト | かわいいフリー素材集 いらすとや">
            <a:extLst>
              <a:ext uri="{FF2B5EF4-FFF2-40B4-BE49-F238E27FC236}">
                <a16:creationId xmlns:a16="http://schemas.microsoft.com/office/drawing/2014/main" id="{26F9E911-42B7-BA07-8373-F710CCF5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8" y="7562774"/>
            <a:ext cx="914400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いろいろなチェックボックスのイラスト | かわいいフリー素材集 いらすとや">
            <a:extLst>
              <a:ext uri="{FF2B5EF4-FFF2-40B4-BE49-F238E27FC236}">
                <a16:creationId xmlns:a16="http://schemas.microsoft.com/office/drawing/2014/main" id="{2215CEE7-5D44-CC00-8DEE-BF7CD88D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8" y="8466719"/>
            <a:ext cx="914400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FFDC2933-4EA5-E162-CE88-DB7ADF4A34AC}"/>
              </a:ext>
            </a:extLst>
          </p:cNvPr>
          <p:cNvGrpSpPr/>
          <p:nvPr/>
        </p:nvGrpSpPr>
        <p:grpSpPr>
          <a:xfrm>
            <a:off x="609600" y="593297"/>
            <a:ext cx="7853999" cy="797675"/>
            <a:chOff x="2115997" y="3361654"/>
            <a:chExt cx="8809685" cy="9566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F702BC-97B8-E179-C753-2D9B8D36E619}"/>
                </a:ext>
              </a:extLst>
            </p:cNvPr>
            <p:cNvSpPr txBox="1"/>
            <p:nvPr/>
          </p:nvSpPr>
          <p:spPr>
            <a:xfrm>
              <a:off x="2115997" y="3395516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7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0EE7C-A7FE-5FE8-D9B0-2AAEB2EA09C3}"/>
                </a:ext>
              </a:extLst>
            </p:cNvPr>
            <p:cNvSpPr txBox="1"/>
            <p:nvPr/>
          </p:nvSpPr>
          <p:spPr>
            <a:xfrm>
              <a:off x="3685439" y="3361654"/>
              <a:ext cx="7240243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공연장 </a:t>
              </a:r>
              <a:r>
                <a:rPr lang="ko-KR" altLang="en-US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이용 수칙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195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33E70F-612A-F3D6-45B0-727B3FF7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ADF44A7-5201-9A6D-64F1-3BEFE78E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75" y="288700"/>
            <a:ext cx="3135640" cy="155453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FD1BF30-7084-1426-A0AF-511E4B4D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601" y="6343355"/>
            <a:ext cx="952500" cy="9525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166D85BD-6CBE-C44F-7F36-1D4F8DCC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19184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4200CCB-D3E3-710A-772A-1A96C5A2F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755" y="5186044"/>
            <a:ext cx="952500" cy="9525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4672719-58A6-2676-133F-9AC0EBFED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49" y="5015925"/>
            <a:ext cx="952500" cy="9525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4A21D43-5B38-C40F-88AC-68840C042258}"/>
              </a:ext>
            </a:extLst>
          </p:cNvPr>
          <p:cNvGrpSpPr/>
          <p:nvPr/>
        </p:nvGrpSpPr>
        <p:grpSpPr>
          <a:xfrm>
            <a:off x="28353" y="145793"/>
            <a:ext cx="16679771" cy="9920931"/>
            <a:chOff x="-178867" y="1327374"/>
            <a:chExt cx="14456125" cy="10272598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87BDFEC-EAE9-5FEA-4C52-EC79B1F2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937" y="1342834"/>
              <a:ext cx="13265321" cy="102571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AD2B87-5EAE-1F37-639F-78A1414EF01D}"/>
                </a:ext>
              </a:extLst>
            </p:cNvPr>
            <p:cNvSpPr txBox="1"/>
            <p:nvPr/>
          </p:nvSpPr>
          <p:spPr>
            <a:xfrm>
              <a:off x="-178867" y="1327374"/>
              <a:ext cx="3749807" cy="76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고등학교 음악 감상과 </a:t>
              </a:r>
              <a:r>
                <a:rPr lang="ko-KR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비평  </a:t>
              </a: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8694F3C-3CD5-CDC9-BED3-BFD136DD378A}"/>
              </a:ext>
            </a:extLst>
          </p:cNvPr>
          <p:cNvSpPr/>
          <p:nvPr/>
        </p:nvSpPr>
        <p:spPr>
          <a:xfrm>
            <a:off x="0" y="0"/>
            <a:ext cx="18288000" cy="10301931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775155" y="4321739"/>
            <a:ext cx="8529712" cy="125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  <a:r>
              <a:rPr lang="en-US" altLang="ko-KR" sz="6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6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61EE1664-F895-98C4-7DB1-2A66FB8E6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71" y="1714500"/>
            <a:ext cx="2514600" cy="25146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04C4EA-123E-B816-9A77-F46469508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7115" y="3686467"/>
            <a:ext cx="1739900" cy="2570307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2A3B9300-EC1B-E170-E76D-B63A2224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49" y="7308436"/>
            <a:ext cx="1155700" cy="296128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51B82ED4-5799-2539-199D-2D472518D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14433" y="7286473"/>
            <a:ext cx="3093691" cy="300520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18" y="9338824"/>
            <a:ext cx="979164" cy="4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E3C31-0A35-2541-D8ED-BCE3E6DF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E608BD-5A83-21A0-A144-294BDC31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DC36B3D-4F33-BE30-0034-89811B54F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896" y="492642"/>
            <a:ext cx="3741293" cy="1854794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DD9834FE-EF46-AE2A-5D26-A63EFB3C0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289" y="4852181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DABE0623-9FD3-84C2-10AF-7DFB0A50B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4643" y="2431760"/>
            <a:ext cx="952500" cy="9525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6717B21-4D04-9DF6-E061-4BF8E6B12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81" y="6168655"/>
            <a:ext cx="952500" cy="952500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48C1316C-9988-4868-F96F-D8E5EE814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893" y="6787248"/>
            <a:ext cx="3093691" cy="3349257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444645F-9C8D-88EC-5D49-1E3209B69D30}"/>
              </a:ext>
            </a:extLst>
          </p:cNvPr>
          <p:cNvSpPr/>
          <p:nvPr/>
        </p:nvSpPr>
        <p:spPr>
          <a:xfrm>
            <a:off x="49621" y="0"/>
            <a:ext cx="18238379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1AEAC8F-FAAD-4EF3-CEB3-1410B1C6778A}"/>
              </a:ext>
            </a:extLst>
          </p:cNvPr>
          <p:cNvGrpSpPr/>
          <p:nvPr/>
        </p:nvGrpSpPr>
        <p:grpSpPr>
          <a:xfrm>
            <a:off x="1190886" y="1082428"/>
            <a:ext cx="5380045" cy="1386021"/>
            <a:chOff x="393907" y="216393"/>
            <a:chExt cx="5380045" cy="1386021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D743D780-4A2A-3B36-C08F-DC3EFAEFF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907" y="216393"/>
              <a:ext cx="1386021" cy="138602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2152CC-5E2A-B89E-7918-D07E457C591E}"/>
                </a:ext>
              </a:extLst>
            </p:cNvPr>
            <p:cNvSpPr txBox="1"/>
            <p:nvPr/>
          </p:nvSpPr>
          <p:spPr>
            <a:xfrm>
              <a:off x="2032659" y="354703"/>
              <a:ext cx="374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목차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10AA32B-F4DA-AFD8-2FEE-E8CA0DD6EE44}"/>
              </a:ext>
            </a:extLst>
          </p:cNvPr>
          <p:cNvGrpSpPr/>
          <p:nvPr/>
        </p:nvGrpSpPr>
        <p:grpSpPr>
          <a:xfrm>
            <a:off x="1182251" y="3384260"/>
            <a:ext cx="8042025" cy="1200329"/>
            <a:chOff x="1900898" y="3393043"/>
            <a:chExt cx="9020591" cy="14396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E9F7F8-ABEE-347B-8FAF-A5BB64742A5A}"/>
                </a:ext>
              </a:extLst>
            </p:cNvPr>
            <p:cNvSpPr txBox="1"/>
            <p:nvPr/>
          </p:nvSpPr>
          <p:spPr>
            <a:xfrm>
              <a:off x="1900898" y="3393043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1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05E5D-8F9A-137F-55EC-C857F2A551EB}"/>
                </a:ext>
              </a:extLst>
            </p:cNvPr>
            <p:cNvSpPr txBox="1"/>
            <p:nvPr/>
          </p:nvSpPr>
          <p:spPr>
            <a:xfrm>
              <a:off x="3011934" y="3393043"/>
              <a:ext cx="7909555" cy="143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작곡가 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r>
                <a:rPr lang="en-US" altLang="ko-KR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‘</a:t>
              </a:r>
              <a:r>
                <a:rPr lang="ko-KR" altLang="en-US" sz="3600" dirty="0" err="1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앤드루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로이드 </a:t>
              </a:r>
              <a:r>
                <a:rPr lang="ko-KR" altLang="en-US" sz="3600" dirty="0" err="1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웨버</a:t>
              </a:r>
              <a:r>
                <a:rPr lang="en-US" altLang="ko-KR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’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E006D3-1D56-D4F9-1BC4-22EAEA565081}"/>
              </a:ext>
            </a:extLst>
          </p:cNvPr>
          <p:cNvGrpSpPr/>
          <p:nvPr/>
        </p:nvGrpSpPr>
        <p:grpSpPr>
          <a:xfrm>
            <a:off x="1182250" y="5468660"/>
            <a:ext cx="8042026" cy="769441"/>
            <a:chOff x="1895198" y="3280830"/>
            <a:chExt cx="9020592" cy="9228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EEAEA1-647D-D424-60D2-6D488FB62CCD}"/>
                </a:ext>
              </a:extLst>
            </p:cNvPr>
            <p:cNvSpPr txBox="1"/>
            <p:nvPr/>
          </p:nvSpPr>
          <p:spPr>
            <a:xfrm>
              <a:off x="1895198" y="3280830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조선일보명조" panose="02030304000000000000" pitchFamily="18" charset="-127"/>
                </a:rPr>
                <a:t>2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283687-320B-7F78-8DC7-E090D4E16B6B}"/>
                </a:ext>
              </a:extLst>
            </p:cNvPr>
            <p:cNvSpPr txBox="1"/>
            <p:nvPr/>
          </p:nvSpPr>
          <p:spPr>
            <a:xfrm>
              <a:off x="3006235" y="3280830"/>
              <a:ext cx="7909555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주요 넘버 감상하기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0216DAF-F022-5984-3388-261316DBACE1}"/>
              </a:ext>
            </a:extLst>
          </p:cNvPr>
          <p:cNvGrpSpPr/>
          <p:nvPr/>
        </p:nvGrpSpPr>
        <p:grpSpPr>
          <a:xfrm>
            <a:off x="1182250" y="7162873"/>
            <a:ext cx="8007821" cy="1200329"/>
            <a:chOff x="1900897" y="2730602"/>
            <a:chExt cx="8982225" cy="143960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451ABF-5782-95C3-39A7-22525B605F75}"/>
                </a:ext>
              </a:extLst>
            </p:cNvPr>
            <p:cNvSpPr txBox="1"/>
            <p:nvPr/>
          </p:nvSpPr>
          <p:spPr>
            <a:xfrm>
              <a:off x="1900897" y="2763175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3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2BE40E-C20E-1CE9-046D-85525B5E6A59}"/>
                </a:ext>
              </a:extLst>
            </p:cNvPr>
            <p:cNvSpPr txBox="1"/>
            <p:nvPr/>
          </p:nvSpPr>
          <p:spPr>
            <a:xfrm>
              <a:off x="2973567" y="2730602"/>
              <a:ext cx="7909555" cy="143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작품 관련 정보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조사하고 발표하기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84D20A5-F303-AFC6-2F41-EAD9325D3912}"/>
              </a:ext>
            </a:extLst>
          </p:cNvPr>
          <p:cNvGrpSpPr/>
          <p:nvPr/>
        </p:nvGrpSpPr>
        <p:grpSpPr>
          <a:xfrm>
            <a:off x="9434336" y="2462224"/>
            <a:ext cx="7735316" cy="769441"/>
            <a:chOff x="2254821" y="3412665"/>
            <a:chExt cx="8676561" cy="92282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E287AE-8732-D440-E9DC-FA51A72AC6FD}"/>
                </a:ext>
              </a:extLst>
            </p:cNvPr>
            <p:cNvSpPr txBox="1"/>
            <p:nvPr/>
          </p:nvSpPr>
          <p:spPr>
            <a:xfrm>
              <a:off x="2254821" y="3412665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4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5495CA-82B3-8893-3BA6-24641DA8C333}"/>
                </a:ext>
              </a:extLst>
            </p:cNvPr>
            <p:cNvSpPr txBox="1"/>
            <p:nvPr/>
          </p:nvSpPr>
          <p:spPr>
            <a:xfrm>
              <a:off x="3685439" y="3430266"/>
              <a:ext cx="7245943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공연 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감상 경험 공유하기 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B9C1C76-BC98-75B1-76DF-598FA3DC1510}"/>
              </a:ext>
            </a:extLst>
          </p:cNvPr>
          <p:cNvGrpSpPr/>
          <p:nvPr/>
        </p:nvGrpSpPr>
        <p:grpSpPr>
          <a:xfrm>
            <a:off x="9436108" y="4176708"/>
            <a:ext cx="7853999" cy="769441"/>
            <a:chOff x="2115997" y="3395516"/>
            <a:chExt cx="8809685" cy="92282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7B2733-885D-3111-241E-05088B46368F}"/>
                </a:ext>
              </a:extLst>
            </p:cNvPr>
            <p:cNvSpPr txBox="1"/>
            <p:nvPr/>
          </p:nvSpPr>
          <p:spPr>
            <a:xfrm>
              <a:off x="2115997" y="3395516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5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56A9AF-6D44-D6F6-C91B-6E9F1E5FE546}"/>
                </a:ext>
              </a:extLst>
            </p:cNvPr>
            <p:cNvSpPr txBox="1"/>
            <p:nvPr/>
          </p:nvSpPr>
          <p:spPr>
            <a:xfrm>
              <a:off x="3685439" y="3468452"/>
              <a:ext cx="7240243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‘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생각해 줘요</a:t>
              </a:r>
              <a:r>
                <a:rPr lang="en-US" altLang="ko-KR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’ </a:t>
              </a:r>
              <a:r>
                <a:rPr lang="ko-KR" altLang="en-US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노래 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부르기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146AB83-65AF-1354-07AD-2767A8647644}"/>
              </a:ext>
            </a:extLst>
          </p:cNvPr>
          <p:cNvGrpSpPr/>
          <p:nvPr/>
        </p:nvGrpSpPr>
        <p:grpSpPr>
          <a:xfrm>
            <a:off x="9434336" y="5921656"/>
            <a:ext cx="7855771" cy="1200329"/>
            <a:chOff x="2115997" y="3395517"/>
            <a:chExt cx="8811673" cy="143960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1DA837-092B-BD83-B82F-9CF181137AFB}"/>
                </a:ext>
              </a:extLst>
            </p:cNvPr>
            <p:cNvSpPr txBox="1"/>
            <p:nvPr/>
          </p:nvSpPr>
          <p:spPr>
            <a:xfrm>
              <a:off x="2115997" y="3395517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6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18D0A6-54BD-76A8-D51D-890FD1A04117}"/>
                </a:ext>
              </a:extLst>
            </p:cNvPr>
            <p:cNvSpPr txBox="1"/>
            <p:nvPr/>
          </p:nvSpPr>
          <p:spPr>
            <a:xfrm>
              <a:off x="3687427" y="3395517"/>
              <a:ext cx="7240243" cy="143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뮤지컬 홍보 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포스터 문구 만들기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FDC2933-4EA5-E162-CE88-DB7ADF4A34AC}"/>
              </a:ext>
            </a:extLst>
          </p:cNvPr>
          <p:cNvGrpSpPr/>
          <p:nvPr/>
        </p:nvGrpSpPr>
        <p:grpSpPr>
          <a:xfrm>
            <a:off x="9434336" y="7964364"/>
            <a:ext cx="7853999" cy="797675"/>
            <a:chOff x="2115997" y="3361654"/>
            <a:chExt cx="8809685" cy="95668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F702BC-97B8-E179-C753-2D9B8D36E619}"/>
                </a:ext>
              </a:extLst>
            </p:cNvPr>
            <p:cNvSpPr txBox="1"/>
            <p:nvPr/>
          </p:nvSpPr>
          <p:spPr>
            <a:xfrm>
              <a:off x="2115997" y="3395516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7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D0EE7C-A7FE-5FE8-D9B0-2AAEB2EA09C3}"/>
                </a:ext>
              </a:extLst>
            </p:cNvPr>
            <p:cNvSpPr txBox="1"/>
            <p:nvPr/>
          </p:nvSpPr>
          <p:spPr>
            <a:xfrm>
              <a:off x="3685439" y="3361654"/>
              <a:ext cx="7240243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공연장 </a:t>
              </a:r>
              <a:r>
                <a:rPr lang="ko-KR" altLang="en-US" sz="3600" dirty="0" smtClean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이용 수칙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31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AE005-8DA8-D395-0B5C-8559D159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E5E54F-C51B-485D-3DA9-21CC9CF14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7B03868-73CA-642B-7D99-142018BB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05" y="492642"/>
            <a:ext cx="3741293" cy="185479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F88EEFB6-E40B-E701-D254-F553EA80F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36" y="7628283"/>
            <a:ext cx="952500" cy="9525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4384F245-D4C8-1ABC-5103-50C69059F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998" y="4852181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546D650-988A-5AC8-DA6D-43413A8E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352" y="2431760"/>
            <a:ext cx="952500" cy="9525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866CF2-E35C-1A09-D710-9EF5F44B8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168655"/>
            <a:ext cx="952500" cy="9525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57B9E66-F5F7-C3B2-F9C7-6C36973CECAF}"/>
              </a:ext>
            </a:extLst>
          </p:cNvPr>
          <p:cNvSpPr/>
          <p:nvPr/>
        </p:nvSpPr>
        <p:spPr>
          <a:xfrm>
            <a:off x="35556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124F52BC-8C77-C056-FBDE-E267444B3D8A}"/>
              </a:ext>
            </a:extLst>
          </p:cNvPr>
          <p:cNvSpPr/>
          <p:nvPr/>
        </p:nvSpPr>
        <p:spPr>
          <a:xfrm>
            <a:off x="2438400" y="2788211"/>
            <a:ext cx="13182600" cy="6032940"/>
          </a:xfrm>
          <a:prstGeom prst="wedgeRoundRectCallout">
            <a:avLst>
              <a:gd name="adj1" fmla="val -46381"/>
              <a:gd name="adj2" fmla="val 647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영국 </a:t>
            </a:r>
            <a:r>
              <a:rPr lang="ko-KR" altLang="en-US" sz="36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런던에서 태어난 뮤지컬 작곡가이자 </a:t>
            </a:r>
            <a:r>
              <a:rPr lang="ko-KR" altLang="en-US" sz="36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제작자</a:t>
            </a:r>
            <a:endParaRPr lang="en-US" altLang="ko-KR" sz="3600" dirty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600" dirty="0" smtClean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600" dirty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** </a:t>
            </a:r>
            <a:r>
              <a:rPr lang="ko-KR" altLang="en-US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주요 작품 </a:t>
            </a:r>
            <a:r>
              <a:rPr lang="en-US" altLang="ko-KR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**</a:t>
            </a:r>
            <a:endParaRPr lang="en-US" altLang="ko-KR" sz="3200" dirty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200" dirty="0" err="1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지저스</a:t>
            </a:r>
            <a:r>
              <a:rPr lang="ko-KR" altLang="en-US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크라이스트</a:t>
            </a:r>
            <a:r>
              <a:rPr lang="ko-KR" altLang="en-US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슈퍼스타</a:t>
            </a:r>
            <a:r>
              <a:rPr lang="en-US" altLang="ko-KR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’,</a:t>
            </a: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200" dirty="0" err="1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에비타</a:t>
            </a:r>
            <a:r>
              <a:rPr lang="en-US" altLang="ko-KR" sz="32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’, ‘</a:t>
            </a:r>
            <a:r>
              <a:rPr lang="ko-KR" altLang="en-US" sz="3200" dirty="0" err="1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캣츠</a:t>
            </a:r>
            <a:r>
              <a:rPr lang="en-US" altLang="ko-KR" sz="32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’, ‘</a:t>
            </a:r>
            <a:r>
              <a:rPr lang="ko-KR" altLang="en-US" sz="3200" dirty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오페라의 유령</a:t>
            </a:r>
            <a:r>
              <a:rPr lang="en-US" altLang="ko-KR" sz="3200" dirty="0" smtClean="0">
                <a:solidFill>
                  <a:schemeClr val="tx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en-US" altLang="ko-KR" sz="3200" dirty="0">
              <a:solidFill>
                <a:schemeClr val="tx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10AA32B-F4DA-AFD8-2FEE-E8CA0DD6EE44}"/>
              </a:ext>
            </a:extLst>
          </p:cNvPr>
          <p:cNvGrpSpPr/>
          <p:nvPr/>
        </p:nvGrpSpPr>
        <p:grpSpPr>
          <a:xfrm>
            <a:off x="333923" y="342318"/>
            <a:ext cx="8042025" cy="1200329"/>
            <a:chOff x="1900898" y="3393043"/>
            <a:chExt cx="9020591" cy="14396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E9F7F8-ABEE-347B-8FAF-A5BB64742A5A}"/>
                </a:ext>
              </a:extLst>
            </p:cNvPr>
            <p:cNvSpPr txBox="1"/>
            <p:nvPr/>
          </p:nvSpPr>
          <p:spPr>
            <a:xfrm>
              <a:off x="1900898" y="3393043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1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505E5D-8F9A-137F-55EC-C857F2A551EB}"/>
                </a:ext>
              </a:extLst>
            </p:cNvPr>
            <p:cNvSpPr txBox="1"/>
            <p:nvPr/>
          </p:nvSpPr>
          <p:spPr>
            <a:xfrm>
              <a:off x="3011934" y="3393043"/>
              <a:ext cx="7909555" cy="143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작곡가 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r>
                <a:rPr lang="en-US" altLang="ko-KR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‘</a:t>
              </a:r>
              <a:r>
                <a:rPr lang="ko-KR" altLang="en-US" sz="3600" dirty="0" err="1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앤드루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로이드 </a:t>
              </a:r>
              <a:r>
                <a:rPr lang="ko-KR" altLang="en-US" sz="3600" dirty="0" err="1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웨버</a:t>
              </a:r>
              <a:r>
                <a:rPr lang="en-US" altLang="ko-KR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’</a:t>
              </a:r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919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C5E93-5517-8D0F-3F76-16B70727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D0AD01-013F-DF55-CB64-4E22D5AA1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B7EB2F90-4FD2-942C-6457-24CDBD36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05" y="492642"/>
            <a:ext cx="3741293" cy="1854794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47C0B8ED-2154-295E-422F-7EBA66D25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998" y="4852181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9419DF17-CD7F-49FE-FF9F-0872B32AA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352" y="2431760"/>
            <a:ext cx="952500" cy="9525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2012CC4-CBE4-1026-7AF7-C83127331E97}"/>
              </a:ext>
            </a:extLst>
          </p:cNvPr>
          <p:cNvSpPr/>
          <p:nvPr/>
        </p:nvSpPr>
        <p:spPr>
          <a:xfrm>
            <a:off x="29737" y="10568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080B72-9D35-4A14-0397-93FCF5A52A21}"/>
              </a:ext>
            </a:extLst>
          </p:cNvPr>
          <p:cNvGrpSpPr/>
          <p:nvPr/>
        </p:nvGrpSpPr>
        <p:grpSpPr>
          <a:xfrm>
            <a:off x="29736" y="2328774"/>
            <a:ext cx="6201740" cy="6805657"/>
            <a:chOff x="29737" y="2328774"/>
            <a:chExt cx="5901107" cy="6805657"/>
          </a:xfrm>
        </p:grpSpPr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A42B74C9-B194-F53A-4550-2DB19E83B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2436" y="7628283"/>
              <a:ext cx="952500" cy="95250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95312352-C511-A393-862D-B186CC09A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6168655"/>
              <a:ext cx="952500" cy="952500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2DB41AD2-D095-06D3-BE30-E6440475F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737" y="2328774"/>
              <a:ext cx="5901107" cy="680565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FB8FC8-B576-A016-74F9-42E5AB1B1C0D}"/>
              </a:ext>
            </a:extLst>
          </p:cNvPr>
          <p:cNvSpPr txBox="1"/>
          <p:nvPr/>
        </p:nvSpPr>
        <p:spPr>
          <a:xfrm>
            <a:off x="6481595" y="5348779"/>
            <a:ext cx="111160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프리마돈나 </a:t>
            </a:r>
            <a:r>
              <a:rPr lang="ko-KR" altLang="en-US" sz="3200" dirty="0" err="1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칼로타의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대역으로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무대에 선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크리스틴은</a:t>
            </a:r>
            <a:endParaRPr lang="en-US" altLang="ko-KR" sz="3200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 곡을 부르며 성공적인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데뷔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무대를 가진다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endParaRPr lang="en-US" altLang="ko-KR" sz="3200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아름답고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서정적인 곡이며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endParaRPr lang="en-US" altLang="ko-KR" sz="3200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화려한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기교를 요구하기 때문에 실력 있는 뮤지컬 배우들이 </a:t>
            </a:r>
            <a:endParaRPr lang="en-US" altLang="ko-KR" sz="3200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즐겨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부르는 곡이다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EE006D3-1D56-D4F9-1BC4-22EAEA565081}"/>
              </a:ext>
            </a:extLst>
          </p:cNvPr>
          <p:cNvGrpSpPr/>
          <p:nvPr/>
        </p:nvGrpSpPr>
        <p:grpSpPr>
          <a:xfrm>
            <a:off x="333923" y="388321"/>
            <a:ext cx="8042026" cy="769441"/>
            <a:chOff x="1895198" y="3280830"/>
            <a:chExt cx="9020592" cy="9228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EEAEA1-647D-D424-60D2-6D488FB62CCD}"/>
                </a:ext>
              </a:extLst>
            </p:cNvPr>
            <p:cNvSpPr txBox="1"/>
            <p:nvPr/>
          </p:nvSpPr>
          <p:spPr>
            <a:xfrm>
              <a:off x="1895198" y="3280830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조선일보명조" panose="02030304000000000000" pitchFamily="18" charset="-127"/>
                </a:rPr>
                <a:t>2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283687-320B-7F78-8DC7-E090D4E16B6B}"/>
                </a:ext>
              </a:extLst>
            </p:cNvPr>
            <p:cNvSpPr txBox="1"/>
            <p:nvPr/>
          </p:nvSpPr>
          <p:spPr>
            <a:xfrm>
              <a:off x="3006235" y="3280830"/>
              <a:ext cx="7909555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주요 넘버 감상하기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C3BEEFE-FB32-DFB9-81E2-3F7C12EBA23D}"/>
              </a:ext>
            </a:extLst>
          </p:cNvPr>
          <p:cNvSpPr txBox="1"/>
          <p:nvPr/>
        </p:nvSpPr>
        <p:spPr>
          <a:xfrm>
            <a:off x="10644768" y="3543002"/>
            <a:ext cx="278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생각해 줘요</a:t>
            </a:r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36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Think </a:t>
            </a:r>
            <a:r>
              <a:rPr lang="en-US" altLang="ko-K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of me</a:t>
            </a:r>
            <a:r>
              <a:rPr lang="ko-KR" alt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0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A1944-538C-EBF6-31E9-BE8D8FAF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27C783-FE8D-B634-6BF7-9DE20336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B863196E-2575-956C-9B1D-58E466FF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05" y="492642"/>
            <a:ext cx="3741293" cy="185479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29F501F2-1E59-CD16-5915-8D2A2333A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36" y="7628283"/>
            <a:ext cx="952500" cy="9525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86480EA-6F0C-EAB5-769C-71E2B891C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998" y="4852181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68D61FBF-66A9-6C74-1060-72FB438B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352" y="2431760"/>
            <a:ext cx="952500" cy="9525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4933DC1-1798-436F-EC72-B9DBF1539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168655"/>
            <a:ext cx="952500" cy="9525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D0D9C8-2948-3CFB-B7AE-F55EB5303C1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48603E-CD9E-F984-4169-9F60D17FFB6D}"/>
              </a:ext>
            </a:extLst>
          </p:cNvPr>
          <p:cNvSpPr txBox="1"/>
          <p:nvPr/>
        </p:nvSpPr>
        <p:spPr>
          <a:xfrm>
            <a:off x="6629244" y="6998390"/>
            <a:ext cx="10276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데뷔 무대가 끝난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후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크리스틴은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유령에게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이끌려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지하 호수에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있는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미궁으로 가면서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함께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 곡을 부른다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B438781-9CFD-B5DA-4173-1EB500379166}"/>
              </a:ext>
            </a:extLst>
          </p:cNvPr>
          <p:cNvGrpSpPr/>
          <p:nvPr/>
        </p:nvGrpSpPr>
        <p:grpSpPr>
          <a:xfrm>
            <a:off x="16979" y="3804036"/>
            <a:ext cx="14707111" cy="4763128"/>
            <a:chOff x="4528961" y="16936128"/>
            <a:chExt cx="14758299" cy="47631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F63CBF-39D9-D030-55C0-E8EAECB3EE6D}"/>
                </a:ext>
              </a:extLst>
            </p:cNvPr>
            <p:cNvSpPr txBox="1"/>
            <p:nvPr/>
          </p:nvSpPr>
          <p:spPr>
            <a:xfrm>
              <a:off x="13917144" y="18163628"/>
              <a:ext cx="5370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      ‘</a:t>
              </a:r>
              <a:r>
                <a:rPr lang="ko-KR" altLang="en-US" sz="3600" b="1" dirty="0" smtClean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오페라의 유령</a:t>
              </a:r>
              <a:r>
                <a:rPr lang="en-US" altLang="ko-KR" sz="3600" b="1" dirty="0" smtClean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’</a:t>
              </a:r>
            </a:p>
            <a:p>
              <a:r>
                <a:rPr lang="en-US" altLang="ko-KR" sz="3600" b="1" dirty="0" smtClean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The </a:t>
              </a:r>
              <a:r>
                <a:rPr lang="en-US" altLang="ko-KR" sz="36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phantom of the opera</a:t>
              </a:r>
              <a:endParaRPr lang="ko-KR" alt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740FF41-33D1-1745-E491-FE0C214E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5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8961" y="16936128"/>
              <a:ext cx="6618241" cy="4763128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EE006D3-1D56-D4F9-1BC4-22EAEA565081}"/>
              </a:ext>
            </a:extLst>
          </p:cNvPr>
          <p:cNvGrpSpPr/>
          <p:nvPr/>
        </p:nvGrpSpPr>
        <p:grpSpPr>
          <a:xfrm>
            <a:off x="333923" y="388321"/>
            <a:ext cx="8042026" cy="769441"/>
            <a:chOff x="1895198" y="3280830"/>
            <a:chExt cx="9020592" cy="9228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EEAEA1-647D-D424-60D2-6D488FB62CCD}"/>
                </a:ext>
              </a:extLst>
            </p:cNvPr>
            <p:cNvSpPr txBox="1"/>
            <p:nvPr/>
          </p:nvSpPr>
          <p:spPr>
            <a:xfrm>
              <a:off x="1895198" y="3280830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조선일보명조" panose="02030304000000000000" pitchFamily="18" charset="-127"/>
                </a:rPr>
                <a:t>2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283687-320B-7F78-8DC7-E090D4E16B6B}"/>
                </a:ext>
              </a:extLst>
            </p:cNvPr>
            <p:cNvSpPr txBox="1"/>
            <p:nvPr/>
          </p:nvSpPr>
          <p:spPr>
            <a:xfrm>
              <a:off x="3006235" y="3280830"/>
              <a:ext cx="7909555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주요 넘버 감상하기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7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B7BCD-65A0-4F02-1BB1-1AA397C2C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5710B5-84AE-52FE-D1F0-5CF9DCFE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FE18064F-0347-C095-9124-9712937A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05" y="492642"/>
            <a:ext cx="3741293" cy="185479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EF76F94-C273-A040-32C0-5F135AE23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36" y="7628283"/>
            <a:ext cx="952500" cy="9525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630B90B8-F015-AA26-C215-F6D7A44D6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998" y="4852181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EDF45C12-F9D4-65FE-63EE-8BEE646EC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352" y="2431760"/>
            <a:ext cx="952500" cy="9525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52DA10A-879A-696F-2B7C-9E69AF62745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0A6B4D-A506-6D5A-D4BB-8371E0184325}"/>
              </a:ext>
            </a:extLst>
          </p:cNvPr>
          <p:cNvSpPr txBox="1"/>
          <p:nvPr/>
        </p:nvSpPr>
        <p:spPr>
          <a:xfrm>
            <a:off x="5638800" y="6244869"/>
            <a:ext cx="12038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유령은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크리스틴을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주인공으로 세우라고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명령하지만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이를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무시하자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공연은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난장판이 되고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크리스틴과 라울은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옥상으로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도망쳐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서로의 사랑을 확인하며 이 곡을 부른다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450D0C-0DF9-629E-EC29-98FCDBFC7958}"/>
              </a:ext>
            </a:extLst>
          </p:cNvPr>
          <p:cNvSpPr txBox="1"/>
          <p:nvPr/>
        </p:nvSpPr>
        <p:spPr>
          <a:xfrm>
            <a:off x="10020203" y="432095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바람은 그것뿐</a:t>
            </a:r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All </a:t>
            </a:r>
            <a:r>
              <a:rPr lang="en-US" altLang="ko-K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 ask of you</a:t>
            </a:r>
            <a:endParaRPr lang="ko-KR" alt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00A88344-BA99-1B87-BF14-05F96CC25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35" b="84694" l="0" r="100000"/>
                    </a14:imgEffect>
                  </a14:imgLayer>
                </a14:imgProps>
              </a:ext>
            </a:extLst>
          </a:blip>
          <a:srcRect l="14332" r="15030" b="31644"/>
          <a:stretch/>
        </p:blipFill>
        <p:spPr>
          <a:xfrm>
            <a:off x="104911" y="2489371"/>
            <a:ext cx="5257800" cy="6063822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3EE006D3-1D56-D4F9-1BC4-22EAEA565081}"/>
              </a:ext>
            </a:extLst>
          </p:cNvPr>
          <p:cNvGrpSpPr/>
          <p:nvPr/>
        </p:nvGrpSpPr>
        <p:grpSpPr>
          <a:xfrm>
            <a:off x="333923" y="388321"/>
            <a:ext cx="8042026" cy="769441"/>
            <a:chOff x="1895198" y="3280830"/>
            <a:chExt cx="9020592" cy="9228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EEAEA1-647D-D424-60D2-6D488FB62CCD}"/>
                </a:ext>
              </a:extLst>
            </p:cNvPr>
            <p:cNvSpPr txBox="1"/>
            <p:nvPr/>
          </p:nvSpPr>
          <p:spPr>
            <a:xfrm>
              <a:off x="1895198" y="3280830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조선일보명조" panose="02030304000000000000" pitchFamily="18" charset="-127"/>
                </a:rPr>
                <a:t>2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283687-320B-7F78-8DC7-E090D4E16B6B}"/>
                </a:ext>
              </a:extLst>
            </p:cNvPr>
            <p:cNvSpPr txBox="1"/>
            <p:nvPr/>
          </p:nvSpPr>
          <p:spPr>
            <a:xfrm>
              <a:off x="3006235" y="3280830"/>
              <a:ext cx="7909555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주요 넘버 감상하기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5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E40FF-4A5C-1DA4-3CE7-DE34B94E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B85749-0698-7C72-4A78-77D71C3D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553FDF83-54CC-9E63-E663-FD53170F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05" y="492642"/>
            <a:ext cx="3741293" cy="185479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8A0D6C01-D9F6-58EF-08FA-897478C01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36" y="7628283"/>
            <a:ext cx="952500" cy="9525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09E228E7-1DC9-6E85-6817-05809F1E1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998" y="4852181"/>
            <a:ext cx="952500" cy="95250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C6C4F2C-825B-A7D7-BCA2-0118E4255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352" y="2431760"/>
            <a:ext cx="952500" cy="9525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8F5AD1C-96F6-DA90-B16F-E46CDD9F9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168655"/>
            <a:ext cx="952500" cy="9525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880982C-C2D5-E98D-16E1-21985A273301}"/>
              </a:ext>
            </a:extLst>
          </p:cNvPr>
          <p:cNvSpPr/>
          <p:nvPr/>
        </p:nvSpPr>
        <p:spPr>
          <a:xfrm>
            <a:off x="0" y="-1314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F89C1-BD6E-D023-0382-B8235F227113}"/>
              </a:ext>
            </a:extLst>
          </p:cNvPr>
          <p:cNvSpPr txBox="1"/>
          <p:nvPr/>
        </p:nvSpPr>
        <p:spPr>
          <a:xfrm>
            <a:off x="6593548" y="5757366"/>
            <a:ext cx="10472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크리스틴과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라울의 사랑을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목격한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유령은 나타나지 않고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그사이 크리스틴과 라울은 비밀 약혼을 한다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endParaRPr lang="en-US" altLang="ko-KR" sz="3200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 </a:t>
            </a: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하우스에서 열린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가면무도회에서</a:t>
            </a:r>
            <a:endParaRPr lang="en-US" altLang="ko-KR" sz="32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사람들은 이 노래를 부른다</a:t>
            </a:r>
            <a:r>
              <a:rPr lang="en-US" altLang="ko-KR" sz="32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E546C7-0160-E93D-1D85-FE13A4DCBAB7}"/>
              </a:ext>
            </a:extLst>
          </p:cNvPr>
          <p:cNvSpPr txBox="1"/>
          <p:nvPr/>
        </p:nvSpPr>
        <p:spPr>
          <a:xfrm>
            <a:off x="10580641" y="4301047"/>
            <a:ext cx="326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가면무도회</a:t>
            </a:r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endParaRPr lang="en-US" altLang="ko-KR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Masquerade</a:t>
            </a:r>
            <a:endParaRPr lang="ko-KR" alt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79F8C10-79F5-B3F9-6B21-BA9841B9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2" y="4076751"/>
            <a:ext cx="6118495" cy="4732683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3EE006D3-1D56-D4F9-1BC4-22EAEA565081}"/>
              </a:ext>
            </a:extLst>
          </p:cNvPr>
          <p:cNvGrpSpPr/>
          <p:nvPr/>
        </p:nvGrpSpPr>
        <p:grpSpPr>
          <a:xfrm>
            <a:off x="333923" y="388321"/>
            <a:ext cx="8042026" cy="769441"/>
            <a:chOff x="1895198" y="3280830"/>
            <a:chExt cx="9020592" cy="9228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EEAEA1-647D-D424-60D2-6D488FB62CCD}"/>
                </a:ext>
              </a:extLst>
            </p:cNvPr>
            <p:cNvSpPr txBox="1"/>
            <p:nvPr/>
          </p:nvSpPr>
          <p:spPr>
            <a:xfrm>
              <a:off x="1895198" y="3280830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조선일보명조" panose="02030304000000000000" pitchFamily="18" charset="-127"/>
                </a:rPr>
                <a:t>2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283687-320B-7F78-8DC7-E090D4E16B6B}"/>
                </a:ext>
              </a:extLst>
            </p:cNvPr>
            <p:cNvSpPr txBox="1"/>
            <p:nvPr/>
          </p:nvSpPr>
          <p:spPr>
            <a:xfrm>
              <a:off x="3006235" y="3280830"/>
              <a:ext cx="7909555" cy="7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주요 넘버 감상하기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0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B6C73-64AC-5D4A-7FAC-1406A3A9E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A16B40-DA21-493E-8137-EBACEB8E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58E3FF3-FB52-2B14-493B-C7E795B3053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FB1B75-3C77-F5FA-97A8-29B30161CF1E}"/>
              </a:ext>
            </a:extLst>
          </p:cNvPr>
          <p:cNvSpPr/>
          <p:nvPr/>
        </p:nvSpPr>
        <p:spPr>
          <a:xfrm>
            <a:off x="990600" y="1828800"/>
            <a:ext cx="16459200" cy="845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F9E2A-166F-F71C-EF39-974D87583049}"/>
              </a:ext>
            </a:extLst>
          </p:cNvPr>
          <p:cNvSpPr txBox="1"/>
          <p:nvPr/>
        </p:nvSpPr>
        <p:spPr>
          <a:xfrm>
            <a:off x="1413505" y="2301330"/>
            <a:ext cx="1607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>
                <a:latin typeface="+mn-ea"/>
              </a:rPr>
              <a:t>*</a:t>
            </a:r>
            <a:r>
              <a:rPr lang="en-US" altLang="ko-KR" sz="4000" dirty="0" smtClean="0">
                <a:latin typeface="+mn-ea"/>
              </a:rPr>
              <a:t>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감상한 작품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2011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오페라의 유령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‘’25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주년 특별 공연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DVD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E3879-3425-6093-5FFD-EF48B2C47149}"/>
              </a:ext>
            </a:extLst>
          </p:cNvPr>
          <p:cNvSpPr txBox="1"/>
          <p:nvPr/>
        </p:nvSpPr>
        <p:spPr>
          <a:xfrm>
            <a:off x="1413505" y="3995609"/>
            <a:ext cx="160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>
                <a:latin typeface="+mn-ea"/>
              </a:rPr>
              <a:t>*</a:t>
            </a:r>
            <a:r>
              <a:rPr lang="en-US" altLang="ko-KR" sz="4000" dirty="0">
                <a:latin typeface="+mn-ea"/>
              </a:rPr>
              <a:t>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등장인물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팬텀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크리스틴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라울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칼롯타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지리 부인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맥 지리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리샤르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피르맹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질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앙드레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우발도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피앙지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조제프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뷔케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경매인</a:t>
            </a:r>
            <a:endParaRPr lang="en-US" altLang="ko-KR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609DD-09C3-14BA-9546-56CCD0FDA811}"/>
              </a:ext>
            </a:extLst>
          </p:cNvPr>
          <p:cNvSpPr txBox="1"/>
          <p:nvPr/>
        </p:nvSpPr>
        <p:spPr>
          <a:xfrm>
            <a:off x="1418760" y="6156387"/>
            <a:ext cx="1607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>
                <a:latin typeface="+mn-ea"/>
              </a:rPr>
              <a:t>*</a:t>
            </a:r>
            <a:r>
              <a:rPr lang="en-US" altLang="ko-KR" sz="4000" dirty="0">
                <a:latin typeface="+mn-ea"/>
              </a:rPr>
              <a:t>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작품의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배경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: 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이미 수많은 명작 뮤지컬을 만든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웨버는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1984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어느 신문에서 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    </a:t>
            </a:r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오페레타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형식으로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만들어진 오페라의 유령의 기사를 읽고 제 작자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카메론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    </a:t>
            </a:r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매킨토시에게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뮤지컬로 만들어보자고 제안했다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클래식을 전공했던 </a:t>
            </a:r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웨버는</a:t>
            </a:r>
            <a:endParaRPr lang="en-US" altLang="ko-KR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     기존의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오페라 음악에 일부 창작곡 을 더해 뮤지컬을 완성하려 했으나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,,, (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중략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0216DAF-F022-5984-3388-261316DBACE1}"/>
              </a:ext>
            </a:extLst>
          </p:cNvPr>
          <p:cNvGrpSpPr/>
          <p:nvPr/>
        </p:nvGrpSpPr>
        <p:grpSpPr>
          <a:xfrm>
            <a:off x="457200" y="397727"/>
            <a:ext cx="8007821" cy="1200329"/>
            <a:chOff x="1900897" y="2730602"/>
            <a:chExt cx="8982225" cy="14396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451ABF-5782-95C3-39A7-22525B605F75}"/>
                </a:ext>
              </a:extLst>
            </p:cNvPr>
            <p:cNvSpPr txBox="1"/>
            <p:nvPr/>
          </p:nvSpPr>
          <p:spPr>
            <a:xfrm>
              <a:off x="1900897" y="2763175"/>
              <a:ext cx="838200" cy="92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3</a:t>
              </a:r>
              <a:endParaRPr lang="ko-KR" altLang="en-US" sz="4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2BE40E-C20E-1CE9-046D-85525B5E6A59}"/>
                </a:ext>
              </a:extLst>
            </p:cNvPr>
            <p:cNvSpPr txBox="1"/>
            <p:nvPr/>
          </p:nvSpPr>
          <p:spPr>
            <a:xfrm>
              <a:off x="2973567" y="2730602"/>
              <a:ext cx="7909555" cy="143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작품 관련 정보</a:t>
              </a:r>
              <a:endParaRPr lang="en-US" altLang="ko-KR" sz="3600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  <a:p>
              <a:r>
                <a:rPr lang="ko-KR" altLang="en-US" sz="3600" dirty="0">
                  <a:solidFill>
                    <a:schemeClr val="bg1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조사하고 발표하기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8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55109-76A5-7D7E-7176-39B3CA6B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142660A-B6CB-A6C1-D7F4-F74D74E1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86BC39B-CF12-6920-04C1-C8B0BEEB8C1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DF7604D-40E2-EE2A-3029-07B1DE1902FC}"/>
              </a:ext>
            </a:extLst>
          </p:cNvPr>
          <p:cNvSpPr/>
          <p:nvPr/>
        </p:nvSpPr>
        <p:spPr>
          <a:xfrm>
            <a:off x="990600" y="0"/>
            <a:ext cx="16459200" cy="910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4D8ED-C0DA-188C-3D3C-4918BA562598}"/>
              </a:ext>
            </a:extLst>
          </p:cNvPr>
          <p:cNvSpPr txBox="1"/>
          <p:nvPr/>
        </p:nvSpPr>
        <p:spPr>
          <a:xfrm>
            <a:off x="1181100" y="577117"/>
            <a:ext cx="16421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*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작곡가의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작품 경향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웨버의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작품은 음악 장르의 구분 없이 절충과 보완을 통해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새롭고 독특한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               뮤지컬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음악을 재탄생시키는 특징이 있다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극적인 음 악을 만드는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데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             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심혈을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기울였기에 사람들에게 뮤지컬을 대중 성과 예술성을 겸비한 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             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공연예술로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접할 수 있게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만들었다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,,,(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후략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2A593-6932-9B11-BD70-9B23290CCA25}"/>
              </a:ext>
            </a:extLst>
          </p:cNvPr>
          <p:cNvSpPr txBox="1"/>
          <p:nvPr/>
        </p:nvSpPr>
        <p:spPr>
          <a:xfrm>
            <a:off x="1181100" y="4146041"/>
            <a:ext cx="1607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*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출연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배우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2011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10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월 뮤지컬 탄생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25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주년을 맞아 런던의 로열 앨버트 홀에서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공연을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했는데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라민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카림루와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시에라 </a:t>
            </a:r>
            <a:r>
              <a:rPr lang="ko-KR" altLang="en-US" sz="32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보게스가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유령과 크리스틴을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라울은 </a:t>
            </a:r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하들리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              </a:t>
            </a:r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프레이저가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출연하여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연기했다</a:t>
            </a:r>
            <a:r>
              <a:rPr lang="en-US" altLang="ko-KR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,,,(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후략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750B1-05CF-8935-1548-305B4888B49E}"/>
              </a:ext>
            </a:extLst>
          </p:cNvPr>
          <p:cNvSpPr txBox="1"/>
          <p:nvPr/>
        </p:nvSpPr>
        <p:spPr>
          <a:xfrm>
            <a:off x="1181100" y="6667500"/>
            <a:ext cx="1550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*</a:t>
            </a:r>
            <a:r>
              <a:rPr lang="en-US" altLang="ko-KR" sz="4000" dirty="0" smtClean="0">
                <a:latin typeface="+mn-ea"/>
              </a:rPr>
              <a:t>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무대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구성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무대가 좁아서 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,,,(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중략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),,,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무대 장치 효과를 보지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못해서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아쉽다는 </a:t>
            </a:r>
            <a:r>
              <a:rPr lang="ko-KR" altLang="en-US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평이 있다</a:t>
            </a:r>
            <a:r>
              <a:rPr lang="en-US" altLang="ko-KR" sz="32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212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637</Words>
  <Application>Microsoft Office PowerPoint</Application>
  <PresentationFormat>사용자 지정</PresentationFormat>
  <Paragraphs>118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Calibri</vt:lpstr>
      <vt:lpstr>조선일보명조</vt:lpstr>
      <vt:lpstr>맑은 고딕</vt:lpstr>
      <vt:lpstr>HY얕은샘물M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한현숙</dc:creator>
  <cp:lastModifiedBy>bootcamp</cp:lastModifiedBy>
  <cp:revision>36</cp:revision>
  <dcterms:created xsi:type="dcterms:W3CDTF">2006-08-16T00:00:00Z</dcterms:created>
  <dcterms:modified xsi:type="dcterms:W3CDTF">2024-10-25T07:38:51Z</dcterms:modified>
</cp:coreProperties>
</file>