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72" r:id="rId2"/>
    <p:sldId id="261" r:id="rId3"/>
    <p:sldId id="281" r:id="rId4"/>
    <p:sldId id="282" r:id="rId5"/>
    <p:sldId id="273" r:id="rId6"/>
    <p:sldId id="275" r:id="rId7"/>
    <p:sldId id="276" r:id="rId8"/>
    <p:sldId id="285" r:id="rId9"/>
    <p:sldId id="286" r:id="rId10"/>
    <p:sldId id="287" r:id="rId11"/>
    <p:sldId id="288" r:id="rId12"/>
    <p:sldId id="289" r:id="rId13"/>
    <p:sldId id="290" r:id="rId14"/>
    <p:sldId id="291" r:id="rId15"/>
  </p:sldIdLst>
  <p:sldSz cx="18288000" cy="10287000"/>
  <p:notesSz cx="6858000" cy="9144000"/>
  <p:embeddedFontLst>
    <p:embeddedFont>
      <p:font typeface="국립공원 꼬미" panose="02000500000000000000" pitchFamily="2" charset="-127"/>
      <p:regular r:id="rId17"/>
    </p:embeddedFont>
    <p:embeddedFont>
      <p:font typeface="경기천년제목 Light" panose="02020403020101020101" pitchFamily="18" charset="-127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맑은 고딕" panose="020B0503020000020004" pitchFamily="50" charset="-127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1"/>
    <a:srgbClr val="549771"/>
    <a:srgbClr val="FFC934"/>
    <a:srgbClr val="D4D6D6"/>
    <a:srgbClr val="2D2D2D"/>
    <a:srgbClr val="F147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102" d="100"/>
          <a:sy n="102" d="100"/>
        </p:scale>
        <p:origin x="51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DA52D-2823-431D-8347-91ABB3A8B155}" type="datetimeFigureOut">
              <a:rPr lang="ko-KR" altLang="en-US" smtClean="0"/>
              <a:t>2024-09-25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BA3C4-F001-4171-B73C-A021B73F0B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5199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BA3C4-F001-4171-B73C-A021B73F0B39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3900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BFCE6-9EC9-44ED-9412-677EF0720ED3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3949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BFCE6-9EC9-44ED-9412-677EF0720ED3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7439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BFCE6-9EC9-44ED-9412-677EF0720ED3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149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ko-KR" altLang="en-US" dirty="0" err="1"/>
              <a:t>편종편경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/>
              <a:t>국립국악원</a:t>
            </a:r>
            <a:endParaRPr lang="en-US" altLang="ko-KR" dirty="0"/>
          </a:p>
          <a:p>
            <a:pPr marL="171450" indent="-171450">
              <a:buFontTx/>
              <a:buChar char="-"/>
            </a:pPr>
            <a:r>
              <a:rPr lang="ko-KR" altLang="en-US" dirty="0"/>
              <a:t>팔관회와 연등회 </a:t>
            </a:r>
            <a:r>
              <a:rPr lang="en-US" altLang="ko-KR" dirty="0"/>
              <a:t>: </a:t>
            </a:r>
            <a:r>
              <a:rPr lang="ko-KR" altLang="en-US" dirty="0"/>
              <a:t>네이버 지식백과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BFCE6-9EC9-44ED-9412-677EF0720ED3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8694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ko-KR" altLang="en-US" dirty="0"/>
              <a:t>박연 </a:t>
            </a:r>
            <a:r>
              <a:rPr lang="en-US" altLang="ko-KR" dirty="0"/>
              <a:t>: </a:t>
            </a:r>
            <a:r>
              <a:rPr lang="ko-KR" altLang="en-US" dirty="0"/>
              <a:t>네이버 지식백과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BFCE6-9EC9-44ED-9412-677EF0720ED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1269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ko-KR" altLang="en-US" dirty="0"/>
              <a:t>임진왜란 </a:t>
            </a:r>
            <a:r>
              <a:rPr lang="en-US" altLang="ko-KR" dirty="0"/>
              <a:t>: </a:t>
            </a:r>
            <a:r>
              <a:rPr lang="ko-KR" altLang="en-US" dirty="0"/>
              <a:t>네이버 지식백과</a:t>
            </a:r>
            <a:endParaRPr lang="en-US" altLang="ko-KR" dirty="0"/>
          </a:p>
          <a:p>
            <a:pPr marL="171450" indent="-171450">
              <a:buFontTx/>
              <a:buChar char="-"/>
            </a:pPr>
            <a:r>
              <a:rPr lang="ko-KR" altLang="en-US" dirty="0"/>
              <a:t>시나위 </a:t>
            </a:r>
            <a:r>
              <a:rPr lang="en-US" altLang="ko-KR" dirty="0"/>
              <a:t>: </a:t>
            </a:r>
            <a:r>
              <a:rPr lang="ko-KR" altLang="en-US" dirty="0"/>
              <a:t>네이버 지식백과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BFCE6-9EC9-44ED-9412-677EF0720ED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9501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BFCE6-9EC9-44ED-9412-677EF0720ED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9259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BFCE6-9EC9-44ED-9412-677EF0720ED3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7889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BFCE6-9EC9-44ED-9412-677EF0720ED3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1546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ko-KR" altLang="en-US" dirty="0"/>
              <a:t>르네상스 시대의 주요 인물 </a:t>
            </a:r>
            <a:r>
              <a:rPr lang="en-US" altLang="ko-KR" dirty="0"/>
              <a:t>: </a:t>
            </a:r>
            <a:r>
              <a:rPr lang="ko-KR" altLang="en-US" dirty="0" err="1"/>
              <a:t>죠스캥</a:t>
            </a:r>
            <a:r>
              <a:rPr lang="ko-KR" altLang="en-US" dirty="0"/>
              <a:t> 데 </a:t>
            </a:r>
            <a:r>
              <a:rPr lang="ko-KR" altLang="en-US" dirty="0" err="1"/>
              <a:t>프레</a:t>
            </a:r>
            <a:endParaRPr lang="en-US" altLang="ko-KR" dirty="0"/>
          </a:p>
          <a:p>
            <a:pPr marL="171450" indent="-171450">
              <a:buFontTx/>
              <a:buChar char="-"/>
            </a:pPr>
            <a:r>
              <a:rPr lang="ko-KR" altLang="en-US" dirty="0"/>
              <a:t>오선보와 악보 인쇄술 발달 사진 </a:t>
            </a:r>
            <a:r>
              <a:rPr lang="en-US" altLang="ko-KR" dirty="0"/>
              <a:t>(</a:t>
            </a:r>
            <a:r>
              <a:rPr lang="ko-KR" altLang="en-US" dirty="0"/>
              <a:t>악보를 보며 악기로 연주하고 있음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BFCE6-9EC9-44ED-9412-677EF0720ED3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3067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BFCE6-9EC9-44ED-9412-677EF0720ED3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4764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535"/>
            <a:ext cx="18288000" cy="10304506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78E702D-E218-B768-EFB3-55AA3A4FC0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60541"/>
            <a:ext cx="4572000" cy="557402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B42C0D8-D3E1-B3FF-67C4-B1F40EF63D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7571200"/>
            <a:ext cx="1502511" cy="2463366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9410700"/>
            <a:ext cx="1447800" cy="62386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8600" y="266700"/>
            <a:ext cx="3151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고등학교 음악 감상과 비평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5715000" y="1562100"/>
            <a:ext cx="67511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6000" b="1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학습 지원 자료 </a:t>
            </a:r>
            <a:r>
              <a:rPr lang="en-US" altLang="ko-KR" sz="6000" b="1" dirty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PPT</a:t>
            </a:r>
          </a:p>
          <a:p>
            <a:pPr algn="ctr">
              <a:lnSpc>
                <a:spcPct val="150000"/>
              </a:lnSpc>
            </a:pPr>
            <a:r>
              <a:rPr lang="en-US" altLang="ko-KR" sz="6000" b="1" dirty="0" smtClean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‘</a:t>
            </a:r>
            <a:r>
              <a:rPr lang="ko-KR" altLang="en-US" sz="6000" b="1" dirty="0" smtClean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한국 음악사와 서양 음악사</a:t>
            </a:r>
            <a:r>
              <a:rPr lang="en-US" altLang="ko-KR" sz="6000" b="1" dirty="0" smtClean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’</a:t>
            </a:r>
            <a:endParaRPr lang="ko-KR" altLang="en-US" sz="6000" b="1" dirty="0">
              <a:latin typeface="국립공원 꼬미" panose="02000500000000000000" pitchFamily="2" charset="-127"/>
              <a:ea typeface="국립공원 꼬미" panose="02000500000000000000" pitchFamily="2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4998719" y="5067300"/>
            <a:ext cx="829056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 latinLnBrk="0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※ </a:t>
            </a:r>
            <a:r>
              <a:rPr lang="ko-KR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유의 사항</a:t>
            </a:r>
            <a:endParaRPr lang="en-US" altLang="ko-KR" sz="2400" b="1" dirty="0">
              <a:solidFill>
                <a:schemeClr val="tx1">
                  <a:lumMod val="50000"/>
                  <a:lumOff val="50000"/>
                </a:schemeClr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marL="342900" indent="-342900" algn="just" fontAlgn="t" latinLnBrk="0">
              <a:lnSpc>
                <a:spcPct val="150000"/>
              </a:lnSpc>
              <a:buAutoNum type="arabicPeriod"/>
            </a:pPr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본 저작물은  교사와 학생의 수업 목적으로만 활용이 가능합니다</a:t>
            </a:r>
            <a:r>
              <a:rPr lang="en-US" altLang="ko-K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.</a:t>
            </a:r>
          </a:p>
          <a:p>
            <a:pPr marL="342900" indent="-342900" algn="just" fontAlgn="t" latinLnBrk="0">
              <a:lnSpc>
                <a:spcPct val="150000"/>
              </a:lnSpc>
              <a:buAutoNum type="arabicPeriod"/>
            </a:pPr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본 수업 자료는 저작권법 제</a:t>
            </a:r>
            <a:r>
              <a:rPr lang="en-US" altLang="ko-K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25</a:t>
            </a:r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조에 따라 학교 수업을 목적으로 </a:t>
            </a:r>
            <a:r>
              <a:rPr lang="ko-KR" alt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이용되었으므로</a:t>
            </a:r>
            <a:r>
              <a:rPr lang="en-US" altLang="ko-K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본 수업 자료를 외부에 공개</a:t>
            </a:r>
            <a:r>
              <a:rPr lang="en-US" altLang="ko-K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·</a:t>
            </a:r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게시하는 것을 금지하며</a:t>
            </a:r>
            <a:r>
              <a:rPr lang="en-US" altLang="ko-K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이를 위반하는 경우 저작권 침해로서 관련법에 따라 처벌될 수 있습니다</a:t>
            </a:r>
            <a:r>
              <a:rPr lang="en-US" altLang="ko-K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.</a:t>
            </a:r>
          </a:p>
        </p:txBody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id="{2846D4C4-2BF4-1678-F59E-41568A32F369}"/>
              </a:ext>
            </a:extLst>
          </p:cNvPr>
          <p:cNvSpPr/>
          <p:nvPr/>
        </p:nvSpPr>
        <p:spPr>
          <a:xfrm>
            <a:off x="13021065" y="6057900"/>
            <a:ext cx="5069035" cy="3976667"/>
          </a:xfrm>
          <a:custGeom>
            <a:avLst/>
            <a:gdLst/>
            <a:ahLst/>
            <a:cxnLst/>
            <a:rect l="l" t="t" r="r" b="b"/>
            <a:pathLst>
              <a:path w="5719778" h="5782421">
                <a:moveTo>
                  <a:pt x="0" y="0"/>
                </a:moveTo>
                <a:lnTo>
                  <a:pt x="5719778" y="0"/>
                </a:lnTo>
                <a:lnTo>
                  <a:pt x="5719778" y="5782421"/>
                </a:lnTo>
                <a:lnTo>
                  <a:pt x="0" y="57824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599412" y="601895"/>
            <a:ext cx="6181941" cy="0"/>
          </a:xfrm>
          <a:prstGeom prst="line">
            <a:avLst/>
          </a:prstGeom>
          <a:ln w="19050" cap="flat">
            <a:solidFill>
              <a:srgbClr val="302C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flipV="1">
            <a:off x="599412" y="2566196"/>
            <a:ext cx="6181941" cy="2"/>
          </a:xfrm>
          <a:prstGeom prst="line">
            <a:avLst/>
          </a:prstGeom>
          <a:ln w="19050" cap="flat">
            <a:solidFill>
              <a:srgbClr val="302C2B"/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429381"/>
              </p:ext>
            </p:extLst>
          </p:nvPr>
        </p:nvGraphicFramePr>
        <p:xfrm>
          <a:off x="595091" y="754435"/>
          <a:ext cx="6186265" cy="1659224"/>
        </p:xfrm>
        <a:graphic>
          <a:graphicData uri="http://schemas.openxmlformats.org/drawingml/2006/table">
            <a:tbl>
              <a:tblPr/>
              <a:tblGrid>
                <a:gridCol w="12372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1075212114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913359818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3743001406"/>
                    </a:ext>
                  </a:extLst>
                </a:gridCol>
              </a:tblGrid>
              <a:tr h="1659224"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서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양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음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악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사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TextBox 8">
            <a:extLst>
              <a:ext uri="{FF2B5EF4-FFF2-40B4-BE49-F238E27FC236}">
                <a16:creationId xmlns:a16="http://schemas.microsoft.com/office/drawing/2014/main" id="{96BA0244-2392-9A5A-2AF1-939CC1F1CF20}"/>
              </a:ext>
            </a:extLst>
          </p:cNvPr>
          <p:cNvSpPr txBox="1"/>
          <p:nvPr/>
        </p:nvSpPr>
        <p:spPr>
          <a:xfrm>
            <a:off x="6432235" y="3303066"/>
            <a:ext cx="10632863" cy="897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장단조의 조성음악 확립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D2D5B75D-6D67-C4FF-9352-D36B2A6B4BB5}"/>
              </a:ext>
            </a:extLst>
          </p:cNvPr>
          <p:cNvSpPr txBox="1"/>
          <p:nvPr/>
        </p:nvSpPr>
        <p:spPr>
          <a:xfrm>
            <a:off x="6432235" y="4736482"/>
            <a:ext cx="10632863" cy="897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화성 음악의 발생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7687FF11-DCE6-B0AD-B268-6A09AA943FB8}"/>
              </a:ext>
            </a:extLst>
          </p:cNvPr>
          <p:cNvSpPr txBox="1"/>
          <p:nvPr/>
        </p:nvSpPr>
        <p:spPr>
          <a:xfrm>
            <a:off x="6394527" y="6169898"/>
            <a:ext cx="11553065" cy="897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오페라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오라토리오 등 극음악 발달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8D8664C2-E420-1A01-A1FB-90B2251D1557}"/>
              </a:ext>
            </a:extLst>
          </p:cNvPr>
          <p:cNvSpPr txBox="1"/>
          <p:nvPr/>
        </p:nvSpPr>
        <p:spPr>
          <a:xfrm>
            <a:off x="6394527" y="7603314"/>
            <a:ext cx="10632863" cy="897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비발디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바흐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헨델 등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C32A2376-14EF-1A99-96CA-20095BE701F5}"/>
              </a:ext>
            </a:extLst>
          </p:cNvPr>
          <p:cNvSpPr txBox="1"/>
          <p:nvPr/>
        </p:nvSpPr>
        <p:spPr>
          <a:xfrm>
            <a:off x="629656" y="3695700"/>
            <a:ext cx="4219784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ko-KR" sz="4800" spc="-87" dirty="0">
                <a:solidFill>
                  <a:srgbClr val="302C2B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1600~1750</a:t>
            </a:r>
            <a:r>
              <a:rPr lang="ko-KR" altLang="en-US" sz="4800" spc="-87" dirty="0">
                <a:solidFill>
                  <a:srgbClr val="302C2B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년</a:t>
            </a:r>
            <a:endParaRPr lang="en-US" altLang="ko-KR" sz="4800" spc="-87" dirty="0">
              <a:solidFill>
                <a:srgbClr val="302C2B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네모고딕"/>
              <a:sym typeface="네모고딕"/>
            </a:endParaRPr>
          </a:p>
          <a:p>
            <a:pPr algn="ctr"/>
            <a:r>
              <a:rPr lang="ko-KR" altLang="en-US" sz="9600" b="1" spc="-87" dirty="0">
                <a:solidFill>
                  <a:srgbClr val="29407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바로크 음악</a:t>
            </a:r>
            <a:endParaRPr lang="en-US" altLang="ko-KR" sz="9600" b="1" spc="-87" dirty="0">
              <a:solidFill>
                <a:srgbClr val="294071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네모고딕"/>
              <a:sym typeface="네모고딕"/>
            </a:endParaRPr>
          </a:p>
        </p:txBody>
      </p:sp>
    </p:spTree>
    <p:extLst>
      <p:ext uri="{BB962C8B-B14F-4D97-AF65-F5344CB8AC3E}">
        <p14:creationId xmlns:p14="http://schemas.microsoft.com/office/powerpoint/2010/main" val="10141387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/>
      <p:bldP spid="10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599412" y="601895"/>
            <a:ext cx="6181941" cy="0"/>
          </a:xfrm>
          <a:prstGeom prst="line">
            <a:avLst/>
          </a:prstGeom>
          <a:ln w="19050" cap="flat">
            <a:solidFill>
              <a:srgbClr val="302C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flipV="1">
            <a:off x="599412" y="2566196"/>
            <a:ext cx="6181941" cy="2"/>
          </a:xfrm>
          <a:prstGeom prst="line">
            <a:avLst/>
          </a:prstGeom>
          <a:ln w="19050" cap="flat">
            <a:solidFill>
              <a:srgbClr val="302C2B"/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801767"/>
              </p:ext>
            </p:extLst>
          </p:nvPr>
        </p:nvGraphicFramePr>
        <p:xfrm>
          <a:off x="595091" y="754435"/>
          <a:ext cx="6186265" cy="1659224"/>
        </p:xfrm>
        <a:graphic>
          <a:graphicData uri="http://schemas.openxmlformats.org/drawingml/2006/table">
            <a:tbl>
              <a:tblPr/>
              <a:tblGrid>
                <a:gridCol w="12372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1075212114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913359818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3743001406"/>
                    </a:ext>
                  </a:extLst>
                </a:gridCol>
              </a:tblGrid>
              <a:tr h="1659224"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서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양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음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악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사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TextBox 8">
            <a:extLst>
              <a:ext uri="{FF2B5EF4-FFF2-40B4-BE49-F238E27FC236}">
                <a16:creationId xmlns:a16="http://schemas.microsoft.com/office/drawing/2014/main" id="{96BA0244-2392-9A5A-2AF1-939CC1F1CF20}"/>
              </a:ext>
            </a:extLst>
          </p:cNvPr>
          <p:cNvSpPr txBox="1"/>
          <p:nvPr/>
        </p:nvSpPr>
        <p:spPr>
          <a:xfrm>
            <a:off x="6432235" y="3313708"/>
            <a:ext cx="10632863" cy="897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화성 음악의 발달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D2D5B75D-6D67-C4FF-9352-D36B2A6B4BB5}"/>
              </a:ext>
            </a:extLst>
          </p:cNvPr>
          <p:cNvSpPr txBox="1"/>
          <p:nvPr/>
        </p:nvSpPr>
        <p:spPr>
          <a:xfrm>
            <a:off x="6432235" y="4556308"/>
            <a:ext cx="11553065" cy="897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형식미 추구와 소나타 형식의 완성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7687FF11-DCE6-B0AD-B268-6A09AA943FB8}"/>
              </a:ext>
            </a:extLst>
          </p:cNvPr>
          <p:cNvSpPr txBox="1"/>
          <p:nvPr/>
        </p:nvSpPr>
        <p:spPr>
          <a:xfrm>
            <a:off x="6418095" y="5798908"/>
            <a:ext cx="10632863" cy="897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절대음악 추구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8D8664C2-E420-1A01-A1FB-90B2251D1557}"/>
              </a:ext>
            </a:extLst>
          </p:cNvPr>
          <p:cNvSpPr txBox="1"/>
          <p:nvPr/>
        </p:nvSpPr>
        <p:spPr>
          <a:xfrm>
            <a:off x="6432235" y="7041508"/>
            <a:ext cx="11398565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실내악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교향곡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협주곡 등 기악의 </a:t>
            </a:r>
            <a:r>
              <a:rPr lang="ko-KR" altLang="en-US" sz="44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연주 형태 확립 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6D7C8F58-410D-6CFC-ABD9-885A3F98286F}"/>
              </a:ext>
            </a:extLst>
          </p:cNvPr>
          <p:cNvSpPr txBox="1"/>
          <p:nvPr/>
        </p:nvSpPr>
        <p:spPr>
          <a:xfrm>
            <a:off x="6432235" y="8402602"/>
            <a:ext cx="10632863" cy="897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하이든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모차르트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베토벤 등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82AA616F-870B-4569-A391-7F6CCA0450F4}"/>
              </a:ext>
            </a:extLst>
          </p:cNvPr>
          <p:cNvSpPr txBox="1"/>
          <p:nvPr/>
        </p:nvSpPr>
        <p:spPr>
          <a:xfrm>
            <a:off x="457200" y="3695700"/>
            <a:ext cx="4942117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ko-KR" sz="4800" spc="-87" dirty="0">
                <a:solidFill>
                  <a:srgbClr val="302C2B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1750~1820</a:t>
            </a:r>
            <a:r>
              <a:rPr lang="ko-KR" altLang="en-US" sz="4800" spc="-87" dirty="0">
                <a:solidFill>
                  <a:srgbClr val="302C2B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년</a:t>
            </a:r>
            <a:endParaRPr lang="en-US" altLang="ko-KR" sz="4800" spc="-87" dirty="0">
              <a:solidFill>
                <a:srgbClr val="302C2B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네모고딕"/>
              <a:sym typeface="네모고딕"/>
            </a:endParaRPr>
          </a:p>
          <a:p>
            <a:pPr algn="ctr"/>
            <a:r>
              <a:rPr lang="ko-KR" altLang="en-US" sz="9600" b="1" spc="-87" dirty="0" smtClean="0">
                <a:solidFill>
                  <a:srgbClr val="29407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고전주의 음악</a:t>
            </a:r>
            <a:endParaRPr lang="en-US" altLang="ko-KR" sz="9600" b="1" spc="-87" dirty="0">
              <a:solidFill>
                <a:srgbClr val="294071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네모고딕"/>
              <a:sym typeface="네모고딕"/>
            </a:endParaRPr>
          </a:p>
        </p:txBody>
      </p:sp>
    </p:spTree>
    <p:extLst>
      <p:ext uri="{BB962C8B-B14F-4D97-AF65-F5344CB8AC3E}">
        <p14:creationId xmlns:p14="http://schemas.microsoft.com/office/powerpoint/2010/main" val="1252468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/>
      <p:bldP spid="10" grpId="0"/>
      <p:bldP spid="7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599412" y="601895"/>
            <a:ext cx="6181941" cy="0"/>
          </a:xfrm>
          <a:prstGeom prst="line">
            <a:avLst/>
          </a:prstGeom>
          <a:ln w="19050" cap="flat">
            <a:solidFill>
              <a:srgbClr val="302C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flipV="1">
            <a:off x="599412" y="2566196"/>
            <a:ext cx="6181941" cy="2"/>
          </a:xfrm>
          <a:prstGeom prst="line">
            <a:avLst/>
          </a:prstGeom>
          <a:ln w="19050" cap="flat">
            <a:solidFill>
              <a:srgbClr val="302C2B"/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099531"/>
              </p:ext>
            </p:extLst>
          </p:nvPr>
        </p:nvGraphicFramePr>
        <p:xfrm>
          <a:off x="595091" y="754435"/>
          <a:ext cx="6186265" cy="1659224"/>
        </p:xfrm>
        <a:graphic>
          <a:graphicData uri="http://schemas.openxmlformats.org/drawingml/2006/table">
            <a:tbl>
              <a:tblPr/>
              <a:tblGrid>
                <a:gridCol w="12372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1075212114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913359818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3743001406"/>
                    </a:ext>
                  </a:extLst>
                </a:gridCol>
              </a:tblGrid>
              <a:tr h="1659224"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서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양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음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악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사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TextBox 8">
            <a:extLst>
              <a:ext uri="{FF2B5EF4-FFF2-40B4-BE49-F238E27FC236}">
                <a16:creationId xmlns:a16="http://schemas.microsoft.com/office/drawing/2014/main" id="{96BA0244-2392-9A5A-2AF1-939CC1F1CF20}"/>
              </a:ext>
            </a:extLst>
          </p:cNvPr>
          <p:cNvSpPr txBox="1"/>
          <p:nvPr/>
        </p:nvSpPr>
        <p:spPr>
          <a:xfrm>
            <a:off x="6432235" y="3314101"/>
            <a:ext cx="10632863" cy="897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 err="1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예술가곡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표제 음악의 발달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D2D5B75D-6D67-C4FF-9352-D36B2A6B4BB5}"/>
              </a:ext>
            </a:extLst>
          </p:cNvPr>
          <p:cNvSpPr txBox="1"/>
          <p:nvPr/>
        </p:nvSpPr>
        <p:spPr>
          <a:xfrm>
            <a:off x="6432235" y="4349755"/>
            <a:ext cx="11253349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자유로운 </a:t>
            </a:r>
            <a:r>
              <a:rPr lang="ko-KR" altLang="en-US" sz="44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형식 발달</a:t>
            </a:r>
            <a:endParaRPr lang="en-US" altLang="ko-KR" sz="4400" spc="-87" dirty="0" smtClean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7687FF11-DCE6-B0AD-B268-6A09AA943FB8}"/>
              </a:ext>
            </a:extLst>
          </p:cNvPr>
          <p:cNvSpPr txBox="1"/>
          <p:nvPr/>
        </p:nvSpPr>
        <p:spPr>
          <a:xfrm>
            <a:off x="6432234" y="6377158"/>
            <a:ext cx="10632863" cy="897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오페라 발전 및 악극의 탄생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8D8664C2-E420-1A01-A1FB-90B2251D1557}"/>
              </a:ext>
            </a:extLst>
          </p:cNvPr>
          <p:cNvSpPr txBox="1"/>
          <p:nvPr/>
        </p:nvSpPr>
        <p:spPr>
          <a:xfrm>
            <a:off x="6432233" y="7432823"/>
            <a:ext cx="10632863" cy="897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민족적인 색채가 짙은 음악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6D7C8F58-410D-6CFC-ABD9-885A3F98286F}"/>
              </a:ext>
            </a:extLst>
          </p:cNvPr>
          <p:cNvSpPr txBox="1"/>
          <p:nvPr/>
        </p:nvSpPr>
        <p:spPr>
          <a:xfrm>
            <a:off x="6432233" y="8498013"/>
            <a:ext cx="111252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슈베르트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쇼팽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 err="1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멘델스존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 err="1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차이콥스키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 err="1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그리그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등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0DA49A78-9DE5-491F-4E0D-0954FCFDB8B2}"/>
              </a:ext>
            </a:extLst>
          </p:cNvPr>
          <p:cNvSpPr txBox="1"/>
          <p:nvPr/>
        </p:nvSpPr>
        <p:spPr>
          <a:xfrm>
            <a:off x="470555" y="3695700"/>
            <a:ext cx="5018317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ko-KR" sz="4800" spc="-87" dirty="0">
                <a:solidFill>
                  <a:srgbClr val="302C2B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1820~1900</a:t>
            </a:r>
            <a:r>
              <a:rPr lang="ko-KR" altLang="en-US" sz="4800" spc="-87" dirty="0">
                <a:solidFill>
                  <a:srgbClr val="302C2B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년</a:t>
            </a:r>
            <a:endParaRPr lang="en-US" altLang="ko-KR" sz="4800" spc="-87" dirty="0">
              <a:solidFill>
                <a:srgbClr val="302C2B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네모고딕"/>
              <a:sym typeface="네모고딕"/>
            </a:endParaRPr>
          </a:p>
          <a:p>
            <a:pPr algn="ctr"/>
            <a:r>
              <a:rPr lang="ko-KR" altLang="en-US" sz="9600" b="1" spc="-87" dirty="0" smtClean="0">
                <a:solidFill>
                  <a:srgbClr val="29407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낭만주의 음악</a:t>
            </a:r>
            <a:endParaRPr lang="en-US" altLang="ko-KR" sz="9600" b="1" spc="-87" dirty="0">
              <a:solidFill>
                <a:srgbClr val="294071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네모고딕"/>
              <a:sym typeface="네모고딕"/>
            </a:endParaRPr>
          </a:p>
          <a:p>
            <a:pPr algn="ctr"/>
            <a:r>
              <a:rPr lang="ko-KR" altLang="en-US" sz="9600" b="1" spc="-87" dirty="0">
                <a:solidFill>
                  <a:srgbClr val="29407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민족주의 </a:t>
            </a:r>
            <a:r>
              <a:rPr lang="ko-KR" altLang="en-US" sz="9600" b="1" spc="-87" dirty="0" smtClean="0">
                <a:solidFill>
                  <a:srgbClr val="29407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음악</a:t>
            </a:r>
            <a:endParaRPr lang="en-US" altLang="ko-KR" sz="9600" b="1" spc="-87" dirty="0">
              <a:solidFill>
                <a:srgbClr val="294071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네모고딕"/>
              <a:sym typeface="네모고딕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96BA0244-2392-9A5A-2AF1-939CC1F1CF20}"/>
              </a:ext>
            </a:extLst>
          </p:cNvPr>
          <p:cNvSpPr txBox="1"/>
          <p:nvPr/>
        </p:nvSpPr>
        <p:spPr>
          <a:xfrm>
            <a:off x="6432233" y="5339166"/>
            <a:ext cx="7086600" cy="897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관현악법의 </a:t>
            </a:r>
            <a:r>
              <a:rPr lang="ko-KR" altLang="en-US" sz="44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확대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</p:spTree>
    <p:extLst>
      <p:ext uri="{BB962C8B-B14F-4D97-AF65-F5344CB8AC3E}">
        <p14:creationId xmlns:p14="http://schemas.microsoft.com/office/powerpoint/2010/main" val="25232439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/>
      <p:bldP spid="10" grpId="0"/>
      <p:bldP spid="7" grpId="0"/>
      <p:bldP spid="16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599412" y="601895"/>
            <a:ext cx="6181941" cy="0"/>
          </a:xfrm>
          <a:prstGeom prst="line">
            <a:avLst/>
          </a:prstGeom>
          <a:ln w="19050" cap="flat">
            <a:solidFill>
              <a:srgbClr val="302C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flipV="1">
            <a:off x="599412" y="2566196"/>
            <a:ext cx="6181941" cy="2"/>
          </a:xfrm>
          <a:prstGeom prst="line">
            <a:avLst/>
          </a:prstGeom>
          <a:ln w="19050" cap="flat">
            <a:solidFill>
              <a:srgbClr val="302C2B"/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948102"/>
              </p:ext>
            </p:extLst>
          </p:nvPr>
        </p:nvGraphicFramePr>
        <p:xfrm>
          <a:off x="595091" y="754435"/>
          <a:ext cx="6186265" cy="1659224"/>
        </p:xfrm>
        <a:graphic>
          <a:graphicData uri="http://schemas.openxmlformats.org/drawingml/2006/table">
            <a:tbl>
              <a:tblPr/>
              <a:tblGrid>
                <a:gridCol w="12372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1075212114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913359818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3743001406"/>
                    </a:ext>
                  </a:extLst>
                </a:gridCol>
              </a:tblGrid>
              <a:tr h="1659224"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서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양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음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악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사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TextBox 8">
            <a:extLst>
              <a:ext uri="{FF2B5EF4-FFF2-40B4-BE49-F238E27FC236}">
                <a16:creationId xmlns:a16="http://schemas.microsoft.com/office/drawing/2014/main" id="{96BA0244-2392-9A5A-2AF1-939CC1F1CF20}"/>
              </a:ext>
            </a:extLst>
          </p:cNvPr>
          <p:cNvSpPr txBox="1"/>
          <p:nvPr/>
        </p:nvSpPr>
        <p:spPr>
          <a:xfrm>
            <a:off x="5943600" y="3043647"/>
            <a:ext cx="10632863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불협화음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인상주의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표현주의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원시주의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12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음 기법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 err="1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무조음악</a:t>
            </a:r>
            <a:r>
              <a:rPr lang="en-US" altLang="ko-KR" sz="44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구체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음악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우연성 음악 등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  <a:p>
            <a:pPr>
              <a:lnSpc>
                <a:spcPct val="150000"/>
              </a:lnSpc>
            </a:pP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   </a:t>
            </a:r>
            <a:r>
              <a:rPr lang="en-US" altLang="ko-KR" sz="44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 </a:t>
            </a:r>
            <a:r>
              <a:rPr lang="ko-KR" altLang="en-US" sz="44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다양한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음악 공존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  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4829DCD6-C4A3-2C31-3088-23DF83C9ACA8}"/>
              </a:ext>
            </a:extLst>
          </p:cNvPr>
          <p:cNvSpPr txBox="1"/>
          <p:nvPr/>
        </p:nvSpPr>
        <p:spPr>
          <a:xfrm>
            <a:off x="304800" y="3698396"/>
            <a:ext cx="4713517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ko-KR" sz="4800" spc="-87" dirty="0">
                <a:solidFill>
                  <a:srgbClr val="302C2B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1900</a:t>
            </a:r>
            <a:r>
              <a:rPr lang="ko-KR" altLang="en-US" sz="4800" spc="-87" dirty="0">
                <a:solidFill>
                  <a:srgbClr val="302C2B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년</a:t>
            </a:r>
            <a:r>
              <a:rPr lang="en-US" altLang="ko-KR" sz="4800" spc="-87" dirty="0">
                <a:solidFill>
                  <a:srgbClr val="302C2B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~</a:t>
            </a:r>
            <a:r>
              <a:rPr lang="ko-KR" altLang="en-US" sz="4800" spc="-87" dirty="0">
                <a:solidFill>
                  <a:srgbClr val="302C2B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현대</a:t>
            </a:r>
            <a:endParaRPr lang="en-US" altLang="ko-KR" sz="4800" spc="-87" dirty="0">
              <a:solidFill>
                <a:srgbClr val="302C2B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네모고딕"/>
              <a:sym typeface="네모고딕"/>
            </a:endParaRPr>
          </a:p>
          <a:p>
            <a:pPr algn="ctr"/>
            <a:r>
              <a:rPr lang="ko-KR" altLang="en-US" sz="9600" b="1" spc="-87" dirty="0" err="1" smtClean="0">
                <a:solidFill>
                  <a:srgbClr val="29407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근현대</a:t>
            </a:r>
            <a:r>
              <a:rPr lang="en-US" altLang="ko-KR" sz="9600" b="1" spc="-87" dirty="0">
                <a:solidFill>
                  <a:srgbClr val="29407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 </a:t>
            </a:r>
            <a:r>
              <a:rPr lang="ko-KR" altLang="en-US" sz="9600" b="1" spc="-87" dirty="0" smtClean="0">
                <a:solidFill>
                  <a:srgbClr val="29407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음악 </a:t>
            </a:r>
            <a:endParaRPr lang="en-US" altLang="ko-KR" sz="9600" b="1" spc="-87" dirty="0">
              <a:solidFill>
                <a:srgbClr val="294071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네모고딕"/>
              <a:sym typeface="네모고딕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FEDA1BFA-BAA7-0601-797F-07ABA17CFAE9}"/>
              </a:ext>
            </a:extLst>
          </p:cNvPr>
          <p:cNvSpPr txBox="1"/>
          <p:nvPr/>
        </p:nvSpPr>
        <p:spPr>
          <a:xfrm>
            <a:off x="5943600" y="6090635"/>
            <a:ext cx="12473180" cy="897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다양한 음악 경향과 실험적 도전이 </a:t>
            </a:r>
            <a:r>
              <a:rPr lang="ko-KR" altLang="en-US" sz="4400" spc="-87" dirty="0" err="1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일어남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D091DF-F928-2CDE-E4BA-F83BD8C82918}"/>
              </a:ext>
            </a:extLst>
          </p:cNvPr>
          <p:cNvSpPr txBox="1"/>
          <p:nvPr/>
        </p:nvSpPr>
        <p:spPr>
          <a:xfrm>
            <a:off x="5943600" y="7119403"/>
            <a:ext cx="10632863" cy="897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크로스오버 음악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D57DB8-23EC-72D5-85B5-D9AD448744AA}"/>
              </a:ext>
            </a:extLst>
          </p:cNvPr>
          <p:cNvSpPr txBox="1"/>
          <p:nvPr/>
        </p:nvSpPr>
        <p:spPr>
          <a:xfrm>
            <a:off x="5943599" y="8148034"/>
            <a:ext cx="10632863" cy="897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드뷔시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쇤베르크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 err="1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케이지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등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</p:spTree>
    <p:extLst>
      <p:ext uri="{BB962C8B-B14F-4D97-AF65-F5344CB8AC3E}">
        <p14:creationId xmlns:p14="http://schemas.microsoft.com/office/powerpoint/2010/main" val="25065449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535"/>
            <a:ext cx="18288000" cy="10304506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9410700"/>
            <a:ext cx="1447800" cy="62386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8600" y="266700"/>
            <a:ext cx="3151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고등학교 음악 감상과 비평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5715000" y="3829162"/>
            <a:ext cx="6751176" cy="1331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6000" b="1" dirty="0" smtClean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감사합니다</a:t>
            </a:r>
            <a:r>
              <a:rPr lang="en-US" altLang="ko-KR" sz="6000" b="1" dirty="0" smtClean="0">
                <a:latin typeface="국립공원 꼬미" panose="02000500000000000000" pitchFamily="2" charset="-127"/>
                <a:ea typeface="국립공원 꼬미" panose="02000500000000000000" pitchFamily="2" charset="-127"/>
              </a:rPr>
              <a:t>.</a:t>
            </a:r>
            <a:endParaRPr lang="ko-KR" altLang="en-US" sz="6000" b="1" dirty="0">
              <a:latin typeface="국립공원 꼬미" panose="02000500000000000000" pitchFamily="2" charset="-127"/>
              <a:ea typeface="국립공원 꼬미" panose="02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4103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545124" y="2096117"/>
            <a:ext cx="2492657" cy="0"/>
          </a:xfrm>
          <a:prstGeom prst="line">
            <a:avLst/>
          </a:prstGeom>
          <a:ln w="19050" cap="flat">
            <a:solidFill>
              <a:srgbClr val="302C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545124" y="4060419"/>
            <a:ext cx="2492657" cy="0"/>
          </a:xfrm>
          <a:prstGeom prst="line">
            <a:avLst/>
          </a:prstGeom>
          <a:ln w="19050" cap="flat">
            <a:solidFill>
              <a:srgbClr val="302C2B"/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253129"/>
              </p:ext>
            </p:extLst>
          </p:nvPr>
        </p:nvGraphicFramePr>
        <p:xfrm>
          <a:off x="1540802" y="2248657"/>
          <a:ext cx="2496976" cy="1659224"/>
        </p:xfrm>
        <a:graphic>
          <a:graphicData uri="http://schemas.openxmlformats.org/drawingml/2006/table">
            <a:tbl>
              <a:tblPr/>
              <a:tblGrid>
                <a:gridCol w="1248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8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59224"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en-US" sz="8100" dirty="0">
                          <a:solidFill>
                            <a:srgbClr val="302C2B"/>
                          </a:solidFill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  <a:cs typeface="윤명조 Bold"/>
                          <a:sym typeface="윤명조 Bold"/>
                        </a:rPr>
                        <a:t>목</a:t>
                      </a:r>
                      <a:endParaRPr lang="en-US" sz="15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en-US" sz="8100" dirty="0">
                          <a:solidFill>
                            <a:srgbClr val="302C2B"/>
                          </a:solidFill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  <a:cs typeface="윤명조 Bold"/>
                          <a:sym typeface="윤명조 Bold"/>
                        </a:rPr>
                        <a:t>차</a:t>
                      </a:r>
                      <a:endParaRPr lang="en-US" sz="15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9" name="그룹 8">
            <a:extLst>
              <a:ext uri="{FF2B5EF4-FFF2-40B4-BE49-F238E27FC236}">
                <a16:creationId xmlns:a16="http://schemas.microsoft.com/office/drawing/2014/main" id="{52BA2C7C-48C6-89FB-3B2C-26B8B47983C8}"/>
              </a:ext>
            </a:extLst>
          </p:cNvPr>
          <p:cNvGrpSpPr/>
          <p:nvPr/>
        </p:nvGrpSpPr>
        <p:grpSpPr>
          <a:xfrm>
            <a:off x="0" y="6688680"/>
            <a:ext cx="4345283" cy="3598320"/>
            <a:chOff x="1157467" y="5229356"/>
            <a:chExt cx="4467831" cy="3750720"/>
          </a:xfrm>
        </p:grpSpPr>
        <p:sp>
          <p:nvSpPr>
            <p:cNvPr id="6" name="Freeform 6"/>
            <p:cNvSpPr/>
            <p:nvPr/>
          </p:nvSpPr>
          <p:spPr>
            <a:xfrm>
              <a:off x="2806265" y="5229356"/>
              <a:ext cx="2819033" cy="3750720"/>
            </a:xfrm>
            <a:custGeom>
              <a:avLst/>
              <a:gdLst/>
              <a:ahLst/>
              <a:cxnLst/>
              <a:rect l="l" t="t" r="r" b="b"/>
              <a:pathLst>
                <a:path w="3567046" h="5197881">
                  <a:moveTo>
                    <a:pt x="0" y="0"/>
                  </a:moveTo>
                  <a:lnTo>
                    <a:pt x="3567046" y="0"/>
                  </a:lnTo>
                  <a:lnTo>
                    <a:pt x="3567046" y="5197881"/>
                  </a:lnTo>
                  <a:lnTo>
                    <a:pt x="0" y="5197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57467" y="6497621"/>
              <a:ext cx="2592326" cy="2482455"/>
            </a:xfrm>
            <a:custGeom>
              <a:avLst/>
              <a:gdLst/>
              <a:ahLst/>
              <a:cxnLst/>
              <a:rect l="l" t="t" r="r" b="b"/>
              <a:pathLst>
                <a:path w="3280184" h="3132576">
                  <a:moveTo>
                    <a:pt x="0" y="0"/>
                  </a:moveTo>
                  <a:lnTo>
                    <a:pt x="3280183" y="0"/>
                  </a:lnTo>
                  <a:lnTo>
                    <a:pt x="3280183" y="3132576"/>
                  </a:lnTo>
                  <a:lnTo>
                    <a:pt x="0" y="3132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276246" y="1844427"/>
            <a:ext cx="5735507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4800" b="1" spc="-87" dirty="0">
                <a:solidFill>
                  <a:srgbClr val="302C2B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1 . </a:t>
            </a:r>
            <a:r>
              <a:rPr lang="ko-KR" altLang="en-US" sz="4800" b="1" spc="-87" dirty="0">
                <a:solidFill>
                  <a:srgbClr val="302C2B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한국 음악사</a:t>
            </a:r>
            <a:endParaRPr lang="en-US" altLang="ko-KR" sz="4800" b="1" spc="-87" dirty="0">
              <a:solidFill>
                <a:srgbClr val="302C2B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네모고딕"/>
              <a:sym typeface="네모고딕"/>
            </a:endParaRPr>
          </a:p>
          <a:p>
            <a:pPr>
              <a:lnSpc>
                <a:spcPct val="150000"/>
              </a:lnSpc>
            </a:pPr>
            <a:r>
              <a:rPr lang="en-US" altLang="ko-KR" sz="36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 - </a:t>
            </a:r>
            <a:r>
              <a:rPr lang="ko-KR" altLang="en-US" sz="36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고려 시대</a:t>
            </a:r>
            <a:endParaRPr lang="en-US" altLang="ko-KR" sz="36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  <a:p>
            <a:pPr>
              <a:lnSpc>
                <a:spcPct val="150000"/>
              </a:lnSpc>
            </a:pPr>
            <a:r>
              <a:rPr lang="en-US" sz="36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 </a:t>
            </a:r>
            <a:r>
              <a:rPr lang="en-US" altLang="ko-KR" sz="36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- </a:t>
            </a:r>
            <a:r>
              <a:rPr lang="ko-KR" altLang="en-US" sz="36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조선 전기 시대</a:t>
            </a:r>
            <a:endParaRPr lang="en-US" altLang="ko-KR" sz="36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  <a:p>
            <a:pPr>
              <a:lnSpc>
                <a:spcPct val="150000"/>
              </a:lnSpc>
            </a:pPr>
            <a:r>
              <a:rPr lang="en-US" sz="36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 </a:t>
            </a:r>
            <a:r>
              <a:rPr lang="en-US" altLang="ko-KR" sz="36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- </a:t>
            </a:r>
            <a:r>
              <a:rPr lang="ko-KR" altLang="en-US" sz="36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조선 후기 시대</a:t>
            </a:r>
            <a:endParaRPr lang="en-US" altLang="ko-KR" sz="36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  <a:p>
            <a:pPr>
              <a:lnSpc>
                <a:spcPct val="150000"/>
              </a:lnSpc>
            </a:pPr>
            <a:r>
              <a:rPr lang="en-US" sz="36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 </a:t>
            </a:r>
            <a:r>
              <a:rPr lang="en-US" altLang="ko-KR" sz="36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- </a:t>
            </a:r>
            <a:r>
              <a:rPr lang="ko-KR" altLang="en-US" sz="3600" spc="-87" dirty="0" err="1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근현대</a:t>
            </a:r>
            <a:r>
              <a:rPr lang="ko-KR" altLang="en-US" sz="36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시대</a:t>
            </a:r>
            <a:r>
              <a:rPr lang="en-US" sz="36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93581269-7005-DADB-4BD5-EC93FD84D471}"/>
              </a:ext>
            </a:extLst>
          </p:cNvPr>
          <p:cNvGrpSpPr/>
          <p:nvPr/>
        </p:nvGrpSpPr>
        <p:grpSpPr>
          <a:xfrm>
            <a:off x="4175102" y="1790700"/>
            <a:ext cx="13533432" cy="8496300"/>
            <a:chOff x="4789751" y="1643212"/>
            <a:chExt cx="13733330" cy="8773908"/>
          </a:xfrm>
        </p:grpSpPr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81720D91-27B5-CCDD-7844-F157DF0C6758}"/>
                </a:ext>
              </a:extLst>
            </p:cNvPr>
            <p:cNvSpPr txBox="1"/>
            <p:nvPr/>
          </p:nvSpPr>
          <p:spPr>
            <a:xfrm>
              <a:off x="12074484" y="1643212"/>
              <a:ext cx="6448597" cy="73419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4800" b="1" spc="-87" dirty="0">
                  <a:solidFill>
                    <a:srgbClr val="302C2B"/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  <a:cs typeface="네모고딕"/>
                  <a:sym typeface="네모고딕"/>
                </a:rPr>
                <a:t>2 . </a:t>
              </a:r>
              <a:r>
                <a:rPr lang="ko-KR" altLang="en-US" sz="4800" b="1" spc="-87" dirty="0">
                  <a:solidFill>
                    <a:srgbClr val="302C2B"/>
                  </a:solidFill>
                  <a:latin typeface="국립공원 꼬미" panose="02000500000000000000" pitchFamily="2" charset="-127"/>
                  <a:ea typeface="국립공원 꼬미" panose="02000500000000000000" pitchFamily="2" charset="-127"/>
                  <a:cs typeface="네모고딕"/>
                  <a:sym typeface="네모고딕"/>
                </a:rPr>
                <a:t>서양 음악사</a:t>
              </a:r>
              <a:endParaRPr lang="en-US" altLang="ko-KR" sz="4800" b="1" spc="-87" dirty="0">
                <a:solidFill>
                  <a:srgbClr val="302C2B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4000" spc="-87" dirty="0">
                  <a:solidFill>
                    <a:srgbClr val="302C2B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네모고딕"/>
                  <a:sym typeface="네모고딕"/>
                </a:rPr>
                <a:t> </a:t>
              </a:r>
              <a:r>
                <a:rPr lang="en-US" altLang="ko-KR" sz="3600" spc="-87" dirty="0" smtClean="0">
                  <a:solidFill>
                    <a:srgbClr val="302C2B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네모고딕"/>
                  <a:sym typeface="네모고딕"/>
                </a:rPr>
                <a:t>- </a:t>
              </a:r>
              <a:r>
                <a:rPr lang="ko-KR" altLang="en-US" sz="3600" spc="-87" dirty="0">
                  <a:solidFill>
                    <a:srgbClr val="302C2B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네모고딕"/>
                  <a:sym typeface="네모고딕"/>
                </a:rPr>
                <a:t>고대 음악</a:t>
              </a:r>
              <a:endParaRPr lang="en-US" altLang="ko-KR" sz="36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endParaRPr>
            </a:p>
            <a:p>
              <a:pPr>
                <a:lnSpc>
                  <a:spcPct val="150000"/>
                </a:lnSpc>
              </a:pPr>
              <a:r>
                <a:rPr lang="en-US" sz="2800" spc="-87" dirty="0" smtClean="0">
                  <a:solidFill>
                    <a:srgbClr val="302C2B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네모고딕"/>
                  <a:sym typeface="네모고딕"/>
                </a:rPr>
                <a:t>  </a:t>
              </a:r>
              <a:r>
                <a:rPr lang="en-US" altLang="ko-KR" sz="3600" spc="-87" dirty="0" smtClean="0">
                  <a:solidFill>
                    <a:srgbClr val="302C2B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네모고딕"/>
                  <a:sym typeface="네모고딕"/>
                </a:rPr>
                <a:t>- </a:t>
              </a:r>
              <a:r>
                <a:rPr lang="ko-KR" altLang="en-US" sz="3600" spc="-87" dirty="0">
                  <a:solidFill>
                    <a:srgbClr val="302C2B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네모고딕"/>
                  <a:sym typeface="네모고딕"/>
                </a:rPr>
                <a:t>중세 음악</a:t>
              </a:r>
              <a:endParaRPr lang="en-US" altLang="ko-KR" sz="36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endParaRPr>
            </a:p>
            <a:p>
              <a:pPr>
                <a:lnSpc>
                  <a:spcPct val="150000"/>
                </a:lnSpc>
              </a:pPr>
              <a:r>
                <a:rPr lang="en-US" sz="2000" spc="-87" dirty="0" smtClean="0">
                  <a:solidFill>
                    <a:srgbClr val="302C2B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네모고딕"/>
                  <a:sym typeface="네모고딕"/>
                </a:rPr>
                <a:t>  </a:t>
              </a:r>
              <a:r>
                <a:rPr lang="en-US" sz="2400" spc="-87" dirty="0" smtClean="0">
                  <a:solidFill>
                    <a:srgbClr val="302C2B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네모고딕"/>
                  <a:sym typeface="네모고딕"/>
                </a:rPr>
                <a:t> </a:t>
              </a:r>
              <a:r>
                <a:rPr lang="en-US" altLang="ko-KR" sz="3600" spc="-87" dirty="0" smtClean="0">
                  <a:solidFill>
                    <a:srgbClr val="302C2B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네모고딕"/>
                  <a:sym typeface="네모고딕"/>
                </a:rPr>
                <a:t>- </a:t>
              </a:r>
              <a:r>
                <a:rPr lang="ko-KR" altLang="en-US" sz="3600" spc="-87" dirty="0" smtClean="0">
                  <a:solidFill>
                    <a:srgbClr val="302C2B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네모고딕"/>
                  <a:sym typeface="네모고딕"/>
                </a:rPr>
                <a:t>르네상스 </a:t>
              </a:r>
              <a:r>
                <a:rPr lang="ko-KR" altLang="en-US" sz="3600" spc="-87" dirty="0">
                  <a:solidFill>
                    <a:srgbClr val="302C2B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네모고딕"/>
                  <a:sym typeface="네모고딕"/>
                </a:rPr>
                <a:t>음악</a:t>
              </a:r>
              <a:endParaRPr lang="en-US" altLang="ko-KR" sz="36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3600" spc="-87" dirty="0">
                  <a:solidFill>
                    <a:srgbClr val="302C2B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네모고딕"/>
                  <a:sym typeface="네모고딕"/>
                </a:rPr>
                <a:t> </a:t>
              </a:r>
              <a:r>
                <a:rPr lang="en-US" altLang="ko-KR" sz="2800" spc="-87" dirty="0" smtClean="0">
                  <a:solidFill>
                    <a:srgbClr val="302C2B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네모고딕"/>
                  <a:sym typeface="네모고딕"/>
                </a:rPr>
                <a:t> </a:t>
              </a:r>
              <a:r>
                <a:rPr lang="en-US" altLang="ko-KR" sz="3600" spc="-87" dirty="0" smtClean="0">
                  <a:solidFill>
                    <a:srgbClr val="302C2B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네모고딕"/>
                  <a:sym typeface="네모고딕"/>
                </a:rPr>
                <a:t>- </a:t>
              </a:r>
              <a:r>
                <a:rPr lang="ko-KR" altLang="en-US" sz="3600" spc="-87" dirty="0">
                  <a:solidFill>
                    <a:srgbClr val="302C2B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네모고딕"/>
                  <a:sym typeface="네모고딕"/>
                </a:rPr>
                <a:t>바로크 음악</a:t>
              </a:r>
              <a:endParaRPr lang="en-US" altLang="ko-KR" sz="36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endParaRPr>
            </a:p>
            <a:p>
              <a:pPr>
                <a:lnSpc>
                  <a:spcPct val="150000"/>
                </a:lnSpc>
              </a:pPr>
              <a:r>
                <a:rPr lang="en-US" sz="3600" spc="-87" dirty="0">
                  <a:solidFill>
                    <a:srgbClr val="302C2B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네모고딕"/>
                  <a:sym typeface="네모고딕"/>
                </a:rPr>
                <a:t> </a:t>
              </a:r>
              <a:r>
                <a:rPr lang="en-US" sz="2800" spc="-87" dirty="0">
                  <a:solidFill>
                    <a:srgbClr val="302C2B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네모고딕"/>
                  <a:sym typeface="네모고딕"/>
                </a:rPr>
                <a:t> </a:t>
              </a:r>
              <a:r>
                <a:rPr lang="en-US" altLang="ko-KR" sz="3600" spc="-87" dirty="0">
                  <a:solidFill>
                    <a:srgbClr val="302C2B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네모고딕"/>
                  <a:sym typeface="네모고딕"/>
                </a:rPr>
                <a:t>- </a:t>
              </a:r>
              <a:r>
                <a:rPr lang="ko-KR" altLang="en-US" sz="3600" spc="-87" dirty="0">
                  <a:solidFill>
                    <a:srgbClr val="302C2B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네모고딕"/>
                  <a:sym typeface="네모고딕"/>
                </a:rPr>
                <a:t>고전주의 음악</a:t>
              </a:r>
              <a:endParaRPr lang="en-US" altLang="ko-KR" sz="36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endParaRPr>
            </a:p>
            <a:p>
              <a:pPr>
                <a:lnSpc>
                  <a:spcPct val="150000"/>
                </a:lnSpc>
              </a:pPr>
              <a:r>
                <a:rPr lang="en-US" sz="3600" spc="-87" dirty="0">
                  <a:solidFill>
                    <a:srgbClr val="302C2B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네모고딕"/>
                  <a:sym typeface="네모고딕"/>
                </a:rPr>
                <a:t> </a:t>
              </a:r>
              <a:r>
                <a:rPr lang="en-US" sz="2800" spc="-87" dirty="0">
                  <a:solidFill>
                    <a:srgbClr val="302C2B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네모고딕"/>
                  <a:sym typeface="네모고딕"/>
                </a:rPr>
                <a:t> </a:t>
              </a:r>
              <a:r>
                <a:rPr lang="en-US" altLang="ko-KR" sz="3600" spc="-87" dirty="0">
                  <a:solidFill>
                    <a:srgbClr val="302C2B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네모고딕"/>
                  <a:sym typeface="네모고딕"/>
                </a:rPr>
                <a:t>- </a:t>
              </a:r>
              <a:r>
                <a:rPr lang="ko-KR" altLang="en-US" sz="3600" spc="-87" dirty="0">
                  <a:solidFill>
                    <a:srgbClr val="302C2B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네모고딕"/>
                  <a:sym typeface="네모고딕"/>
                </a:rPr>
                <a:t>낭만주의 </a:t>
              </a:r>
              <a:r>
                <a:rPr lang="ko-KR" altLang="en-US" sz="3600" spc="-87" dirty="0" smtClean="0">
                  <a:solidFill>
                    <a:srgbClr val="302C2B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네모고딕"/>
                  <a:sym typeface="네모고딕"/>
                </a:rPr>
                <a:t>음악</a:t>
              </a:r>
              <a:r>
                <a:rPr lang="en-US" altLang="ko-KR" sz="3600" spc="-87" dirty="0" smtClean="0">
                  <a:solidFill>
                    <a:srgbClr val="302C2B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네모고딕"/>
                  <a:sym typeface="네모고딕"/>
                </a:rPr>
                <a:t>/</a:t>
              </a:r>
              <a:r>
                <a:rPr lang="ko-KR" altLang="en-US" sz="3600" spc="-87" dirty="0" smtClean="0">
                  <a:solidFill>
                    <a:srgbClr val="302C2B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네모고딕"/>
                  <a:sym typeface="네모고딕"/>
                </a:rPr>
                <a:t>민족주의 </a:t>
              </a:r>
              <a:r>
                <a:rPr lang="ko-KR" altLang="en-US" sz="3600" spc="-87" dirty="0">
                  <a:solidFill>
                    <a:srgbClr val="302C2B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네모고딕"/>
                  <a:sym typeface="네모고딕"/>
                </a:rPr>
                <a:t>음악</a:t>
              </a:r>
              <a:endParaRPr lang="en-US" altLang="ko-KR" sz="36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3600" spc="-87" dirty="0" smtClean="0">
                  <a:solidFill>
                    <a:srgbClr val="302C2B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네모고딕"/>
                  <a:sym typeface="네모고딕"/>
                </a:rPr>
                <a:t> </a:t>
              </a:r>
              <a:r>
                <a:rPr lang="en-US" altLang="ko-KR" sz="3200" spc="-87" dirty="0" smtClean="0">
                  <a:solidFill>
                    <a:srgbClr val="302C2B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네모고딕"/>
                  <a:sym typeface="네모고딕"/>
                </a:rPr>
                <a:t> </a:t>
              </a:r>
              <a:r>
                <a:rPr lang="en-US" altLang="ko-KR" sz="3600" spc="-87" dirty="0" smtClean="0">
                  <a:solidFill>
                    <a:srgbClr val="302C2B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네모고딕"/>
                  <a:sym typeface="네모고딕"/>
                </a:rPr>
                <a:t>- </a:t>
              </a:r>
              <a:r>
                <a:rPr lang="ko-KR" altLang="en-US" sz="3600" spc="-87" dirty="0" err="1" smtClean="0">
                  <a:solidFill>
                    <a:srgbClr val="302C2B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네모고딕"/>
                  <a:sym typeface="네모고딕"/>
                </a:rPr>
                <a:t>근현대</a:t>
              </a:r>
              <a:r>
                <a:rPr lang="ko-KR" altLang="en-US" sz="3600" spc="-87" dirty="0" smtClean="0">
                  <a:solidFill>
                    <a:srgbClr val="302C2B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  <a:cs typeface="네모고딕"/>
                  <a:sym typeface="네모고딕"/>
                </a:rPr>
                <a:t> 음악</a:t>
              </a:r>
              <a:endParaRPr lang="en-US" sz="36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D959BA7A-46D2-3C59-933C-43BE474BC963}"/>
                </a:ext>
              </a:extLst>
            </p:cNvPr>
            <p:cNvSpPr/>
            <p:nvPr/>
          </p:nvSpPr>
          <p:spPr>
            <a:xfrm>
              <a:off x="4789751" y="8522725"/>
              <a:ext cx="1186440" cy="1894395"/>
            </a:xfrm>
            <a:custGeom>
              <a:avLst/>
              <a:gdLst/>
              <a:ahLst/>
              <a:cxnLst/>
              <a:rect l="l" t="t" r="r" b="b"/>
              <a:pathLst>
                <a:path w="2866270" h="5106941">
                  <a:moveTo>
                    <a:pt x="0" y="0"/>
                  </a:moveTo>
                  <a:lnTo>
                    <a:pt x="2866271" y="0"/>
                  </a:lnTo>
                  <a:lnTo>
                    <a:pt x="2866271" y="5106941"/>
                  </a:lnTo>
                  <a:lnTo>
                    <a:pt x="0" y="51069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496" y="0"/>
            <a:ext cx="18315495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599412" y="601895"/>
            <a:ext cx="6181941" cy="0"/>
          </a:xfrm>
          <a:prstGeom prst="line">
            <a:avLst/>
          </a:prstGeom>
          <a:ln w="19050" cap="flat">
            <a:solidFill>
              <a:srgbClr val="302C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flipV="1">
            <a:off x="599412" y="2566196"/>
            <a:ext cx="6181941" cy="2"/>
          </a:xfrm>
          <a:prstGeom prst="line">
            <a:avLst/>
          </a:prstGeom>
          <a:ln w="19050" cap="flat">
            <a:solidFill>
              <a:srgbClr val="302C2B"/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605769"/>
              </p:ext>
            </p:extLst>
          </p:nvPr>
        </p:nvGraphicFramePr>
        <p:xfrm>
          <a:off x="595091" y="754435"/>
          <a:ext cx="6186265" cy="1659224"/>
        </p:xfrm>
        <a:graphic>
          <a:graphicData uri="http://schemas.openxmlformats.org/drawingml/2006/table">
            <a:tbl>
              <a:tblPr/>
              <a:tblGrid>
                <a:gridCol w="12372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1075212114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913359818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3743001406"/>
                    </a:ext>
                  </a:extLst>
                </a:gridCol>
              </a:tblGrid>
              <a:tr h="1659224"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한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국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음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악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사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TextBox 8">
            <a:extLst>
              <a:ext uri="{FF2B5EF4-FFF2-40B4-BE49-F238E27FC236}">
                <a16:creationId xmlns:a16="http://schemas.microsoft.com/office/drawing/2014/main" id="{96BA0244-2392-9A5A-2AF1-939CC1F1CF20}"/>
              </a:ext>
            </a:extLst>
          </p:cNvPr>
          <p:cNvSpPr txBox="1"/>
          <p:nvPr/>
        </p:nvSpPr>
        <p:spPr>
          <a:xfrm>
            <a:off x="5339355" y="3317834"/>
            <a:ext cx="9183422" cy="1912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편종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편경과 함께 전래된 </a:t>
            </a:r>
            <a:r>
              <a:rPr lang="ko-KR" altLang="en-US" sz="4400" spc="-87" dirty="0" err="1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대성아악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</a:t>
            </a:r>
            <a:endParaRPr lang="en-US" altLang="ko-KR" sz="4400" spc="-87" dirty="0" smtClean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  <a:p>
            <a:pPr>
              <a:lnSpc>
                <a:spcPct val="150000"/>
              </a:lnSpc>
            </a:pP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</a:t>
            </a:r>
            <a:r>
              <a:rPr lang="en-US" altLang="ko-KR" sz="44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   </a:t>
            </a:r>
            <a:r>
              <a:rPr lang="en-US" altLang="ko-KR" sz="44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(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문묘 제례악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)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013C886A-F894-7BB8-9E36-EC7450E67441}"/>
              </a:ext>
            </a:extLst>
          </p:cNvPr>
          <p:cNvSpPr txBox="1"/>
          <p:nvPr/>
        </p:nvSpPr>
        <p:spPr>
          <a:xfrm>
            <a:off x="5339355" y="5729525"/>
            <a:ext cx="98298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-  </a:t>
            </a:r>
            <a:r>
              <a:rPr lang="en-US" altLang="ko-KR" sz="44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 </a:t>
            </a:r>
            <a:r>
              <a:rPr lang="ko-KR" altLang="en-US" sz="44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팔관회와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연등회에서 음악을 연행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23513D-F5F3-B778-F77B-DCD1DF31264C}"/>
              </a:ext>
            </a:extLst>
          </p:cNvPr>
          <p:cNvSpPr txBox="1"/>
          <p:nvPr/>
        </p:nvSpPr>
        <p:spPr>
          <a:xfrm>
            <a:off x="575497" y="3513534"/>
            <a:ext cx="4219784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ko-KR" sz="4800" spc="-87" dirty="0">
                <a:solidFill>
                  <a:srgbClr val="302C2B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918~1392</a:t>
            </a:r>
            <a:r>
              <a:rPr lang="ko-KR" altLang="en-US" sz="4800" spc="-87" dirty="0">
                <a:solidFill>
                  <a:srgbClr val="302C2B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년</a:t>
            </a:r>
            <a:endParaRPr lang="en-US" altLang="ko-KR" sz="4800" spc="-87" dirty="0">
              <a:solidFill>
                <a:srgbClr val="302C2B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네모고딕"/>
              <a:sym typeface="네모고딕"/>
            </a:endParaRPr>
          </a:p>
          <a:p>
            <a:pPr algn="ctr"/>
            <a:r>
              <a:rPr lang="ko-KR" altLang="en-US" sz="9600" b="1" spc="-87" dirty="0">
                <a:solidFill>
                  <a:srgbClr val="CF412C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고려 시대</a:t>
            </a:r>
            <a:endParaRPr lang="en-US" altLang="ko-KR" sz="9600" b="1" spc="-87" dirty="0">
              <a:solidFill>
                <a:srgbClr val="CF412C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네모고딕"/>
              <a:sym typeface="네모고딕"/>
            </a:endParaRPr>
          </a:p>
        </p:txBody>
      </p:sp>
    </p:spTree>
    <p:extLst>
      <p:ext uri="{BB962C8B-B14F-4D97-AF65-F5344CB8AC3E}">
        <p14:creationId xmlns:p14="http://schemas.microsoft.com/office/powerpoint/2010/main" val="33206321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96BA0244-2392-9A5A-2AF1-939CC1F1CF20}"/>
              </a:ext>
            </a:extLst>
          </p:cNvPr>
          <p:cNvSpPr txBox="1"/>
          <p:nvPr/>
        </p:nvSpPr>
        <p:spPr>
          <a:xfrm>
            <a:off x="5339355" y="3317834"/>
            <a:ext cx="12537705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세종대왕 때 율관 및 편종</a:t>
            </a:r>
            <a:r>
              <a:rPr lang="en-US" altLang="ko-KR" sz="44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편경의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제작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endParaRPr lang="en-US" altLang="ko-KR" sz="4400" spc="-87" dirty="0" smtClean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  <a:p>
            <a:pPr>
              <a:lnSpc>
                <a:spcPct val="150000"/>
              </a:lnSpc>
            </a:pP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</a:t>
            </a:r>
            <a:r>
              <a:rPr lang="en-US" altLang="ko-KR" sz="44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    </a:t>
            </a:r>
            <a:r>
              <a:rPr lang="ko-KR" altLang="en-US" sz="44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박연의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아악 정비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 err="1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정간보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창안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봉래의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등의 </a:t>
            </a:r>
            <a:r>
              <a:rPr lang="ko-KR" altLang="en-US" sz="4400" spc="-87" dirty="0" err="1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향악곡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창작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599412" y="601895"/>
            <a:ext cx="6181941" cy="0"/>
          </a:xfrm>
          <a:prstGeom prst="line">
            <a:avLst/>
          </a:prstGeom>
          <a:ln w="19050" cap="flat">
            <a:solidFill>
              <a:srgbClr val="302C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flipV="1">
            <a:off x="599412" y="2566196"/>
            <a:ext cx="6181941" cy="2"/>
          </a:xfrm>
          <a:prstGeom prst="line">
            <a:avLst/>
          </a:prstGeom>
          <a:ln w="19050" cap="flat">
            <a:solidFill>
              <a:srgbClr val="302C2B"/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75188"/>
              </p:ext>
            </p:extLst>
          </p:nvPr>
        </p:nvGraphicFramePr>
        <p:xfrm>
          <a:off x="595091" y="754435"/>
          <a:ext cx="6186265" cy="1659224"/>
        </p:xfrm>
        <a:graphic>
          <a:graphicData uri="http://schemas.openxmlformats.org/drawingml/2006/table">
            <a:tbl>
              <a:tblPr/>
              <a:tblGrid>
                <a:gridCol w="12372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1075212114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913359818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3743001406"/>
                    </a:ext>
                  </a:extLst>
                </a:gridCol>
              </a:tblGrid>
              <a:tr h="1659224"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한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국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음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악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사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1D8E57B3-7924-7212-BF94-31BB7EEE2D9B}"/>
              </a:ext>
            </a:extLst>
          </p:cNvPr>
          <p:cNvSpPr txBox="1"/>
          <p:nvPr/>
        </p:nvSpPr>
        <p:spPr>
          <a:xfrm>
            <a:off x="1033250" y="5729525"/>
            <a:ext cx="33042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5400" b="1" spc="-87" dirty="0">
                <a:solidFill>
                  <a:srgbClr val="29407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임진왜란 이전</a:t>
            </a:r>
            <a:endParaRPr lang="en-US" altLang="ko-KR" sz="5400" b="1" spc="-87" dirty="0">
              <a:solidFill>
                <a:srgbClr val="294071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네모고딕"/>
              <a:sym typeface="네모고딕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1854F522-21A2-FB33-79E8-1CF3FB4E992A}"/>
              </a:ext>
            </a:extLst>
          </p:cNvPr>
          <p:cNvSpPr txBox="1"/>
          <p:nvPr/>
        </p:nvSpPr>
        <p:spPr>
          <a:xfrm>
            <a:off x="575497" y="3513534"/>
            <a:ext cx="4219784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ko-KR" sz="4800" spc="-87" dirty="0">
                <a:solidFill>
                  <a:srgbClr val="302C2B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1392~1592</a:t>
            </a:r>
            <a:r>
              <a:rPr lang="ko-KR" altLang="en-US" sz="4800" spc="-87" dirty="0">
                <a:solidFill>
                  <a:srgbClr val="302C2B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년</a:t>
            </a:r>
            <a:endParaRPr lang="en-US" altLang="ko-KR" sz="4800" spc="-87" dirty="0">
              <a:solidFill>
                <a:srgbClr val="302C2B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네모고딕"/>
              <a:sym typeface="네모고딕"/>
            </a:endParaRPr>
          </a:p>
          <a:p>
            <a:pPr algn="ctr"/>
            <a:r>
              <a:rPr lang="ko-KR" altLang="en-US" sz="9600" b="1" spc="-87" dirty="0">
                <a:solidFill>
                  <a:srgbClr val="CF412C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조선 전기</a:t>
            </a:r>
            <a:endParaRPr lang="en-US" altLang="ko-KR" sz="9600" b="1" spc="-87" dirty="0">
              <a:solidFill>
                <a:srgbClr val="CF412C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네모고딕"/>
              <a:sym typeface="네모고딕"/>
            </a:endParaRP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96BA0244-2392-9A5A-2AF1-939CC1F1CF20}"/>
              </a:ext>
            </a:extLst>
          </p:cNvPr>
          <p:cNvSpPr txBox="1"/>
          <p:nvPr/>
        </p:nvSpPr>
        <p:spPr>
          <a:xfrm>
            <a:off x="5339355" y="8218408"/>
            <a:ext cx="8382000" cy="897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성종 때 </a:t>
            </a:r>
            <a:r>
              <a:rPr lang="ko-KR" altLang="en-US" sz="4400" spc="-87" dirty="0" err="1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약서</a:t>
            </a:r>
            <a:r>
              <a:rPr lang="ko-KR" altLang="en-US" sz="44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</a:t>
            </a:r>
            <a:r>
              <a:rPr lang="en-US" altLang="ko-KR" sz="4400" dirty="0"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『</a:t>
            </a:r>
            <a:r>
              <a:rPr lang="ko-KR" altLang="en-US" sz="44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악학궤범</a:t>
            </a:r>
            <a:r>
              <a:rPr lang="en-US" altLang="ko-KR" sz="4400" dirty="0" smtClean="0"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』</a:t>
            </a:r>
            <a:r>
              <a:rPr lang="ko-KR" altLang="en-US" sz="44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편찬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013C886A-F894-7BB8-9E36-EC7450E67441}"/>
              </a:ext>
            </a:extLst>
          </p:cNvPr>
          <p:cNvSpPr txBox="1"/>
          <p:nvPr/>
        </p:nvSpPr>
        <p:spPr>
          <a:xfrm>
            <a:off x="5339355" y="5721804"/>
            <a:ext cx="1253770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세조 때 </a:t>
            </a:r>
            <a:r>
              <a:rPr lang="ko-KR" altLang="en-US" sz="4400" spc="-87" dirty="0" err="1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오음약보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창제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세종대왕의 </a:t>
            </a:r>
            <a:r>
              <a:rPr lang="ko-KR" altLang="en-US" sz="4400" spc="-87" dirty="0" err="1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정대업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endParaRPr lang="en-US" altLang="ko-KR" sz="4400" spc="-87" dirty="0" smtClean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  <a:p>
            <a:pPr>
              <a:lnSpc>
                <a:spcPct val="150000"/>
              </a:lnSpc>
            </a:pP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</a:t>
            </a:r>
            <a:r>
              <a:rPr lang="en-US" altLang="ko-KR" sz="44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    </a:t>
            </a:r>
            <a:r>
              <a:rPr lang="ko-KR" altLang="en-US" sz="4400" spc="-87" dirty="0" err="1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보태평을</a:t>
            </a:r>
            <a:r>
              <a:rPr lang="ko-KR" altLang="en-US" sz="44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다듬은 뒤 </a:t>
            </a:r>
            <a:r>
              <a:rPr lang="ko-KR" altLang="en-US" sz="44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종묘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제례악으로 채택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</p:spTree>
    <p:extLst>
      <p:ext uri="{BB962C8B-B14F-4D97-AF65-F5344CB8AC3E}">
        <p14:creationId xmlns:p14="http://schemas.microsoft.com/office/powerpoint/2010/main" val="30596786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9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599412" y="601895"/>
            <a:ext cx="6181941" cy="0"/>
          </a:xfrm>
          <a:prstGeom prst="line">
            <a:avLst/>
          </a:prstGeom>
          <a:ln w="19050" cap="flat">
            <a:solidFill>
              <a:srgbClr val="302C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flipV="1">
            <a:off x="599412" y="2566196"/>
            <a:ext cx="6181941" cy="2"/>
          </a:xfrm>
          <a:prstGeom prst="line">
            <a:avLst/>
          </a:prstGeom>
          <a:ln w="19050" cap="flat">
            <a:solidFill>
              <a:srgbClr val="302C2B"/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209232"/>
              </p:ext>
            </p:extLst>
          </p:nvPr>
        </p:nvGraphicFramePr>
        <p:xfrm>
          <a:off x="595091" y="754435"/>
          <a:ext cx="6186265" cy="1659224"/>
        </p:xfrm>
        <a:graphic>
          <a:graphicData uri="http://schemas.openxmlformats.org/drawingml/2006/table">
            <a:tbl>
              <a:tblPr/>
              <a:tblGrid>
                <a:gridCol w="12372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1075212114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913359818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3743001406"/>
                    </a:ext>
                  </a:extLst>
                </a:gridCol>
              </a:tblGrid>
              <a:tr h="1659224"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한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국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음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악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사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TextBox 8">
            <a:extLst>
              <a:ext uri="{FF2B5EF4-FFF2-40B4-BE49-F238E27FC236}">
                <a16:creationId xmlns:a16="http://schemas.microsoft.com/office/drawing/2014/main" id="{96BA0244-2392-9A5A-2AF1-939CC1F1CF20}"/>
              </a:ext>
            </a:extLst>
          </p:cNvPr>
          <p:cNvSpPr txBox="1"/>
          <p:nvPr/>
        </p:nvSpPr>
        <p:spPr>
          <a:xfrm>
            <a:off x="5339355" y="3317834"/>
            <a:ext cx="13395780" cy="19004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임진왜란과 병자호란을 겪으며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</a:t>
            </a:r>
            <a:endParaRPr lang="en-US" altLang="ko-KR" sz="4400" spc="-87" dirty="0" smtClean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  <a:p>
            <a:pPr>
              <a:lnSpc>
                <a:spcPct val="150000"/>
              </a:lnSpc>
            </a:pP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</a:t>
            </a:r>
            <a:r>
              <a:rPr lang="en-US" altLang="ko-KR" sz="44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    </a:t>
            </a:r>
            <a:r>
              <a:rPr lang="ko-KR" altLang="en-US" sz="44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조선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전기의 아악 규모가 축소되고 당악이 향악화됨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8E57B3-7924-7212-BF94-31BB7EEE2D9B}"/>
              </a:ext>
            </a:extLst>
          </p:cNvPr>
          <p:cNvSpPr txBox="1"/>
          <p:nvPr/>
        </p:nvSpPr>
        <p:spPr>
          <a:xfrm>
            <a:off x="1139493" y="5729525"/>
            <a:ext cx="30917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5400" b="1" spc="-87" dirty="0">
                <a:solidFill>
                  <a:srgbClr val="29407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임진왜란 이후</a:t>
            </a:r>
            <a:endParaRPr lang="en-US" altLang="ko-KR" sz="5400" b="1" spc="-87" dirty="0">
              <a:solidFill>
                <a:srgbClr val="294071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네모고딕"/>
              <a:sym typeface="네모고딕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D929B4-E086-95DA-2BCF-E3CCA12570DB}"/>
              </a:ext>
            </a:extLst>
          </p:cNvPr>
          <p:cNvSpPr txBox="1"/>
          <p:nvPr/>
        </p:nvSpPr>
        <p:spPr>
          <a:xfrm>
            <a:off x="5334642" y="5326480"/>
            <a:ext cx="13264587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남도 무속 춤의 반주 음악에서 </a:t>
            </a:r>
            <a:r>
              <a:rPr lang="ko-KR" altLang="en-US" sz="44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기원한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</a:t>
            </a:r>
            <a:endParaRPr lang="en-US" altLang="ko-KR" sz="4400" spc="-87" dirty="0" smtClean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  <a:p>
            <a:pPr>
              <a:lnSpc>
                <a:spcPct val="150000"/>
              </a:lnSpc>
            </a:pPr>
            <a:r>
              <a:rPr lang="ko-KR" altLang="en-US" sz="44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     시나위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산조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판소리 등의 음악이 성행함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.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0F25FCB-D9FC-4D14-AC0B-BC4743C2F7F7}"/>
              </a:ext>
            </a:extLst>
          </p:cNvPr>
          <p:cNvSpPr txBox="1"/>
          <p:nvPr/>
        </p:nvSpPr>
        <p:spPr>
          <a:xfrm>
            <a:off x="575497" y="3513534"/>
            <a:ext cx="4219784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ko-KR" sz="4800" spc="-87" dirty="0">
                <a:solidFill>
                  <a:srgbClr val="302C2B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1592~1894</a:t>
            </a:r>
            <a:r>
              <a:rPr lang="ko-KR" altLang="en-US" sz="4800" spc="-87" dirty="0">
                <a:solidFill>
                  <a:srgbClr val="302C2B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년</a:t>
            </a:r>
            <a:endParaRPr lang="en-US" altLang="ko-KR" sz="4800" spc="-87" dirty="0">
              <a:solidFill>
                <a:srgbClr val="302C2B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네모고딕"/>
              <a:sym typeface="네모고딕"/>
            </a:endParaRPr>
          </a:p>
          <a:p>
            <a:pPr algn="ctr"/>
            <a:r>
              <a:rPr lang="ko-KR" altLang="en-US" sz="9600" b="1" spc="-87" dirty="0" smtClean="0">
                <a:solidFill>
                  <a:srgbClr val="CF412C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조선</a:t>
            </a:r>
            <a:r>
              <a:rPr lang="en-US" altLang="ko-KR" sz="9600" b="1" spc="-87" dirty="0">
                <a:solidFill>
                  <a:srgbClr val="CF412C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 </a:t>
            </a:r>
            <a:r>
              <a:rPr lang="ko-KR" altLang="en-US" sz="9600" b="1" spc="-87" dirty="0" smtClean="0">
                <a:solidFill>
                  <a:srgbClr val="CF412C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후기</a:t>
            </a:r>
            <a:endParaRPr lang="en-US" altLang="ko-KR" sz="9600" b="1" spc="-87" dirty="0">
              <a:solidFill>
                <a:srgbClr val="CF412C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네모고딕"/>
              <a:sym typeface="네모고딕"/>
            </a:endParaRP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96BA0244-2392-9A5A-2AF1-939CC1F1CF20}"/>
              </a:ext>
            </a:extLst>
          </p:cNvPr>
          <p:cNvSpPr txBox="1"/>
          <p:nvPr/>
        </p:nvSpPr>
        <p:spPr>
          <a:xfrm>
            <a:off x="5334642" y="7460888"/>
            <a:ext cx="11816319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영산회상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가곡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가사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시조 등의 </a:t>
            </a:r>
            <a:r>
              <a:rPr lang="ko-KR" altLang="en-US" sz="4400" spc="-87" dirty="0" err="1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정악곡들이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만들어짐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D929B4-E086-95DA-2BCF-E3CCA12570DB}"/>
              </a:ext>
            </a:extLst>
          </p:cNvPr>
          <p:cNvSpPr txBox="1"/>
          <p:nvPr/>
        </p:nvSpPr>
        <p:spPr>
          <a:xfrm>
            <a:off x="5334642" y="8536518"/>
            <a:ext cx="7847958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단가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잡가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민요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풍물 등의 </a:t>
            </a:r>
            <a:r>
              <a:rPr lang="ko-KR" altLang="en-US" sz="44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발전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</p:spTree>
    <p:extLst>
      <p:ext uri="{BB962C8B-B14F-4D97-AF65-F5344CB8AC3E}">
        <p14:creationId xmlns:p14="http://schemas.microsoft.com/office/powerpoint/2010/main" val="184776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599412" y="601895"/>
            <a:ext cx="6181941" cy="0"/>
          </a:xfrm>
          <a:prstGeom prst="line">
            <a:avLst/>
          </a:prstGeom>
          <a:ln w="19050" cap="flat">
            <a:solidFill>
              <a:srgbClr val="302C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flipV="1">
            <a:off x="599412" y="2566196"/>
            <a:ext cx="6181941" cy="2"/>
          </a:xfrm>
          <a:prstGeom prst="line">
            <a:avLst/>
          </a:prstGeom>
          <a:ln w="19050" cap="flat">
            <a:solidFill>
              <a:srgbClr val="302C2B"/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8036121"/>
              </p:ext>
            </p:extLst>
          </p:nvPr>
        </p:nvGraphicFramePr>
        <p:xfrm>
          <a:off x="595091" y="754435"/>
          <a:ext cx="6186265" cy="1659224"/>
        </p:xfrm>
        <a:graphic>
          <a:graphicData uri="http://schemas.openxmlformats.org/drawingml/2006/table">
            <a:tbl>
              <a:tblPr/>
              <a:tblGrid>
                <a:gridCol w="12372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1075212114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913359818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3743001406"/>
                    </a:ext>
                  </a:extLst>
                </a:gridCol>
              </a:tblGrid>
              <a:tr h="1659224"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한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국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음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악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사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TextBox 8">
            <a:extLst>
              <a:ext uri="{FF2B5EF4-FFF2-40B4-BE49-F238E27FC236}">
                <a16:creationId xmlns:a16="http://schemas.microsoft.com/office/drawing/2014/main" id="{96BA0244-2392-9A5A-2AF1-939CC1F1CF20}"/>
              </a:ext>
            </a:extLst>
          </p:cNvPr>
          <p:cNvSpPr txBox="1"/>
          <p:nvPr/>
        </p:nvSpPr>
        <p:spPr>
          <a:xfrm>
            <a:off x="5339355" y="3317834"/>
            <a:ext cx="9809904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갑오개혁과 더불어 국악의 양상이 바뀜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D929B4-E086-95DA-2BCF-E3CCA12570DB}"/>
              </a:ext>
            </a:extLst>
          </p:cNvPr>
          <p:cNvSpPr txBox="1"/>
          <p:nvPr/>
        </p:nvSpPr>
        <p:spPr>
          <a:xfrm>
            <a:off x="5339355" y="6486018"/>
            <a:ext cx="118110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국악과 다른 장르가 결합한 크로스오버  음악 등장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9A682E41-A9F3-EF3F-35FB-0118D93698A0}"/>
              </a:ext>
            </a:extLst>
          </p:cNvPr>
          <p:cNvSpPr txBox="1"/>
          <p:nvPr/>
        </p:nvSpPr>
        <p:spPr>
          <a:xfrm>
            <a:off x="5339355" y="4901926"/>
            <a:ext cx="108966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1951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년 국립국악원 개원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9F6E07AD-4A7C-1128-31DC-A49D6059951A}"/>
              </a:ext>
            </a:extLst>
          </p:cNvPr>
          <p:cNvSpPr txBox="1"/>
          <p:nvPr/>
        </p:nvSpPr>
        <p:spPr>
          <a:xfrm>
            <a:off x="575497" y="3513534"/>
            <a:ext cx="447983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ko-KR" sz="4800" spc="-87" dirty="0">
                <a:solidFill>
                  <a:srgbClr val="302C2B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1894</a:t>
            </a:r>
            <a:r>
              <a:rPr lang="ko-KR" altLang="en-US" sz="4800" spc="-87" dirty="0">
                <a:solidFill>
                  <a:srgbClr val="302C2B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년</a:t>
            </a:r>
            <a:r>
              <a:rPr lang="en-US" altLang="ko-KR" sz="4800" spc="-87" dirty="0">
                <a:solidFill>
                  <a:srgbClr val="302C2B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~</a:t>
            </a:r>
            <a:r>
              <a:rPr lang="ko-KR" altLang="en-US" sz="4800" spc="-87" dirty="0">
                <a:solidFill>
                  <a:srgbClr val="302C2B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현재</a:t>
            </a:r>
            <a:endParaRPr lang="en-US" altLang="ko-KR" sz="4800" spc="-87" dirty="0">
              <a:solidFill>
                <a:srgbClr val="302C2B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네모고딕"/>
              <a:sym typeface="네모고딕"/>
            </a:endParaRPr>
          </a:p>
          <a:p>
            <a:pPr algn="ctr"/>
            <a:r>
              <a:rPr lang="ko-KR" altLang="en-US" sz="9600" b="1" spc="-87" dirty="0" err="1" smtClean="0">
                <a:solidFill>
                  <a:srgbClr val="CF412C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근현대</a:t>
            </a:r>
            <a:r>
              <a:rPr lang="ko-KR" altLang="en-US" sz="9600" b="1" spc="-87" dirty="0" smtClean="0">
                <a:solidFill>
                  <a:srgbClr val="CF412C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 시대</a:t>
            </a:r>
            <a:endParaRPr lang="en-US" altLang="ko-KR" sz="9600" b="1" spc="-87" dirty="0">
              <a:solidFill>
                <a:srgbClr val="CF412C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네모고딕"/>
              <a:sym typeface="네모고딕"/>
            </a:endParaRPr>
          </a:p>
        </p:txBody>
      </p:sp>
    </p:spTree>
    <p:extLst>
      <p:ext uri="{BB962C8B-B14F-4D97-AF65-F5344CB8AC3E}">
        <p14:creationId xmlns:p14="http://schemas.microsoft.com/office/powerpoint/2010/main" val="29542051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081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599412" y="601895"/>
            <a:ext cx="6181941" cy="0"/>
          </a:xfrm>
          <a:prstGeom prst="line">
            <a:avLst/>
          </a:prstGeom>
          <a:ln w="19050" cap="flat">
            <a:solidFill>
              <a:srgbClr val="302C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flipV="1">
            <a:off x="599412" y="2566196"/>
            <a:ext cx="6181941" cy="2"/>
          </a:xfrm>
          <a:prstGeom prst="line">
            <a:avLst/>
          </a:prstGeom>
          <a:ln w="19050" cap="flat">
            <a:solidFill>
              <a:srgbClr val="302C2B"/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271818"/>
              </p:ext>
            </p:extLst>
          </p:nvPr>
        </p:nvGraphicFramePr>
        <p:xfrm>
          <a:off x="595091" y="754435"/>
          <a:ext cx="6186265" cy="1659224"/>
        </p:xfrm>
        <a:graphic>
          <a:graphicData uri="http://schemas.openxmlformats.org/drawingml/2006/table">
            <a:tbl>
              <a:tblPr/>
              <a:tblGrid>
                <a:gridCol w="12372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1075212114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913359818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3743001406"/>
                    </a:ext>
                  </a:extLst>
                </a:gridCol>
              </a:tblGrid>
              <a:tr h="1659224"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서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양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음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악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사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8"/>
          <p:cNvSpPr txBox="1"/>
          <p:nvPr/>
        </p:nvSpPr>
        <p:spPr>
          <a:xfrm>
            <a:off x="567495" y="3666072"/>
            <a:ext cx="4219784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ko-KR" sz="4800" spc="-87" dirty="0">
                <a:solidFill>
                  <a:srgbClr val="302C2B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~A.D. 500</a:t>
            </a:r>
            <a:r>
              <a:rPr lang="ko-KR" altLang="en-US" sz="4800" spc="-87" dirty="0">
                <a:solidFill>
                  <a:srgbClr val="302C2B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년</a:t>
            </a:r>
            <a:endParaRPr lang="en-US" altLang="ko-KR" sz="4800" spc="-87" dirty="0">
              <a:solidFill>
                <a:srgbClr val="302C2B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네모고딕"/>
              <a:sym typeface="네모고딕"/>
            </a:endParaRPr>
          </a:p>
          <a:p>
            <a:pPr algn="ctr"/>
            <a:r>
              <a:rPr lang="ko-KR" altLang="en-US" sz="9600" b="1" spc="-87" dirty="0">
                <a:solidFill>
                  <a:srgbClr val="29407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고대 음악</a:t>
            </a:r>
            <a:endParaRPr lang="en-US" altLang="ko-KR" sz="9600" b="1" spc="-87" dirty="0">
              <a:solidFill>
                <a:srgbClr val="294071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네모고딕"/>
              <a:sym typeface="네모고딕"/>
            </a:endParaRP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96BA0244-2392-9A5A-2AF1-939CC1F1CF20}"/>
              </a:ext>
            </a:extLst>
          </p:cNvPr>
          <p:cNvSpPr txBox="1"/>
          <p:nvPr/>
        </p:nvSpPr>
        <p:spPr>
          <a:xfrm>
            <a:off x="5339355" y="3317834"/>
            <a:ext cx="7995645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종교 의식과 축제를 위한 음악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D2D5B75D-6D67-C4FF-9352-D36B2A6B4BB5}"/>
              </a:ext>
            </a:extLst>
          </p:cNvPr>
          <p:cNvSpPr txBox="1"/>
          <p:nvPr/>
        </p:nvSpPr>
        <p:spPr>
          <a:xfrm>
            <a:off x="5354774" y="4792771"/>
            <a:ext cx="9720257" cy="978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-  </a:t>
            </a:r>
            <a:r>
              <a:rPr lang="en-US" altLang="ko-KR" sz="44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</a:t>
            </a:r>
            <a:r>
              <a:rPr lang="en-US" altLang="ko-KR" sz="48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</a:t>
            </a:r>
            <a:r>
              <a:rPr lang="ko-KR" altLang="en-US" sz="44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피타고라스의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음률 실험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</p:spTree>
    <p:extLst>
      <p:ext uri="{BB962C8B-B14F-4D97-AF65-F5344CB8AC3E}">
        <p14:creationId xmlns:p14="http://schemas.microsoft.com/office/powerpoint/2010/main" val="139816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599412" y="601895"/>
            <a:ext cx="6181941" cy="0"/>
          </a:xfrm>
          <a:prstGeom prst="line">
            <a:avLst/>
          </a:prstGeom>
          <a:ln w="19050" cap="flat">
            <a:solidFill>
              <a:srgbClr val="302C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flipV="1">
            <a:off x="599412" y="2566196"/>
            <a:ext cx="6181941" cy="2"/>
          </a:xfrm>
          <a:prstGeom prst="line">
            <a:avLst/>
          </a:prstGeom>
          <a:ln w="19050" cap="flat">
            <a:solidFill>
              <a:srgbClr val="302C2B"/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019800"/>
              </p:ext>
            </p:extLst>
          </p:nvPr>
        </p:nvGraphicFramePr>
        <p:xfrm>
          <a:off x="595091" y="754435"/>
          <a:ext cx="6186265" cy="1659224"/>
        </p:xfrm>
        <a:graphic>
          <a:graphicData uri="http://schemas.openxmlformats.org/drawingml/2006/table">
            <a:tbl>
              <a:tblPr/>
              <a:tblGrid>
                <a:gridCol w="12372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1075212114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913359818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3743001406"/>
                    </a:ext>
                  </a:extLst>
                </a:gridCol>
              </a:tblGrid>
              <a:tr h="1659224"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서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양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음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악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사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TextBox 8">
            <a:extLst>
              <a:ext uri="{FF2B5EF4-FFF2-40B4-BE49-F238E27FC236}">
                <a16:creationId xmlns:a16="http://schemas.microsoft.com/office/drawing/2014/main" id="{96BA0244-2392-9A5A-2AF1-939CC1F1CF20}"/>
              </a:ext>
            </a:extLst>
          </p:cNvPr>
          <p:cNvSpPr txBox="1"/>
          <p:nvPr/>
        </p:nvSpPr>
        <p:spPr>
          <a:xfrm>
            <a:off x="5338970" y="3317833"/>
            <a:ext cx="10419505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그레고리오 성가를 중심으로 교회 음악 발달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D2D5B75D-6D67-C4FF-9352-D36B2A6B4BB5}"/>
              </a:ext>
            </a:extLst>
          </p:cNvPr>
          <p:cNvSpPr txBox="1"/>
          <p:nvPr/>
        </p:nvSpPr>
        <p:spPr>
          <a:xfrm>
            <a:off x="5338970" y="4834574"/>
            <a:ext cx="7371504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 err="1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오르가눔</a:t>
            </a:r>
            <a:r>
              <a:rPr lang="en-US" altLang="ko-KR" sz="44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(</a:t>
            </a:r>
            <a:r>
              <a:rPr lang="ko-KR" altLang="en-US" sz="4400" spc="-87" dirty="0" err="1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다성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음악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)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의 시작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7687FF11-DCE6-B0AD-B268-6A09AA943FB8}"/>
              </a:ext>
            </a:extLst>
          </p:cNvPr>
          <p:cNvSpPr txBox="1"/>
          <p:nvPr/>
        </p:nvSpPr>
        <p:spPr>
          <a:xfrm>
            <a:off x="5338970" y="6351315"/>
            <a:ext cx="9428904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 err="1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네우마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</a:t>
            </a:r>
            <a:r>
              <a:rPr lang="ko-KR" altLang="en-US" sz="4400" spc="-87" dirty="0" err="1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기보법과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</a:t>
            </a:r>
            <a:r>
              <a:rPr lang="ko-KR" altLang="en-US" sz="4400" spc="-87" dirty="0" err="1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계명창법이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</a:t>
            </a:r>
            <a:r>
              <a:rPr lang="ko-KR" altLang="en-US" sz="4400" spc="-87" dirty="0" smtClean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만들어짐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. 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3374CC17-E3CF-306A-7696-4A3F40CA01C6}"/>
              </a:ext>
            </a:extLst>
          </p:cNvPr>
          <p:cNvSpPr txBox="1"/>
          <p:nvPr/>
        </p:nvSpPr>
        <p:spPr>
          <a:xfrm>
            <a:off x="559593" y="3666073"/>
            <a:ext cx="4219784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ko-KR" sz="4800" spc="-87" dirty="0">
                <a:solidFill>
                  <a:srgbClr val="302C2B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500~1450</a:t>
            </a:r>
            <a:r>
              <a:rPr lang="ko-KR" altLang="en-US" sz="4800" spc="-87" dirty="0">
                <a:solidFill>
                  <a:srgbClr val="302C2B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년</a:t>
            </a:r>
            <a:endParaRPr lang="en-US" altLang="ko-KR" sz="4800" spc="-87" dirty="0">
              <a:solidFill>
                <a:srgbClr val="302C2B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네모고딕"/>
              <a:sym typeface="네모고딕"/>
            </a:endParaRPr>
          </a:p>
          <a:p>
            <a:pPr algn="ctr"/>
            <a:r>
              <a:rPr lang="ko-KR" altLang="en-US" sz="9600" b="1" spc="-87" dirty="0">
                <a:solidFill>
                  <a:srgbClr val="29407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중세 </a:t>
            </a:r>
            <a:r>
              <a:rPr lang="ko-KR" altLang="en-US" sz="9600" b="1" spc="-87" dirty="0" smtClean="0">
                <a:solidFill>
                  <a:srgbClr val="29407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음악</a:t>
            </a:r>
            <a:endParaRPr lang="en-US" altLang="ko-KR" sz="9600" b="1" spc="-87" dirty="0">
              <a:solidFill>
                <a:srgbClr val="294071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네모고딕"/>
              <a:sym typeface="네모고딕"/>
            </a:endParaRPr>
          </a:p>
        </p:txBody>
      </p:sp>
    </p:spTree>
    <p:extLst>
      <p:ext uri="{BB962C8B-B14F-4D97-AF65-F5344CB8AC3E}">
        <p14:creationId xmlns:p14="http://schemas.microsoft.com/office/powerpoint/2010/main" val="35598861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599412" y="601895"/>
            <a:ext cx="6181941" cy="0"/>
          </a:xfrm>
          <a:prstGeom prst="line">
            <a:avLst/>
          </a:prstGeom>
          <a:ln w="19050" cap="flat">
            <a:solidFill>
              <a:srgbClr val="302C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flipV="1">
            <a:off x="599412" y="2566196"/>
            <a:ext cx="6181941" cy="2"/>
          </a:xfrm>
          <a:prstGeom prst="line">
            <a:avLst/>
          </a:prstGeom>
          <a:ln w="19050" cap="flat">
            <a:solidFill>
              <a:srgbClr val="302C2B"/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47808"/>
              </p:ext>
            </p:extLst>
          </p:nvPr>
        </p:nvGraphicFramePr>
        <p:xfrm>
          <a:off x="595091" y="754435"/>
          <a:ext cx="6186265" cy="1659224"/>
        </p:xfrm>
        <a:graphic>
          <a:graphicData uri="http://schemas.openxmlformats.org/drawingml/2006/table">
            <a:tbl>
              <a:tblPr/>
              <a:tblGrid>
                <a:gridCol w="12372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1075212114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913359818"/>
                    </a:ext>
                  </a:extLst>
                </a:gridCol>
                <a:gridCol w="1237253">
                  <a:extLst>
                    <a:ext uri="{9D8B030D-6E8A-4147-A177-3AD203B41FA5}">
                      <a16:colId xmlns:a16="http://schemas.microsoft.com/office/drawing/2014/main" val="3743001406"/>
                    </a:ext>
                  </a:extLst>
                </a:gridCol>
              </a:tblGrid>
              <a:tr h="1659224"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서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양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음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악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99"/>
                        </a:lnSpc>
                        <a:defRPr/>
                      </a:pPr>
                      <a:r>
                        <a:rPr lang="ko-KR" altLang="en-US" sz="8100" dirty="0">
                          <a:latin typeface="국립공원 꼬미" panose="02000500000000000000" pitchFamily="2" charset="-127"/>
                          <a:ea typeface="국립공원 꼬미" panose="02000500000000000000" pitchFamily="2" charset="-127"/>
                        </a:rPr>
                        <a:t>사</a:t>
                      </a:r>
                      <a:endParaRPr lang="en-US" sz="8100" dirty="0">
                        <a:latin typeface="국립공원 꼬미" panose="02000500000000000000" pitchFamily="2" charset="-127"/>
                        <a:ea typeface="국립공원 꼬미" panose="02000500000000000000" pitchFamily="2" charset="-127"/>
                      </a:endParaRPr>
                    </a:p>
                  </a:txBody>
                  <a:tcPr marL="209232" marR="209232" marT="209232" marB="209232" anchor="b">
                    <a:lnL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23" cap="flat" cmpd="sng" algn="ctr">
                      <a:solidFill>
                        <a:srgbClr val="30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TextBox 8">
            <a:extLst>
              <a:ext uri="{FF2B5EF4-FFF2-40B4-BE49-F238E27FC236}">
                <a16:creationId xmlns:a16="http://schemas.microsoft.com/office/drawing/2014/main" id="{96BA0244-2392-9A5A-2AF1-939CC1F1CF20}"/>
              </a:ext>
            </a:extLst>
          </p:cNvPr>
          <p:cNvSpPr txBox="1"/>
          <p:nvPr/>
        </p:nvSpPr>
        <p:spPr>
          <a:xfrm>
            <a:off x="6432235" y="3300133"/>
            <a:ext cx="10632863" cy="897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세속 음악과 </a:t>
            </a:r>
            <a:r>
              <a:rPr lang="ko-KR" altLang="en-US" sz="4400" spc="-87" dirty="0" err="1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코랄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 음악 발달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D2D5B75D-6D67-C4FF-9352-D36B2A6B4BB5}"/>
              </a:ext>
            </a:extLst>
          </p:cNvPr>
          <p:cNvSpPr txBox="1"/>
          <p:nvPr/>
        </p:nvSpPr>
        <p:spPr>
          <a:xfrm>
            <a:off x="6428307" y="4656815"/>
            <a:ext cx="10632863" cy="897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대위법적 성악곡 발달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7687FF11-DCE6-B0AD-B268-6A09AA943FB8}"/>
              </a:ext>
            </a:extLst>
          </p:cNvPr>
          <p:cNvSpPr txBox="1"/>
          <p:nvPr/>
        </p:nvSpPr>
        <p:spPr>
          <a:xfrm>
            <a:off x="6428307" y="6013497"/>
            <a:ext cx="10632863" cy="897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Tx/>
              <a:buChar char="-"/>
            </a:pPr>
            <a:r>
              <a:rPr lang="ko-KR" altLang="en-US" sz="4400" spc="-87" dirty="0" err="1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오선보</a:t>
            </a:r>
            <a:r>
              <a:rPr lang="en-US" altLang="ko-KR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, </a:t>
            </a:r>
            <a:r>
              <a:rPr lang="ko-KR" altLang="en-US" sz="4400" spc="-87" dirty="0">
                <a:solidFill>
                  <a:srgbClr val="302C2B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  <a:cs typeface="네모고딕"/>
                <a:sym typeface="네모고딕"/>
              </a:rPr>
              <a:t>악보 인쇄술 발달</a:t>
            </a:r>
            <a:endParaRPr lang="en-US" altLang="ko-KR" sz="4400" spc="-87" dirty="0">
              <a:solidFill>
                <a:srgbClr val="302C2B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  <a:cs typeface="네모고딕"/>
              <a:sym typeface="네모고딕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C3CC469B-975B-29EB-2CC1-C1D9600294E7}"/>
              </a:ext>
            </a:extLst>
          </p:cNvPr>
          <p:cNvSpPr txBox="1"/>
          <p:nvPr/>
        </p:nvSpPr>
        <p:spPr>
          <a:xfrm>
            <a:off x="402194" y="3658907"/>
            <a:ext cx="505411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ko-KR" sz="4800" spc="-87" dirty="0">
                <a:solidFill>
                  <a:srgbClr val="302C2B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1450~1600</a:t>
            </a:r>
            <a:r>
              <a:rPr lang="ko-KR" altLang="en-US" sz="4800" spc="-87" dirty="0">
                <a:solidFill>
                  <a:srgbClr val="302C2B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년</a:t>
            </a:r>
            <a:endParaRPr lang="en-US" altLang="ko-KR" sz="4800" spc="-87" dirty="0">
              <a:solidFill>
                <a:srgbClr val="302C2B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네모고딕"/>
              <a:sym typeface="네모고딕"/>
            </a:endParaRPr>
          </a:p>
          <a:p>
            <a:pPr algn="ctr"/>
            <a:r>
              <a:rPr lang="ko-KR" altLang="en-US" sz="9600" b="1" spc="-87" dirty="0">
                <a:solidFill>
                  <a:srgbClr val="29407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  <a:cs typeface="네모고딕"/>
                <a:sym typeface="네모고딕"/>
              </a:rPr>
              <a:t>르네상스 음악</a:t>
            </a:r>
            <a:endParaRPr lang="en-US" altLang="ko-KR" sz="9600" b="1" spc="-87" dirty="0">
              <a:solidFill>
                <a:srgbClr val="294071"/>
              </a:solidFill>
              <a:latin typeface="국립공원 꼬미" panose="02000500000000000000" pitchFamily="2" charset="-127"/>
              <a:ea typeface="국립공원 꼬미" panose="02000500000000000000" pitchFamily="2" charset="-127"/>
              <a:cs typeface="네모고딕"/>
              <a:sym typeface="네모고딕"/>
            </a:endParaRPr>
          </a:p>
        </p:txBody>
      </p:sp>
    </p:spTree>
    <p:extLst>
      <p:ext uri="{BB962C8B-B14F-4D97-AF65-F5344CB8AC3E}">
        <p14:creationId xmlns:p14="http://schemas.microsoft.com/office/powerpoint/2010/main" val="3526614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522</Words>
  <Application>Microsoft Office PowerPoint</Application>
  <PresentationFormat>사용자 지정</PresentationFormat>
  <Paragraphs>167</Paragraphs>
  <Slides>14</Slides>
  <Notes>12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22" baseType="lpstr">
      <vt:lpstr>국립공원 꼬미</vt:lpstr>
      <vt:lpstr>경기천년제목 Light</vt:lpstr>
      <vt:lpstr>Arial</vt:lpstr>
      <vt:lpstr>Calibri</vt:lpstr>
      <vt:lpstr>윤명조 Bold</vt:lpstr>
      <vt:lpstr>네모고딕</vt:lpstr>
      <vt:lpstr>맑은 고딕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한현숙</dc:creator>
  <cp:lastModifiedBy>USER</cp:lastModifiedBy>
  <cp:revision>50</cp:revision>
  <dcterms:created xsi:type="dcterms:W3CDTF">2006-08-16T00:00:00Z</dcterms:created>
  <dcterms:modified xsi:type="dcterms:W3CDTF">2024-09-25T07:23:07Z</dcterms:modified>
  <dc:identifier>DAGM4oFoh2M</dc:identifier>
</cp:coreProperties>
</file>