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3" r:id="rId1"/>
    <p:sldMasterId id="2147483656" r:id="rId2"/>
    <p:sldMasterId id="2147483677" r:id="rId3"/>
  </p:sldMasterIdLst>
  <p:notesMasterIdLst>
    <p:notesMasterId r:id="rId13"/>
  </p:notesMasterIdLst>
  <p:sldIdLst>
    <p:sldId id="292" r:id="rId4"/>
    <p:sldId id="298" r:id="rId5"/>
    <p:sldId id="297" r:id="rId6"/>
    <p:sldId id="333" r:id="rId7"/>
    <p:sldId id="337" r:id="rId8"/>
    <p:sldId id="341" r:id="rId9"/>
    <p:sldId id="342" r:id="rId10"/>
    <p:sldId id="343" r:id="rId11"/>
    <p:sldId id="295" r:id="rId12"/>
  </p:sldIdLst>
  <p:sldSz cx="12192000" cy="6858000"/>
  <p:notesSz cx="6858000" cy="9144000"/>
  <p:embeddedFontLs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NanumGothicExtraBold" panose="020D0904000000000000" pitchFamily="50" charset="-127"/>
      <p:bold r:id="rId18"/>
    </p:embeddedFont>
    <p:embeddedFont>
      <p:font typeface="Spoqa Han Sans Neo" panose="020B0600000101010101" charset="0"/>
      <p:regular r:id="rId19"/>
      <p:bold r:id="rId20"/>
      <p:italic r:id="rId21"/>
      <p:boldItalic r:id="rId22"/>
    </p:embeddedFont>
    <p:embeddedFont>
      <p:font typeface="나눔고딕" panose="020D0604000000000000" pitchFamily="50" charset="-127"/>
      <p:regular r:id="rId23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33"/>
            <p14:sldId id="337"/>
            <p14:sldId id="341"/>
            <p14:sldId id="342"/>
            <p14:sldId id="343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8A9"/>
    <a:srgbClr val="FFB9B9"/>
    <a:srgbClr val="FFE082"/>
    <a:srgbClr val="00602B"/>
    <a:srgbClr val="00CC00"/>
    <a:srgbClr val="FBEEE5"/>
    <a:srgbClr val="F0D8D8"/>
    <a:srgbClr val="FBFDFF"/>
    <a:srgbClr val="CC6600"/>
    <a:srgbClr val="FCE9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54" autoAdjust="0"/>
    <p:restoredTop sz="97375" autoAdjust="0"/>
  </p:normalViewPr>
  <p:slideViewPr>
    <p:cSldViewPr snapToGrid="0" showGuides="1">
      <p:cViewPr>
        <p:scale>
          <a:sx n="150" d="100"/>
          <a:sy n="150" d="100"/>
        </p:scale>
        <p:origin x="228" y="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1.fntdata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2025-03-26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13063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74844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8703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98030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74520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425937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693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4140208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E392197-5FDB-F988-F4D8-A9278D8BF3B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619D495-80C6-F865-1FE7-C884FA901DB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53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</p:sldLayoutIdLst>
  <p:hf hdr="0" ftr="0" dt="0"/>
  <p:txStyles>
    <p:titleStyle>
      <a:lvl1pPr algn="r" defTabSz="914400" rtl="0" eaLnBrk="1" latinLnBrk="1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>
            <a:normAutofit/>
          </a:bodyPr>
          <a:lstStyle/>
          <a:p>
            <a:r>
              <a:rPr kumimoji="1" lang="ko-KR" altLang="en-US" sz="4000" dirty="0">
                <a:solidFill>
                  <a:schemeClr val="bg1"/>
                </a:solidFill>
                <a:latin typeface="+mj-ea"/>
                <a:ea typeface="+mj-ea"/>
              </a:rPr>
              <a:t>오페라 「요술피리」</a:t>
            </a:r>
            <a:endParaRPr kumimoji="1" lang="en-US" altLang="ko-KR" sz="4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75719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 86~87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1029339"/>
          </a:xfrm>
        </p:spPr>
        <p:txBody>
          <a:bodyPr>
            <a:normAutofit/>
          </a:bodyPr>
          <a:lstStyle/>
          <a:p>
            <a:r>
              <a:rPr lang="ko-KR" altLang="en-US" sz="2800" i="0" u="none" strike="noStrike" baseline="0" dirty="0">
                <a:solidFill>
                  <a:schemeClr val="bg1"/>
                </a:solidFill>
                <a:latin typeface="+mn-ea"/>
                <a:ea typeface="+mn-ea"/>
              </a:rPr>
              <a:t>오페라를 감상하고 구성 요소와 </a:t>
            </a:r>
            <a:endParaRPr lang="en-US" altLang="ko-KR" sz="2800" i="0" u="none" strike="noStrike" baseline="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ko-KR" altLang="en-US" sz="2800" i="0" u="none" strike="noStrike" baseline="0" dirty="0">
                <a:solidFill>
                  <a:schemeClr val="bg1"/>
                </a:solidFill>
                <a:latin typeface="+mn-ea"/>
                <a:ea typeface="+mn-ea"/>
              </a:rPr>
              <a:t>음악적 특징을 설명할 수 있다</a:t>
            </a:r>
            <a:r>
              <a:rPr lang="en-US" altLang="ko-KR" sz="2800" i="0" u="none" strike="noStrike" baseline="0" dirty="0"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en-US" altLang="ko-KR" sz="44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8E7E1E53-FA43-9CE0-66DC-E8E8526A80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오페라 알아보기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492116" y="1677649"/>
            <a:ext cx="10129614" cy="1666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16</a:t>
            </a:r>
            <a:r>
              <a:rPr lang="ko-KR" altLang="en-US" sz="1400" dirty="0">
                <a:latin typeface="+mn-ea"/>
              </a:rPr>
              <a:t>세기 이탈리아에서 시작된 음악극으로 음악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연극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미술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무용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문학 등 여러 예술 분야의 요소가 결합된 종합 무대 예술이다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오페라는 라틴어 </a:t>
            </a:r>
            <a:r>
              <a:rPr lang="ko-KR" altLang="en-US" sz="1400" dirty="0" err="1">
                <a:latin typeface="+mn-ea"/>
              </a:rPr>
              <a:t>오푸스</a:t>
            </a:r>
            <a:r>
              <a:rPr lang="en-US" altLang="ko-KR" sz="1400" dirty="0">
                <a:latin typeface="+mn-ea"/>
              </a:rPr>
              <a:t>(Opus: </a:t>
            </a:r>
            <a:r>
              <a:rPr lang="ko-KR" altLang="en-US" sz="1400" dirty="0">
                <a:latin typeface="+mn-ea"/>
              </a:rPr>
              <a:t>작품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의 복수형으로 음악에 따라 전개되는 극을 뜻한다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오페라에는 대본이 있고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여러 소품을 포함한 무대가 있으며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의상과 조명이 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음악을 위한 독창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중창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합창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오케스트라가 있으며 발레가 첨가되기도 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오페라 가수가 대본에 나타난 각 등장인물의 성격을 오케스트라 반주에 맞추어 노래로 묘사한다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적당한 동작과 배경을 갖춘 연극의 음악적 표현이라고 할 수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9D46BD9C-24FE-AC78-9BC9-5EEA5DDB6C71}"/>
              </a:ext>
            </a:extLst>
          </p:cNvPr>
          <p:cNvSpPr/>
          <p:nvPr/>
        </p:nvSpPr>
        <p:spPr>
          <a:xfrm>
            <a:off x="1254875" y="1217418"/>
            <a:ext cx="1793125" cy="251999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오페라</a:t>
            </a:r>
            <a:r>
              <a:rPr lang="en-US" altLang="ko-KR" sz="11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(Opera)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23DE3019-401B-2CC0-52E2-83B15C53095D}"/>
              </a:ext>
            </a:extLst>
          </p:cNvPr>
          <p:cNvSpPr/>
          <p:nvPr/>
        </p:nvSpPr>
        <p:spPr>
          <a:xfrm>
            <a:off x="2153748" y="4212878"/>
            <a:ext cx="1550146" cy="296028"/>
          </a:xfrm>
          <a:prstGeom prst="roundRect">
            <a:avLst/>
          </a:prstGeom>
          <a:ln w="952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음악적 요소</a:t>
            </a:r>
            <a:endParaRPr lang="en-US" altLang="ko-KR" sz="1400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D45CFE1C-AE88-A18A-809C-F74D79163A23}"/>
              </a:ext>
            </a:extLst>
          </p:cNvPr>
          <p:cNvSpPr/>
          <p:nvPr/>
        </p:nvSpPr>
        <p:spPr>
          <a:xfrm>
            <a:off x="4476641" y="4212878"/>
            <a:ext cx="1550146" cy="296028"/>
          </a:xfrm>
          <a:prstGeom prst="roundRect">
            <a:avLst/>
          </a:prstGeom>
          <a:ln w="952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무용적 요소</a:t>
            </a:r>
            <a:endParaRPr lang="en-US" altLang="ko-KR" sz="1400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E3EB5F57-F9A9-438C-E333-EC9A76B4B73F}"/>
              </a:ext>
            </a:extLst>
          </p:cNvPr>
          <p:cNvSpPr/>
          <p:nvPr/>
        </p:nvSpPr>
        <p:spPr>
          <a:xfrm>
            <a:off x="6799534" y="4212878"/>
            <a:ext cx="1550146" cy="296028"/>
          </a:xfrm>
          <a:prstGeom prst="roundRect">
            <a:avLst/>
          </a:prstGeom>
          <a:ln w="952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문학적 요소</a:t>
            </a:r>
            <a:endParaRPr lang="en-US" altLang="ko-KR" sz="1400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F975F93B-7D7A-47D4-F7C2-09484601399F}"/>
              </a:ext>
            </a:extLst>
          </p:cNvPr>
          <p:cNvSpPr/>
          <p:nvPr/>
        </p:nvSpPr>
        <p:spPr>
          <a:xfrm>
            <a:off x="9122429" y="4212878"/>
            <a:ext cx="1550146" cy="296028"/>
          </a:xfrm>
          <a:prstGeom prst="roundRect">
            <a:avLst/>
          </a:prstGeom>
          <a:ln w="952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미술적 요소</a:t>
            </a:r>
            <a:endParaRPr lang="en-US" altLang="ko-KR" sz="1400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C9CFD4-9D7C-CE25-3315-9868C9A8FCE7}"/>
              </a:ext>
            </a:extLst>
          </p:cNvPr>
          <p:cNvSpPr txBox="1"/>
          <p:nvPr/>
        </p:nvSpPr>
        <p:spPr>
          <a:xfrm>
            <a:off x="1334379" y="4506558"/>
            <a:ext cx="3188882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성악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오케스트라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독창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합창 등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198900-D67D-BAE0-9FB7-75EF3A188FD9}"/>
              </a:ext>
            </a:extLst>
          </p:cNvPr>
          <p:cNvSpPr txBox="1"/>
          <p:nvPr/>
        </p:nvSpPr>
        <p:spPr>
          <a:xfrm>
            <a:off x="3657273" y="4506558"/>
            <a:ext cx="3188882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발레</a:t>
            </a:r>
            <a:r>
              <a:rPr lang="en-US" altLang="ko-KR" sz="1200" dirty="0">
                <a:latin typeface="+mn-ea"/>
              </a:rPr>
              <a:t>,</a:t>
            </a:r>
            <a:r>
              <a:rPr lang="ko-KR" altLang="en-US" sz="1200" dirty="0">
                <a:latin typeface="+mn-ea"/>
              </a:rPr>
              <a:t> 왈츠 등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D3448F0-FD6C-AC1A-9683-8E41D5EEAE5C}"/>
              </a:ext>
            </a:extLst>
          </p:cNvPr>
          <p:cNvSpPr txBox="1"/>
          <p:nvPr/>
        </p:nvSpPr>
        <p:spPr>
          <a:xfrm>
            <a:off x="5980167" y="4506558"/>
            <a:ext cx="3188882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이야기 구성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B4CF06-CEC3-0880-076C-F0C91FAD314C}"/>
              </a:ext>
            </a:extLst>
          </p:cNvPr>
          <p:cNvSpPr txBox="1"/>
          <p:nvPr/>
        </p:nvSpPr>
        <p:spPr>
          <a:xfrm>
            <a:off x="8303061" y="4506558"/>
            <a:ext cx="3188882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무대장치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기술과 분장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조명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의상 등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80CBF4-066F-927F-078C-1C79E5ADF5D1}"/>
              </a:ext>
            </a:extLst>
          </p:cNvPr>
          <p:cNvSpPr txBox="1"/>
          <p:nvPr/>
        </p:nvSpPr>
        <p:spPr>
          <a:xfrm>
            <a:off x="3879831" y="4160039"/>
            <a:ext cx="420872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+</a:t>
            </a:r>
            <a:endParaRPr lang="ko-KR" altLang="en-US" sz="1200" dirty="0">
              <a:latin typeface="+mn-ea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79AE703-D506-3721-858E-FBB96EF44760}"/>
              </a:ext>
            </a:extLst>
          </p:cNvPr>
          <p:cNvSpPr txBox="1"/>
          <p:nvPr/>
        </p:nvSpPr>
        <p:spPr>
          <a:xfrm>
            <a:off x="6202724" y="4160039"/>
            <a:ext cx="420872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+</a:t>
            </a:r>
            <a:endParaRPr lang="ko-KR" altLang="en-US" sz="1200" dirty="0">
              <a:latin typeface="+mn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93E69FF-1480-6B41-20BC-4100E88AD5C0}"/>
              </a:ext>
            </a:extLst>
          </p:cNvPr>
          <p:cNvSpPr txBox="1"/>
          <p:nvPr/>
        </p:nvSpPr>
        <p:spPr>
          <a:xfrm>
            <a:off x="8525617" y="4160039"/>
            <a:ext cx="420872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+</a:t>
            </a:r>
            <a:endParaRPr lang="ko-KR" altLang="en-US" sz="1200" dirty="0">
              <a:latin typeface="+mn-ea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937B8F-07AD-7A95-720E-6E71B4FD95CA}"/>
              </a:ext>
            </a:extLst>
          </p:cNvPr>
          <p:cNvSpPr txBox="1"/>
          <p:nvPr/>
        </p:nvSpPr>
        <p:spPr>
          <a:xfrm>
            <a:off x="4785266" y="5241995"/>
            <a:ext cx="347684" cy="414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600" dirty="0">
                <a:latin typeface="+mn-ea"/>
              </a:rPr>
              <a:t>=</a:t>
            </a:r>
            <a:endParaRPr lang="ko-KR" altLang="en-US" sz="1600" dirty="0">
              <a:latin typeface="+mn-ea"/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57757DB9-63A7-8C30-B199-589A38E026DE}"/>
              </a:ext>
            </a:extLst>
          </p:cNvPr>
          <p:cNvSpPr/>
          <p:nvPr/>
        </p:nvSpPr>
        <p:spPr>
          <a:xfrm>
            <a:off x="5285444" y="5113815"/>
            <a:ext cx="2247654" cy="67271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+mn-ea"/>
              </a:rPr>
              <a:t>오페라</a:t>
            </a: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  <p:bldP spid="23" grpId="0"/>
      <p:bldP spid="29" grpId="0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ACBECDB-4C18-8A3C-850F-CA93D701F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오페라 「요술피리」 알아보기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225788" y="1404815"/>
            <a:ext cx="914290" cy="29962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요술피리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297633" y="1337146"/>
            <a:ext cx="9262563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노래와 대사를 포함한 독일의 희가극인 </a:t>
            </a:r>
            <a:r>
              <a:rPr lang="ko-KR" altLang="en-US" sz="1400" dirty="0" err="1">
                <a:latin typeface="+mn-ea"/>
              </a:rPr>
              <a:t>징슈필로</a:t>
            </a:r>
            <a:r>
              <a:rPr lang="ko-KR" altLang="en-US" sz="1400" dirty="0">
                <a:latin typeface="+mn-ea"/>
              </a:rPr>
              <a:t> </a:t>
            </a:r>
            <a:r>
              <a:rPr lang="en-US" altLang="ko-KR" sz="1400" dirty="0">
                <a:latin typeface="+mn-ea"/>
              </a:rPr>
              <a:t>2</a:t>
            </a:r>
            <a:r>
              <a:rPr lang="ko-KR" altLang="en-US" sz="1400" dirty="0">
                <a:latin typeface="+mn-ea"/>
              </a:rPr>
              <a:t>막 구성이다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극 안에 내포된 도덕적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윤리적 특징은 즐겁고 환상적인 동화 속 이야기의 토대 위에 </a:t>
            </a:r>
            <a:r>
              <a:rPr lang="en-US" altLang="ko-KR" sz="1400" dirty="0">
                <a:latin typeface="+mn-ea"/>
              </a:rPr>
              <a:t>18</a:t>
            </a:r>
            <a:r>
              <a:rPr lang="ko-KR" altLang="en-US" sz="1400" dirty="0">
                <a:latin typeface="+mn-ea"/>
              </a:rPr>
              <a:t>세기의 정치적 풍자와 관련된 이야기로 </a:t>
            </a:r>
            <a:r>
              <a:rPr lang="ko-KR" altLang="en-US" sz="1400" dirty="0" err="1">
                <a:latin typeface="+mn-ea"/>
              </a:rPr>
              <a:t>프리메이슨적</a:t>
            </a:r>
            <a:r>
              <a:rPr lang="ko-KR" altLang="en-US" sz="1400" dirty="0">
                <a:latin typeface="+mn-ea"/>
              </a:rPr>
              <a:t> 상징주의와 천진한 유머가 그려진다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모차르트 자신의 지휘로 빈에서 초연했다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pic>
        <p:nvPicPr>
          <p:cNvPr id="6" name="그림 5" descr="텍스트, 인간의 얼굴, 소녀, 일러스트레이션이(가) 표시된 사진&#10;&#10;자동 생성된 설명">
            <a:extLst>
              <a:ext uri="{FF2B5EF4-FFF2-40B4-BE49-F238E27FC236}">
                <a16:creationId xmlns:a16="http://schemas.microsoft.com/office/drawing/2014/main" id="{C29A0F33-CBCB-1EC6-BB1F-3BAA2DFCF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409" y="2988204"/>
            <a:ext cx="4470041" cy="2974476"/>
          </a:xfrm>
          <a:prstGeom prst="rect">
            <a:avLst/>
          </a:prstGeom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4604D3C9-4585-91C4-7A34-EA16252388BB}"/>
              </a:ext>
            </a:extLst>
          </p:cNvPr>
          <p:cNvSpPr/>
          <p:nvPr/>
        </p:nvSpPr>
        <p:spPr>
          <a:xfrm>
            <a:off x="1347511" y="2620911"/>
            <a:ext cx="914290" cy="29962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등장인물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3FC1ED12-824A-9970-1E3F-D7A38B93880F}"/>
              </a:ext>
            </a:extLst>
          </p:cNvPr>
          <p:cNvSpPr/>
          <p:nvPr/>
        </p:nvSpPr>
        <p:spPr>
          <a:xfrm>
            <a:off x="6305552" y="2664896"/>
            <a:ext cx="914290" cy="29962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줄거리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70E3DE6-8691-F27B-27E4-3365B5890B6B}"/>
              </a:ext>
            </a:extLst>
          </p:cNvPr>
          <p:cNvSpPr/>
          <p:nvPr/>
        </p:nvSpPr>
        <p:spPr>
          <a:xfrm>
            <a:off x="6305552" y="3184084"/>
            <a:ext cx="5096289" cy="241737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고대 이집트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큰 뱀에 쫓기던 왕자 </a:t>
            </a:r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타미노는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밤의 여왕의 세 시녀에게 도움을 받아 구원을 받고 밤의 여왕을 만난다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.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밤의 여왕은 </a:t>
            </a:r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타미노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왕자에게 납치된 공주를 구해 오면 딸을 주겠다고 제안하며 </a:t>
            </a:r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타미노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왕자에게 요술피리를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새잡이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파파게노에게는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마법의 </a:t>
            </a:r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차임벨을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준다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.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빛의 세계를 지배하는 </a:t>
            </a:r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자라스트로가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공주를 보호하고 있다는 진실을 알게 되며 공주와 왕자는 첫눈에 반하여 사랑에 빠졌으나 </a:t>
            </a:r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자라스트로의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시험을 겪게 된다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. 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두 사람은 모든 시험을 극복하고 사랑을 이루었으며 어둠의 세력은 패하여 물러간다</a:t>
            </a:r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.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B617FF83-FBAE-C3D7-DEA0-78825F601A1E}"/>
              </a:ext>
            </a:extLst>
          </p:cNvPr>
          <p:cNvSpPr/>
          <p:nvPr/>
        </p:nvSpPr>
        <p:spPr>
          <a:xfrm>
            <a:off x="5429249" y="706304"/>
            <a:ext cx="5366115" cy="687588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1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&lt;</a:t>
            </a:r>
            <a:r>
              <a:rPr lang="ko-KR" altLang="en-US" sz="1100" b="1" dirty="0" err="1">
                <a:solidFill>
                  <a:schemeClr val="accent5">
                    <a:lumMod val="75000"/>
                  </a:schemeClr>
                </a:solidFill>
                <a:latin typeface="+mn-ea"/>
              </a:rPr>
              <a:t>징슈필</a:t>
            </a:r>
            <a:r>
              <a:rPr lang="en-US" altLang="ko-KR" sz="11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(Singspiel)&gt;</a:t>
            </a:r>
            <a:r>
              <a:rPr lang="en-US" altLang="ko-KR" sz="1100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 18</a:t>
            </a:r>
            <a:r>
              <a:rPr lang="ko-KR" altLang="en-US" sz="1100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세기 독일에서 생겨난 비교적 가벼운 내용의 오페라를 뜻하며</a:t>
            </a:r>
            <a:r>
              <a:rPr lang="en-US" altLang="ko-KR" sz="1100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100" dirty="0" err="1">
                <a:solidFill>
                  <a:schemeClr val="accent5">
                    <a:lumMod val="75000"/>
                  </a:schemeClr>
                </a:solidFill>
                <a:latin typeface="+mn-ea"/>
              </a:rPr>
              <a:t>유절</a:t>
            </a:r>
            <a:r>
              <a:rPr lang="ko-KR" altLang="en-US" sz="1100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 형식의 가곡이나 춤곡 형태를 가진다</a:t>
            </a:r>
            <a:r>
              <a:rPr lang="en-US" altLang="ko-KR" sz="1100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. </a:t>
            </a:r>
            <a:r>
              <a:rPr lang="ko-KR" altLang="en-US" sz="1100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독일어로 된 가사를 서로 주고받으며 서정적인 노래</a:t>
            </a:r>
            <a:r>
              <a:rPr lang="en-US" altLang="ko-KR" sz="1100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100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희극적 내용을 지니는 것이 특색이다</a:t>
            </a:r>
            <a:r>
              <a:rPr lang="en-US" altLang="ko-KR" sz="1100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.</a:t>
            </a:r>
            <a:endParaRPr lang="ko-KR" altLang="en-US" sz="1100" dirty="0">
              <a:solidFill>
                <a:schemeClr val="accent5">
                  <a:lumMod val="75000"/>
                </a:schemeClr>
              </a:solidFill>
              <a:latin typeface="+mn-ea"/>
            </a:endParaRP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33494430-ACE8-1954-7693-E0CB6E40547E}"/>
              </a:ext>
            </a:extLst>
          </p:cNvPr>
          <p:cNvCxnSpPr>
            <a:cxnSpLocks/>
          </p:cNvCxnSpPr>
          <p:nvPr/>
        </p:nvCxnSpPr>
        <p:spPr>
          <a:xfrm>
            <a:off x="5491163" y="1675249"/>
            <a:ext cx="623887" cy="0"/>
          </a:xfrm>
          <a:prstGeom prst="line">
            <a:avLst/>
          </a:prstGeom>
          <a:ln w="28575">
            <a:prstDash val="sysDot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91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F29DC1E-0703-2D9C-F7A1-315C13507A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오페라</a:t>
            </a:r>
            <a:r>
              <a:rPr lang="en-US" altLang="ko-KR" dirty="0"/>
              <a:t> </a:t>
            </a:r>
            <a:r>
              <a:rPr lang="ko-KR" altLang="en-US" dirty="0"/>
              <a:t>「요술피리」 구성 요소별 악곡 감상하기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576479"/>
            <a:ext cx="1047640" cy="29962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서곡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444751" y="1541287"/>
            <a:ext cx="8680449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Adagio</a:t>
            </a:r>
            <a:r>
              <a:rPr lang="ko-KR" altLang="en-US" sz="1400" dirty="0">
                <a:latin typeface="+mn-ea"/>
              </a:rPr>
              <a:t>의 서주와 </a:t>
            </a:r>
            <a:r>
              <a:rPr lang="en-US" altLang="ko-KR" sz="1400" dirty="0">
                <a:latin typeface="+mn-ea"/>
              </a:rPr>
              <a:t>Allegro</a:t>
            </a:r>
            <a:r>
              <a:rPr lang="ko-KR" altLang="en-US" sz="1400" dirty="0">
                <a:latin typeface="+mn-ea"/>
              </a:rPr>
              <a:t>의 주부로 되어 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서주는 </a:t>
            </a:r>
            <a:r>
              <a:rPr lang="en-US" altLang="ko-KR" sz="1400" dirty="0">
                <a:latin typeface="+mn-ea"/>
              </a:rPr>
              <a:t>3</a:t>
            </a:r>
            <a:r>
              <a:rPr lang="ko-KR" altLang="en-US" sz="1400" dirty="0">
                <a:latin typeface="+mn-ea"/>
              </a:rPr>
              <a:t>개의 트롬본과 여러 악기가 장엄한 화음을 이루는 팡파르로 시작된다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30F877E-AD20-07BD-7896-B19CB45249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168650" y="2918347"/>
            <a:ext cx="6610350" cy="1385082"/>
          </a:xfrm>
          <a:prstGeom prst="rect">
            <a:avLst/>
          </a:prstGeom>
        </p:spPr>
      </p:pic>
      <p:pic>
        <p:nvPicPr>
          <p:cNvPr id="4" name="[아침나라 중음①]_3단원_교과서_87쪽_1.서곡_음원편집">
            <a:hlinkClick r:id="" action="ppaction://media"/>
            <a:extLst>
              <a:ext uri="{FF2B5EF4-FFF2-40B4-BE49-F238E27FC236}">
                <a16:creationId xmlns:a16="http://schemas.microsoft.com/office/drawing/2014/main" id="{D511BF98-55D4-10A6-68D3-1030A8D9D3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1075" y="3227387"/>
            <a:ext cx="403225" cy="403225"/>
          </a:xfrm>
          <a:prstGeom prst="rect">
            <a:avLst/>
          </a:prstGeom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8218C0E3-5399-E19E-9349-988AA02E7D08}"/>
              </a:ext>
            </a:extLst>
          </p:cNvPr>
          <p:cNvSpPr/>
          <p:nvPr/>
        </p:nvSpPr>
        <p:spPr>
          <a:xfrm>
            <a:off x="3806880" y="5024528"/>
            <a:ext cx="1177870" cy="461871"/>
          </a:xfrm>
          <a:prstGeom prst="roundRect">
            <a:avLst/>
          </a:prstGeom>
          <a:noFill/>
          <a:ln w="63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서곡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(Overture)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AD0F61-CADA-6E48-DCD7-63C8E435673A}"/>
              </a:ext>
            </a:extLst>
          </p:cNvPr>
          <p:cNvSpPr txBox="1"/>
          <p:nvPr/>
        </p:nvSpPr>
        <p:spPr>
          <a:xfrm>
            <a:off x="5099051" y="5065618"/>
            <a:ext cx="4235449" cy="339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0" i="0" u="none" strike="noStrike" baseline="0" dirty="0"/>
              <a:t>막이 오르기 전에 극의 분위기와 내용을 암시하는 </a:t>
            </a:r>
            <a:r>
              <a:rPr lang="ko-KR" altLang="en-US" sz="1200" b="0" i="0" u="none" strike="noStrike" baseline="0" dirty="0" err="1"/>
              <a:t>관현악곡</a:t>
            </a:r>
            <a:endParaRPr lang="en-US" altLang="ko-KR" sz="1050" dirty="0"/>
          </a:p>
        </p:txBody>
      </p:sp>
    </p:spTree>
    <p:extLst>
      <p:ext uri="{BB962C8B-B14F-4D97-AF65-F5344CB8AC3E}">
        <p14:creationId xmlns:p14="http://schemas.microsoft.com/office/powerpoint/2010/main" val="98460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F29DC1E-0703-2D9C-F7A1-315C13507A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오페라</a:t>
            </a:r>
            <a:r>
              <a:rPr lang="en-US" altLang="ko-KR" dirty="0"/>
              <a:t> </a:t>
            </a:r>
            <a:r>
              <a:rPr lang="ko-KR" altLang="en-US" dirty="0"/>
              <a:t>「요술피리」 구성 요소별 악곡 감상하기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576479"/>
            <a:ext cx="4933840" cy="29962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아리아 </a:t>
            </a:r>
            <a:r>
              <a:rPr lang="en-US" altLang="ko-KR" sz="1200" dirty="0">
                <a:solidFill>
                  <a:schemeClr val="tx1"/>
                </a:solidFill>
              </a:rPr>
              <a:t>&lt;</a:t>
            </a:r>
            <a:r>
              <a:rPr lang="ko-KR" altLang="en-US" sz="1200" dirty="0">
                <a:solidFill>
                  <a:schemeClr val="tx1"/>
                </a:solidFill>
              </a:rPr>
              <a:t>밤의 여왕 </a:t>
            </a:r>
            <a:r>
              <a:rPr lang="en-US" altLang="ko-KR" sz="1200" dirty="0">
                <a:solidFill>
                  <a:schemeClr val="tx1"/>
                </a:solidFill>
              </a:rPr>
              <a:t>‘</a:t>
            </a:r>
            <a:r>
              <a:rPr lang="ko-KR" altLang="en-US" sz="1200" dirty="0">
                <a:solidFill>
                  <a:schemeClr val="tx1"/>
                </a:solidFill>
              </a:rPr>
              <a:t>지옥의 복수심이 내 마음 속에 끓어오르고</a:t>
            </a:r>
            <a:r>
              <a:rPr lang="en-US" altLang="ko-KR" sz="1200" dirty="0">
                <a:solidFill>
                  <a:schemeClr val="tx1"/>
                </a:solidFill>
              </a:rPr>
              <a:t>‘&gt;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1606605" y="2048700"/>
            <a:ext cx="9569340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복수의 아리아로 불리는 이 곡은 밤의 여왕이 </a:t>
            </a:r>
            <a:r>
              <a:rPr lang="ko-KR" altLang="en-US" sz="1400" dirty="0" err="1">
                <a:latin typeface="+mn-ea"/>
              </a:rPr>
              <a:t>파미나에게</a:t>
            </a:r>
            <a:r>
              <a:rPr lang="ko-KR" altLang="en-US" sz="1400" dirty="0">
                <a:latin typeface="+mn-ea"/>
              </a:rPr>
              <a:t> 나타나 단검을 주며 </a:t>
            </a:r>
            <a:r>
              <a:rPr lang="ko-KR" altLang="en-US" sz="1400" dirty="0" err="1">
                <a:latin typeface="+mn-ea"/>
              </a:rPr>
              <a:t>자라스트로를</a:t>
            </a:r>
            <a:r>
              <a:rPr lang="ko-KR" altLang="en-US" sz="1400" dirty="0">
                <a:latin typeface="+mn-ea"/>
              </a:rPr>
              <a:t> 죽이라고 명령하는 내용이다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이 곡은 질주하듯이 빠른 연주와 멜로디의 풍부한 장식음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쉼표와 </a:t>
            </a:r>
            <a:r>
              <a:rPr lang="ko-KR" altLang="en-US" sz="1400" dirty="0" err="1">
                <a:latin typeface="+mn-ea"/>
              </a:rPr>
              <a:t>스타카토의</a:t>
            </a:r>
            <a:r>
              <a:rPr lang="ko-KR" altLang="en-US" sz="1400" dirty="0">
                <a:latin typeface="+mn-ea"/>
              </a:rPr>
              <a:t> 사용으로 밤의 여왕의 불타오르는 복수심과 냉정한 성격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여왕의 위엄 등을 잘 드러낸다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30F877E-AD20-07BD-7896-B19CB45249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086100" y="3630612"/>
            <a:ext cx="6610350" cy="990959"/>
          </a:xfrm>
          <a:prstGeom prst="rect">
            <a:avLst/>
          </a:prstGeom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8218C0E3-5399-E19E-9349-988AA02E7D08}"/>
              </a:ext>
            </a:extLst>
          </p:cNvPr>
          <p:cNvSpPr/>
          <p:nvPr/>
        </p:nvSpPr>
        <p:spPr>
          <a:xfrm>
            <a:off x="4695880" y="5024528"/>
            <a:ext cx="1177870" cy="461871"/>
          </a:xfrm>
          <a:prstGeom prst="roundRect">
            <a:avLst/>
          </a:prstGeom>
          <a:noFill/>
          <a:ln w="63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아리아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(Aria)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AD0F61-CADA-6E48-DCD7-63C8E435673A}"/>
              </a:ext>
            </a:extLst>
          </p:cNvPr>
          <p:cNvSpPr txBox="1"/>
          <p:nvPr/>
        </p:nvSpPr>
        <p:spPr>
          <a:xfrm>
            <a:off x="5988051" y="5065618"/>
            <a:ext cx="4235449" cy="339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0" i="0" u="none" strike="noStrike" baseline="0" dirty="0"/>
              <a:t>주인공이 부르는 서정적인 노래</a:t>
            </a:r>
            <a:endParaRPr lang="en-US" altLang="ko-KR" sz="800" dirty="0"/>
          </a:p>
        </p:txBody>
      </p:sp>
      <p:pic>
        <p:nvPicPr>
          <p:cNvPr id="8" name="[아침나라 중음①]_3단원_교과서_87쪽_2.아리아_밤의여왕_음원편집">
            <a:hlinkClick r:id="" action="ppaction://media"/>
            <a:extLst>
              <a:ext uri="{FF2B5EF4-FFF2-40B4-BE49-F238E27FC236}">
                <a16:creationId xmlns:a16="http://schemas.microsoft.com/office/drawing/2014/main" id="{1FA33645-5254-56A5-1622-03A05A5472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32975" y="4000499"/>
            <a:ext cx="390525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8874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F29DC1E-0703-2D9C-F7A1-315C13507A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lt"/>
              </a:rPr>
              <a:t>오페라</a:t>
            </a:r>
            <a:r>
              <a:rPr lang="en-US" altLang="ko-KR" dirty="0">
                <a:latin typeface="+mn-lt"/>
              </a:rPr>
              <a:t> </a:t>
            </a:r>
            <a:r>
              <a:rPr lang="ko-KR" altLang="en-US" dirty="0">
                <a:latin typeface="+mn-lt"/>
              </a:rPr>
              <a:t>「요술피리」 구성 요소별 악곡 감상하기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576479"/>
            <a:ext cx="4051190" cy="29962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중창 </a:t>
            </a:r>
            <a:r>
              <a:rPr lang="en-US" altLang="ko-KR" sz="1200" dirty="0">
                <a:solidFill>
                  <a:schemeClr val="tx1"/>
                </a:solidFill>
              </a:rPr>
              <a:t>&lt;</a:t>
            </a:r>
            <a:r>
              <a:rPr lang="ko-KR" altLang="en-US" sz="1200" dirty="0" err="1">
                <a:solidFill>
                  <a:schemeClr val="tx1"/>
                </a:solidFill>
              </a:rPr>
              <a:t>파파게노와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ko-KR" altLang="en-US" sz="1200" dirty="0" err="1">
                <a:solidFill>
                  <a:schemeClr val="tx1"/>
                </a:solidFill>
              </a:rPr>
              <a:t>파파게나의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2</a:t>
            </a:r>
            <a:r>
              <a:rPr lang="ko-KR" altLang="en-US" sz="1200" dirty="0">
                <a:solidFill>
                  <a:schemeClr val="tx1"/>
                </a:solidFill>
              </a:rPr>
              <a:t>중창 </a:t>
            </a:r>
            <a:r>
              <a:rPr lang="en-US" altLang="ko-KR" sz="1200" dirty="0">
                <a:solidFill>
                  <a:schemeClr val="tx1"/>
                </a:solidFill>
              </a:rPr>
              <a:t>'</a:t>
            </a:r>
            <a:r>
              <a:rPr lang="ko-KR" altLang="en-US" sz="1200" dirty="0" err="1">
                <a:solidFill>
                  <a:schemeClr val="tx1"/>
                </a:solidFill>
              </a:rPr>
              <a:t>파파파</a:t>
            </a:r>
            <a:r>
              <a:rPr lang="en-US" altLang="ko-KR" sz="1200" dirty="0">
                <a:solidFill>
                  <a:schemeClr val="tx1"/>
                </a:solidFill>
              </a:rPr>
              <a:t>'&gt;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1606605" y="2048700"/>
            <a:ext cx="9569340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이 오페라에서 가장 희극적이고 익살스러움을 잘 보여준다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 err="1">
                <a:latin typeface="+mn-ea"/>
              </a:rPr>
              <a:t>파파게노와</a:t>
            </a:r>
            <a:r>
              <a:rPr lang="ko-KR" altLang="en-US" sz="1400" dirty="0">
                <a:latin typeface="+mn-ea"/>
              </a:rPr>
              <a:t> </a:t>
            </a:r>
            <a:r>
              <a:rPr lang="ko-KR" altLang="en-US" sz="1400" dirty="0" err="1">
                <a:latin typeface="+mn-ea"/>
              </a:rPr>
              <a:t>파파게나가</a:t>
            </a:r>
            <a:r>
              <a:rPr lang="ko-KR" altLang="en-US" sz="1400" dirty="0">
                <a:latin typeface="+mn-ea"/>
              </a:rPr>
              <a:t> 극적으로 만나 너무나 기쁜 나머지 상대방의 이름을 더듬거리며 부르는 장면으로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서로 번갈아 가면서 “파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파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파”하고</a:t>
            </a:r>
            <a:r>
              <a:rPr lang="ko-KR" altLang="en-US" sz="1400" dirty="0">
                <a:latin typeface="+mn-ea"/>
              </a:rPr>
              <a:t> 노래한다</a:t>
            </a:r>
            <a:r>
              <a:rPr lang="en-US" altLang="ko-KR" sz="1400" dirty="0">
                <a:latin typeface="+mn-ea"/>
              </a:rPr>
              <a:t>. 4</a:t>
            </a:r>
            <a:r>
              <a:rPr lang="ko-KR" altLang="en-US" sz="1400" dirty="0" err="1">
                <a:latin typeface="+mn-ea"/>
              </a:rPr>
              <a:t>분음표와</a:t>
            </a:r>
            <a:r>
              <a:rPr lang="ko-KR" altLang="en-US" sz="1400" dirty="0">
                <a:latin typeface="+mn-ea"/>
              </a:rPr>
              <a:t> </a:t>
            </a:r>
            <a:r>
              <a:rPr lang="en-US" altLang="ko-KR" sz="1400" dirty="0">
                <a:latin typeface="+mn-ea"/>
              </a:rPr>
              <a:t>4</a:t>
            </a:r>
            <a:r>
              <a:rPr lang="ko-KR" altLang="en-US" sz="1400" dirty="0" err="1">
                <a:latin typeface="+mn-ea"/>
              </a:rPr>
              <a:t>분쉼표의</a:t>
            </a:r>
            <a:r>
              <a:rPr lang="ko-KR" altLang="en-US" sz="1400" dirty="0">
                <a:latin typeface="+mn-ea"/>
              </a:rPr>
              <a:t> 반복</a:t>
            </a:r>
            <a:r>
              <a:rPr lang="en-US" altLang="ko-KR" sz="1400" dirty="0">
                <a:latin typeface="+mn-ea"/>
              </a:rPr>
              <a:t>, 4</a:t>
            </a:r>
            <a:r>
              <a:rPr lang="ko-KR" altLang="en-US" sz="1400" dirty="0" err="1">
                <a:latin typeface="+mn-ea"/>
              </a:rPr>
              <a:t>분음표에서</a:t>
            </a:r>
            <a:r>
              <a:rPr lang="ko-KR" altLang="en-US" sz="1400" dirty="0">
                <a:latin typeface="+mn-ea"/>
              </a:rPr>
              <a:t> </a:t>
            </a:r>
            <a:r>
              <a:rPr lang="en-US" altLang="ko-KR" sz="1400" dirty="0">
                <a:latin typeface="+mn-ea"/>
              </a:rPr>
              <a:t>8</a:t>
            </a:r>
            <a:r>
              <a:rPr lang="ko-KR" altLang="en-US" sz="1400" dirty="0" err="1">
                <a:latin typeface="+mn-ea"/>
              </a:rPr>
              <a:t>분음표로</a:t>
            </a:r>
            <a:r>
              <a:rPr lang="ko-KR" altLang="en-US" sz="1400" dirty="0">
                <a:latin typeface="+mn-ea"/>
              </a:rPr>
              <a:t> 빨라지면서 사랑의 감정이 고조됨을 느낄 수 있다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30F877E-AD20-07BD-7896-B19CB45249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452049" y="3305725"/>
            <a:ext cx="5878452" cy="1879054"/>
          </a:xfrm>
          <a:prstGeom prst="rect">
            <a:avLst/>
          </a:prstGeom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8218C0E3-5399-E19E-9349-988AA02E7D08}"/>
              </a:ext>
            </a:extLst>
          </p:cNvPr>
          <p:cNvSpPr/>
          <p:nvPr/>
        </p:nvSpPr>
        <p:spPr>
          <a:xfrm>
            <a:off x="4626030" y="5549842"/>
            <a:ext cx="1177870" cy="287544"/>
          </a:xfrm>
          <a:prstGeom prst="roundRect">
            <a:avLst/>
          </a:prstGeom>
          <a:noFill/>
          <a:ln w="63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중창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AD0F61-CADA-6E48-DCD7-63C8E435673A}"/>
              </a:ext>
            </a:extLst>
          </p:cNvPr>
          <p:cNvSpPr txBox="1"/>
          <p:nvPr/>
        </p:nvSpPr>
        <p:spPr>
          <a:xfrm>
            <a:off x="5918201" y="5503768"/>
            <a:ext cx="4235449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/>
              <a:t>두 사람 이상이 부르는 노래</a:t>
            </a:r>
            <a:endParaRPr lang="en-US" altLang="ko-KR" sz="500" dirty="0"/>
          </a:p>
        </p:txBody>
      </p:sp>
      <p:pic>
        <p:nvPicPr>
          <p:cNvPr id="4" name="[아침나라 중음①]_3단원_교과서_87쪽_3.중창_파파파_음원편집">
            <a:hlinkClick r:id="" action="ppaction://media"/>
            <a:extLst>
              <a:ext uri="{FF2B5EF4-FFF2-40B4-BE49-F238E27FC236}">
                <a16:creationId xmlns:a16="http://schemas.microsoft.com/office/drawing/2014/main" id="{FDA1FDB9-B46A-4D34-DABA-25DB3C41F2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30501" y="3587472"/>
            <a:ext cx="403225" cy="40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5472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F29DC1E-0703-2D9C-F7A1-315C13507A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오페라</a:t>
            </a:r>
            <a:r>
              <a:rPr lang="en-US" altLang="ko-KR" dirty="0"/>
              <a:t> </a:t>
            </a:r>
            <a:r>
              <a:rPr lang="ko-KR" altLang="en-US" dirty="0"/>
              <a:t>「요술피리」 구성 요소별 악곡 감상하기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576479"/>
            <a:ext cx="4381390" cy="29962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합창 </a:t>
            </a:r>
            <a:r>
              <a:rPr lang="en-US" altLang="ko-KR" sz="1200" dirty="0">
                <a:solidFill>
                  <a:schemeClr val="tx1"/>
                </a:solidFill>
              </a:rPr>
              <a:t>&lt;</a:t>
            </a:r>
            <a:r>
              <a:rPr lang="ko-KR" altLang="en-US" sz="1200" dirty="0" err="1">
                <a:solidFill>
                  <a:schemeClr val="tx1"/>
                </a:solidFill>
              </a:rPr>
              <a:t>파모노스타토스와</a:t>
            </a:r>
            <a:r>
              <a:rPr lang="ko-KR" altLang="en-US" sz="1200" dirty="0">
                <a:solidFill>
                  <a:schemeClr val="tx1"/>
                </a:solidFill>
              </a:rPr>
              <a:t> 노예들의 </a:t>
            </a:r>
            <a:r>
              <a:rPr lang="en-US" altLang="ko-KR" sz="1200" dirty="0">
                <a:solidFill>
                  <a:schemeClr val="tx1"/>
                </a:solidFill>
              </a:rPr>
              <a:t>‘</a:t>
            </a:r>
            <a:r>
              <a:rPr lang="ko-KR" altLang="en-US" sz="1200" dirty="0">
                <a:solidFill>
                  <a:schemeClr val="tx1"/>
                </a:solidFill>
              </a:rPr>
              <a:t>아름다운 방울 소리</a:t>
            </a:r>
            <a:r>
              <a:rPr lang="en-US" altLang="ko-KR" sz="1200" dirty="0">
                <a:solidFill>
                  <a:schemeClr val="tx1"/>
                </a:solidFill>
              </a:rPr>
              <a:t>'&gt;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1606605" y="2048700"/>
            <a:ext cx="9569340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/>
              <a:t>파파게노가</a:t>
            </a:r>
            <a:r>
              <a:rPr lang="ko-KR" altLang="en-US" sz="1400" dirty="0"/>
              <a:t> </a:t>
            </a:r>
            <a:r>
              <a:rPr lang="ko-KR" altLang="en-US" sz="1400" dirty="0" err="1"/>
              <a:t>모노스타토스와</a:t>
            </a:r>
            <a:r>
              <a:rPr lang="ko-KR" altLang="en-US" sz="1400" dirty="0"/>
              <a:t> 노예들에게 잡힐 위기 상황에서 요술 종을 울리자 </a:t>
            </a:r>
            <a:r>
              <a:rPr lang="ko-KR" altLang="en-US" sz="1400" dirty="0" err="1"/>
              <a:t>모노스타토스와</a:t>
            </a:r>
            <a:r>
              <a:rPr lang="ko-KR" altLang="en-US" sz="1400" dirty="0"/>
              <a:t> 노예들이 춤을 추고 노래하며 사라진다는 내용이다</a:t>
            </a:r>
            <a:r>
              <a:rPr lang="en-US" altLang="ko-KR" sz="1400" dirty="0"/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30F877E-AD20-07BD-7896-B19CB45249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452049" y="3166744"/>
            <a:ext cx="5878452" cy="887016"/>
          </a:xfrm>
          <a:prstGeom prst="rect">
            <a:avLst/>
          </a:prstGeom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8218C0E3-5399-E19E-9349-988AA02E7D08}"/>
              </a:ext>
            </a:extLst>
          </p:cNvPr>
          <p:cNvSpPr/>
          <p:nvPr/>
        </p:nvSpPr>
        <p:spPr>
          <a:xfrm>
            <a:off x="4575230" y="4686242"/>
            <a:ext cx="1177870" cy="287544"/>
          </a:xfrm>
          <a:prstGeom prst="roundRect">
            <a:avLst/>
          </a:prstGeom>
          <a:noFill/>
          <a:ln w="63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합창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AD0F61-CADA-6E48-DCD7-63C8E435673A}"/>
              </a:ext>
            </a:extLst>
          </p:cNvPr>
          <p:cNvSpPr txBox="1"/>
          <p:nvPr/>
        </p:nvSpPr>
        <p:spPr>
          <a:xfrm>
            <a:off x="5867401" y="4640168"/>
            <a:ext cx="4235449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/>
              <a:t>두 성부 이상을 여러 사람이 부르는 노래</a:t>
            </a:r>
            <a:endParaRPr lang="en-US" altLang="ko-KR" sz="500" dirty="0"/>
          </a:p>
        </p:txBody>
      </p:sp>
      <p:pic>
        <p:nvPicPr>
          <p:cNvPr id="8" name="[아침나라 중음①]_3단원_교과서_87쪽_4.합창_아름다운 방울소리">
            <a:hlinkClick r:id="" action="ppaction://media"/>
            <a:extLst>
              <a:ext uri="{FF2B5EF4-FFF2-40B4-BE49-F238E27FC236}">
                <a16:creationId xmlns:a16="http://schemas.microsoft.com/office/drawing/2014/main" id="{44FB12DC-BA36-DCD9-28F3-1E5E3A9970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50400" y="3435627"/>
            <a:ext cx="349250" cy="34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0078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비행기 구름">
  <a:themeElements>
    <a:clrScheme name="비행기 구름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비행기 구름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비행기 구름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5281</TotalTime>
  <Words>565</Words>
  <Application>Microsoft Office PowerPoint</Application>
  <PresentationFormat>와이드스크린</PresentationFormat>
  <Paragraphs>62</Paragraphs>
  <Slides>9</Slides>
  <Notes>8</Notes>
  <HiddenSlides>0</HiddenSlides>
  <MMClips>4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Arial</vt:lpstr>
      <vt:lpstr>나눔고딕</vt:lpstr>
      <vt:lpstr>NanumGothicExtraBold</vt:lpstr>
      <vt:lpstr>Century Gothic</vt:lpstr>
      <vt:lpstr>Spoqa Han Sans Neo</vt:lpstr>
      <vt:lpstr>맑은 고딕</vt:lpstr>
      <vt:lpstr>내지 마스터</vt:lpstr>
      <vt:lpstr>뒤표지 마스터</vt:lpstr>
      <vt:lpstr>비행기 구름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243</cp:revision>
  <dcterms:created xsi:type="dcterms:W3CDTF">2024-07-03T01:17:18Z</dcterms:created>
  <dcterms:modified xsi:type="dcterms:W3CDTF">2025-03-26T06:48:33Z</dcterms:modified>
</cp:coreProperties>
</file>