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sldIdLst>
    <p:sldId id="292" r:id="rId5"/>
    <p:sldId id="298" r:id="rId6"/>
    <p:sldId id="297" r:id="rId7"/>
    <p:sldId id="318" r:id="rId8"/>
    <p:sldId id="312" r:id="rId9"/>
    <p:sldId id="320" r:id="rId10"/>
    <p:sldId id="295" r:id="rId11"/>
  </p:sldIdLst>
  <p:sldSz cx="12192000" cy="6858000"/>
  <p:notesSz cx="6858000" cy="9144000"/>
  <p:embeddedFontLst>
    <p:embeddedFont>
      <p:font typeface="NanumGothicExtraBold" panose="020D0904000000000000" pitchFamily="50" charset="-127"/>
      <p:bold r:id="rId13"/>
    </p:embeddedFont>
    <p:embeddedFont>
      <p:font typeface="Spoqa Han Sans Neo" panose="020B0600000101010101" charset="0"/>
      <p:regular r:id="rId14"/>
      <p:bold r:id="rId15"/>
      <p:italic r:id="rId16"/>
      <p:boldItalic r:id="rId17"/>
    </p:embeddedFont>
    <p:embeddedFont>
      <p:font typeface="나눔고딕" panose="020D0604000000000000" pitchFamily="50" charset="-127"/>
      <p:regular r:id="rId18"/>
      <p:bold r:id="rId19"/>
    </p:embeddedFont>
    <p:embeddedFont>
      <p:font typeface="맑은 고딕" panose="020B0503020000020004" pitchFamily="50" charset="-127"/>
      <p:regular r:id="rId20"/>
      <p:bold r:id="rId2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297"/>
            <p14:sldId id="318"/>
            <p14:sldId id="312"/>
            <p14:sldId id="320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EDF1"/>
    <a:srgbClr val="EEEBF5"/>
    <a:srgbClr val="F3E7B3"/>
    <a:srgbClr val="FFFFCC"/>
    <a:srgbClr val="CCCC00"/>
    <a:srgbClr val="F7FAD6"/>
    <a:srgbClr val="9999FF"/>
    <a:srgbClr val="DBCDE1"/>
    <a:srgbClr val="C1E8BE"/>
    <a:srgbClr val="99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815" autoAdjust="0"/>
    <p:restoredTop sz="93188" autoAdjust="0"/>
  </p:normalViewPr>
  <p:slideViewPr>
    <p:cSldViewPr snapToGrid="0" showGuides="1">
      <p:cViewPr varScale="1">
        <p:scale>
          <a:sx n="147" d="100"/>
          <a:sy n="147" d="100"/>
        </p:scale>
        <p:origin x="37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1" d="100"/>
          <a:sy n="121" d="100"/>
        </p:scale>
        <p:origin x="199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9.fntdata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font" Target="fonts/font7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2025-03-28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3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013251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4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5125296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779460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6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768707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Spoqa Han Sans Neo" panose="020B0500000000000000" pitchFamily="34" charset="-127"/>
                <a:ea typeface="Spoqa Han Sans Neo" panose="020B0500000000000000" pitchFamily="34" charset="-127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Spoqa Han Sans Neo" panose="020B0500000000000000" pitchFamily="34" charset="-127"/>
              <a:ea typeface="Spoqa Han Sans Neo" panose="020B0500000000000000" pitchFamily="34" charset="-127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154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76" r:id="rId3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40625" y="3229548"/>
            <a:ext cx="7310750" cy="901938"/>
          </a:xfrm>
        </p:spPr>
        <p:txBody>
          <a:bodyPr/>
          <a:lstStyle/>
          <a:p>
            <a:r>
              <a:rPr kumimoji="1" lang="ko-KR" altLang="en-US" sz="3200" dirty="0" err="1">
                <a:latin typeface="+mj-ea"/>
                <a:ea typeface="+mj-ea"/>
              </a:rPr>
              <a:t>음악극</a:t>
            </a:r>
            <a:r>
              <a:rPr kumimoji="1" lang="ko-KR" altLang="en-US" sz="3200" dirty="0">
                <a:latin typeface="+mj-ea"/>
                <a:ea typeface="+mj-ea"/>
              </a:rPr>
              <a:t> 만들기</a:t>
            </a:r>
            <a:endParaRPr kumimoji="1" lang="en-US" altLang="ko-KR" sz="3200" dirty="0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j-ea"/>
                <a:ea typeface="+mj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j-ea"/>
                <a:ea typeface="+mj-ea"/>
              </a:rPr>
              <a:t>Ⅳ. </a:t>
            </a:r>
            <a:r>
              <a:rPr kumimoji="1" lang="ko-KR" altLang="en-US" sz="2400" dirty="0">
                <a:solidFill>
                  <a:srgbClr val="2B3C71"/>
                </a:solidFill>
                <a:latin typeface="+mj-ea"/>
                <a:ea typeface="+mj-ea"/>
              </a:rPr>
              <a:t>우리 함께 창작해요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019675" y="4894508"/>
            <a:ext cx="215265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j-ea"/>
                <a:ea typeface="+mj-ea"/>
              </a:rPr>
              <a:t>114~115</a:t>
            </a:r>
            <a:r>
              <a:rPr kumimoji="1" lang="ko-KR" altLang="en-US" sz="1600" dirty="0">
                <a:solidFill>
                  <a:srgbClr val="2B3C71"/>
                </a:solidFill>
                <a:latin typeface="+mj-ea"/>
                <a:ea typeface="+mj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72740" y="3297406"/>
            <a:ext cx="6446520" cy="792000"/>
          </a:xfrm>
        </p:spPr>
        <p:txBody>
          <a:bodyPr/>
          <a:lstStyle/>
          <a:p>
            <a:r>
              <a:rPr lang="ko-KR" altLang="en-US" sz="3200" i="0" u="none" strike="noStrike" baseline="0" dirty="0">
                <a:latin typeface="+mn-ea"/>
                <a:ea typeface="+mn-ea"/>
              </a:rPr>
              <a:t>음악극을 만들고 발표할 수 있다</a:t>
            </a:r>
            <a:r>
              <a:rPr lang="en-US" altLang="ko-KR" sz="3200" i="0" u="none" strike="noStrike" baseline="0" dirty="0">
                <a:latin typeface="+mn-ea"/>
                <a:ea typeface="+mn-ea"/>
              </a:rPr>
              <a:t>.</a:t>
            </a:r>
            <a:endParaRPr kumimoji="1" lang="en-US" altLang="ko-KR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/>
              <a:t>음악극에 대해 알아보기</a:t>
            </a:r>
            <a:endParaRPr kumimoji="1"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3A48AFB-345E-8E0B-AE79-BE1602ABC551}"/>
              </a:ext>
            </a:extLst>
          </p:cNvPr>
          <p:cNvSpPr txBox="1"/>
          <p:nvPr/>
        </p:nvSpPr>
        <p:spPr>
          <a:xfrm>
            <a:off x="1737359" y="1693002"/>
            <a:ext cx="9664506" cy="697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‘</a:t>
            </a:r>
            <a:r>
              <a:rPr lang="ko-KR" altLang="en-US" sz="1400" dirty="0" err="1">
                <a:latin typeface="+mn-ea"/>
              </a:rPr>
              <a:t>음악’과</a:t>
            </a:r>
            <a:r>
              <a:rPr lang="ko-KR" altLang="en-US" sz="1400" dirty="0">
                <a:latin typeface="+mn-ea"/>
              </a:rPr>
              <a:t> ‘</a:t>
            </a:r>
            <a:r>
              <a:rPr lang="ko-KR" altLang="en-US" sz="1400" dirty="0" err="1">
                <a:latin typeface="+mn-ea"/>
              </a:rPr>
              <a:t>극’이</a:t>
            </a:r>
            <a:r>
              <a:rPr lang="ko-KR" altLang="en-US" sz="1400" dirty="0">
                <a:latin typeface="+mn-ea"/>
              </a:rPr>
              <a:t> 만나는 모든 공연 장르를 말한다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연극과 음악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무용이 밀접하게 결합된 연주 형태의 하나이다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포괄적으로는 오페라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오페레타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발레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뮤지컬 등을 말하며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판소리나 개화기 이후의 창극 등도 음악극의 범주에 포함할 수 있다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sp>
        <p:nvSpPr>
          <p:cNvPr id="60" name="사각형: 둥근 모서리 59">
            <a:extLst>
              <a:ext uri="{FF2B5EF4-FFF2-40B4-BE49-F238E27FC236}">
                <a16:creationId xmlns:a16="http://schemas.microsoft.com/office/drawing/2014/main" id="{A943CDA5-35CF-7F38-A1CE-D84D04E99B9E}"/>
              </a:ext>
            </a:extLst>
          </p:cNvPr>
          <p:cNvSpPr/>
          <p:nvPr/>
        </p:nvSpPr>
        <p:spPr>
          <a:xfrm>
            <a:off x="1395854" y="1205186"/>
            <a:ext cx="1487509" cy="39534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400" b="1" dirty="0" err="1">
                <a:solidFill>
                  <a:schemeClr val="tx1"/>
                </a:solidFill>
              </a:rPr>
              <a:t>음악극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F3398D12-7AE6-01E1-D4A2-60D3797DC4B7}"/>
              </a:ext>
            </a:extLst>
          </p:cNvPr>
          <p:cNvSpPr/>
          <p:nvPr/>
        </p:nvSpPr>
        <p:spPr>
          <a:xfrm>
            <a:off x="5637632" y="4226464"/>
            <a:ext cx="1106878" cy="482970"/>
          </a:xfrm>
          <a:prstGeom prst="roundRect">
            <a:avLst/>
          </a:prstGeom>
          <a:solidFill>
            <a:srgbClr val="DCD6EA">
              <a:alpha val="49804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dirty="0" err="1">
                <a:solidFill>
                  <a:schemeClr val="tx1"/>
                </a:solidFill>
              </a:rPr>
              <a:t>음악극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26C99996-AB10-C066-C318-D3F26A21967C}"/>
              </a:ext>
            </a:extLst>
          </p:cNvPr>
          <p:cNvCxnSpPr>
            <a:cxnSpLocks/>
          </p:cNvCxnSpPr>
          <p:nvPr/>
        </p:nvCxnSpPr>
        <p:spPr>
          <a:xfrm flipH="1" flipV="1">
            <a:off x="4499999" y="3509498"/>
            <a:ext cx="1409952" cy="716966"/>
          </a:xfrm>
          <a:prstGeom prst="line">
            <a:avLst/>
          </a:prstGeom>
          <a:ln>
            <a:solidFill>
              <a:srgbClr val="EEEBF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>
            <a:extLst>
              <a:ext uri="{FF2B5EF4-FFF2-40B4-BE49-F238E27FC236}">
                <a16:creationId xmlns:a16="http://schemas.microsoft.com/office/drawing/2014/main" id="{34953103-E36A-66EF-0086-969FBBB996AC}"/>
              </a:ext>
            </a:extLst>
          </p:cNvPr>
          <p:cNvCxnSpPr>
            <a:cxnSpLocks/>
            <a:endCxn id="9" idx="2"/>
          </p:cNvCxnSpPr>
          <p:nvPr/>
        </p:nvCxnSpPr>
        <p:spPr>
          <a:xfrm flipV="1">
            <a:off x="6673174" y="3690969"/>
            <a:ext cx="1018828" cy="535495"/>
          </a:xfrm>
          <a:prstGeom prst="line">
            <a:avLst/>
          </a:prstGeom>
          <a:ln>
            <a:solidFill>
              <a:srgbClr val="EEEBF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>
            <a:extLst>
              <a:ext uri="{FF2B5EF4-FFF2-40B4-BE49-F238E27FC236}">
                <a16:creationId xmlns:a16="http://schemas.microsoft.com/office/drawing/2014/main" id="{81B917ED-66F4-D157-FD9F-562E718CA81C}"/>
              </a:ext>
            </a:extLst>
          </p:cNvPr>
          <p:cNvCxnSpPr>
            <a:endCxn id="11" idx="1"/>
          </p:cNvCxnSpPr>
          <p:nvPr/>
        </p:nvCxnSpPr>
        <p:spPr>
          <a:xfrm>
            <a:off x="6744510" y="4598563"/>
            <a:ext cx="1072621" cy="326959"/>
          </a:xfrm>
          <a:prstGeom prst="line">
            <a:avLst/>
          </a:prstGeom>
          <a:ln>
            <a:solidFill>
              <a:srgbClr val="EEEBF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직선 연결선 20">
            <a:extLst>
              <a:ext uri="{FF2B5EF4-FFF2-40B4-BE49-F238E27FC236}">
                <a16:creationId xmlns:a16="http://schemas.microsoft.com/office/drawing/2014/main" id="{4B8E1472-D3D8-DD92-87A5-591A653BF5C1}"/>
              </a:ext>
            </a:extLst>
          </p:cNvPr>
          <p:cNvCxnSpPr>
            <a:stCxn id="5" idx="3"/>
          </p:cNvCxnSpPr>
          <p:nvPr/>
        </p:nvCxnSpPr>
        <p:spPr>
          <a:xfrm flipV="1">
            <a:off x="4849399" y="4598563"/>
            <a:ext cx="857495" cy="201681"/>
          </a:xfrm>
          <a:prstGeom prst="line">
            <a:avLst/>
          </a:prstGeom>
          <a:ln>
            <a:solidFill>
              <a:srgbClr val="EEEBF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직선 연결선 22">
            <a:extLst>
              <a:ext uri="{FF2B5EF4-FFF2-40B4-BE49-F238E27FC236}">
                <a16:creationId xmlns:a16="http://schemas.microsoft.com/office/drawing/2014/main" id="{64F9DDA2-0A60-9929-AAB6-3434860E3E07}"/>
              </a:ext>
            </a:extLst>
          </p:cNvPr>
          <p:cNvCxnSpPr>
            <a:cxnSpLocks/>
            <a:stCxn id="2" idx="2"/>
            <a:endCxn id="7" idx="0"/>
          </p:cNvCxnSpPr>
          <p:nvPr/>
        </p:nvCxnSpPr>
        <p:spPr>
          <a:xfrm>
            <a:off x="6191071" y="4709434"/>
            <a:ext cx="0" cy="807776"/>
          </a:xfrm>
          <a:prstGeom prst="line">
            <a:avLst/>
          </a:prstGeom>
          <a:ln>
            <a:solidFill>
              <a:srgbClr val="EEEBF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사각형: 둥근 모서리 2">
            <a:extLst>
              <a:ext uri="{FF2B5EF4-FFF2-40B4-BE49-F238E27FC236}">
                <a16:creationId xmlns:a16="http://schemas.microsoft.com/office/drawing/2014/main" id="{9F1EBA1B-B517-1F7B-F102-CCFBC67BBBC0}"/>
              </a:ext>
            </a:extLst>
          </p:cNvPr>
          <p:cNvSpPr/>
          <p:nvPr/>
        </p:nvSpPr>
        <p:spPr>
          <a:xfrm>
            <a:off x="3736776" y="3257499"/>
            <a:ext cx="1526447" cy="251999"/>
          </a:xfrm>
          <a:prstGeom prst="roundRect">
            <a:avLst/>
          </a:prstGeom>
          <a:ln w="952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accent5">
                    <a:lumMod val="50000"/>
                  </a:schemeClr>
                </a:solidFill>
              </a:rPr>
              <a:t>오페라</a:t>
            </a:r>
          </a:p>
        </p:txBody>
      </p:sp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51F81640-FC42-F2FA-7F3D-6E89EF3BF9C4}"/>
              </a:ext>
            </a:extLst>
          </p:cNvPr>
          <p:cNvSpPr/>
          <p:nvPr/>
        </p:nvSpPr>
        <p:spPr>
          <a:xfrm>
            <a:off x="3322952" y="4674244"/>
            <a:ext cx="1526447" cy="251999"/>
          </a:xfrm>
          <a:prstGeom prst="roundRect">
            <a:avLst/>
          </a:prstGeom>
          <a:ln w="952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accent5">
                    <a:lumMod val="50000"/>
                  </a:schemeClr>
                </a:solidFill>
              </a:rPr>
              <a:t>발레</a:t>
            </a: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C4E32EAC-C5D1-58EE-0386-D08C4EC14D4E}"/>
              </a:ext>
            </a:extLst>
          </p:cNvPr>
          <p:cNvSpPr/>
          <p:nvPr/>
        </p:nvSpPr>
        <p:spPr>
          <a:xfrm>
            <a:off x="5427847" y="5517210"/>
            <a:ext cx="1526447" cy="251999"/>
          </a:xfrm>
          <a:prstGeom prst="roundRect">
            <a:avLst/>
          </a:prstGeom>
          <a:ln w="952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accent5">
                    <a:lumMod val="50000"/>
                  </a:schemeClr>
                </a:solidFill>
              </a:rPr>
              <a:t>뮤지컬</a:t>
            </a:r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085076F9-8640-6EC0-4C96-E22DFEAB4088}"/>
              </a:ext>
            </a:extLst>
          </p:cNvPr>
          <p:cNvSpPr/>
          <p:nvPr/>
        </p:nvSpPr>
        <p:spPr>
          <a:xfrm>
            <a:off x="6928778" y="3438970"/>
            <a:ext cx="1526447" cy="251999"/>
          </a:xfrm>
          <a:prstGeom prst="roundRect">
            <a:avLst/>
          </a:prstGeom>
          <a:ln w="952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accent5">
                    <a:lumMod val="50000"/>
                  </a:schemeClr>
                </a:solidFill>
              </a:rPr>
              <a:t>창극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E5821F6A-5D16-6012-9FD9-709ACA37AB50}"/>
              </a:ext>
            </a:extLst>
          </p:cNvPr>
          <p:cNvSpPr/>
          <p:nvPr/>
        </p:nvSpPr>
        <p:spPr>
          <a:xfrm>
            <a:off x="7817131" y="4799522"/>
            <a:ext cx="1526447" cy="251999"/>
          </a:xfrm>
          <a:prstGeom prst="roundRect">
            <a:avLst/>
          </a:prstGeom>
          <a:ln w="952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100" dirty="0">
                <a:solidFill>
                  <a:schemeClr val="accent5">
                    <a:lumMod val="50000"/>
                  </a:schemeClr>
                </a:solidFill>
              </a:rPr>
              <a:t>판소리</a:t>
            </a:r>
          </a:p>
        </p:txBody>
      </p:sp>
    </p:spTree>
    <p:extLst>
      <p:ext uri="{BB962C8B-B14F-4D97-AF65-F5344CB8AC3E}">
        <p14:creationId xmlns:p14="http://schemas.microsoft.com/office/powerpoint/2010/main" val="2838700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9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tx1"/>
                </a:solidFill>
                <a:latin typeface="+mn-ea"/>
                <a:ea typeface="+mn-ea"/>
              </a:rPr>
              <a:t>음악극을 만들고 발표하는 과정 알아보기</a:t>
            </a:r>
          </a:p>
        </p:txBody>
      </p:sp>
      <p:pic>
        <p:nvPicPr>
          <p:cNvPr id="29" name="그림 28" descr="텍스트, 폰트, 스크린샷, 번호이(가) 표시된 사진&#10;&#10;자동 생성된 설명">
            <a:extLst>
              <a:ext uri="{FF2B5EF4-FFF2-40B4-BE49-F238E27FC236}">
                <a16:creationId xmlns:a16="http://schemas.microsoft.com/office/drawing/2014/main" id="{8AFFEB2F-7F67-0D94-DAEF-8ECAA27BDC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9352" y="1771296"/>
            <a:ext cx="2336702" cy="1440000"/>
          </a:xfrm>
          <a:prstGeom prst="rect">
            <a:avLst/>
          </a:prstGeom>
        </p:spPr>
      </p:pic>
      <p:pic>
        <p:nvPicPr>
          <p:cNvPr id="31" name="그림 30" descr="텍스트, 폰트, 스크린샷, 번호이(가) 표시된 사진&#10;&#10;자동 생성된 설명">
            <a:extLst>
              <a:ext uri="{FF2B5EF4-FFF2-40B4-BE49-F238E27FC236}">
                <a16:creationId xmlns:a16="http://schemas.microsoft.com/office/drawing/2014/main" id="{EE817992-27E1-BD3A-749A-43FBC46FA0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4541" y="1771296"/>
            <a:ext cx="2260645" cy="1440000"/>
          </a:xfrm>
          <a:prstGeom prst="rect">
            <a:avLst/>
          </a:prstGeom>
        </p:spPr>
      </p:pic>
      <p:pic>
        <p:nvPicPr>
          <p:cNvPr id="33" name="그림 32" descr="텍스트, 폰트, 스크린샷, 번호이(가) 표시된 사진&#10;&#10;자동 생성된 설명">
            <a:extLst>
              <a:ext uri="{FF2B5EF4-FFF2-40B4-BE49-F238E27FC236}">
                <a16:creationId xmlns:a16="http://schemas.microsoft.com/office/drawing/2014/main" id="{C78326E3-6B01-DB28-E2B4-15A810DF91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3674" y="1823236"/>
            <a:ext cx="2445024" cy="1388060"/>
          </a:xfrm>
          <a:prstGeom prst="rect">
            <a:avLst/>
          </a:prstGeom>
        </p:spPr>
      </p:pic>
      <p:pic>
        <p:nvPicPr>
          <p:cNvPr id="35" name="그림 34" descr="텍스트, 폰트, 스크린샷, 번호이(가) 표시된 사진&#10;&#10;자동 생성된 설명">
            <a:extLst>
              <a:ext uri="{FF2B5EF4-FFF2-40B4-BE49-F238E27FC236}">
                <a16:creationId xmlns:a16="http://schemas.microsoft.com/office/drawing/2014/main" id="{484CC9CF-A899-D0E2-B5FA-9D19EFF67B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22480" y="3931978"/>
            <a:ext cx="2158770" cy="1440000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AE6B19D3-D3C6-A12A-98E7-B04A35495CF4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6112684" y="3954132"/>
            <a:ext cx="2158770" cy="1417846"/>
          </a:xfrm>
          <a:prstGeom prst="rect">
            <a:avLst/>
          </a:prstGeom>
        </p:spPr>
      </p:pic>
      <p:pic>
        <p:nvPicPr>
          <p:cNvPr id="39" name="그림 38" descr="텍스트, 폰트, 스크린샷, 번호이(가) 표시된 사진&#10;&#10;자동 생성된 설명">
            <a:extLst>
              <a:ext uri="{FF2B5EF4-FFF2-40B4-BE49-F238E27FC236}">
                <a16:creationId xmlns:a16="http://schemas.microsoft.com/office/drawing/2014/main" id="{ADD17C5D-A5C3-45BD-43E4-C9140B4D8EB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36616" y="3954132"/>
            <a:ext cx="2156307" cy="1417846"/>
          </a:xfrm>
          <a:prstGeom prst="rect">
            <a:avLst/>
          </a:prstGeom>
        </p:spPr>
      </p:pic>
      <p:sp>
        <p:nvSpPr>
          <p:cNvPr id="40" name="화살표: 오른쪽 39">
            <a:extLst>
              <a:ext uri="{FF2B5EF4-FFF2-40B4-BE49-F238E27FC236}">
                <a16:creationId xmlns:a16="http://schemas.microsoft.com/office/drawing/2014/main" id="{6D440493-CBA5-BBFE-D188-35FA9F61D490}"/>
              </a:ext>
            </a:extLst>
          </p:cNvPr>
          <p:cNvSpPr/>
          <p:nvPr/>
        </p:nvSpPr>
        <p:spPr>
          <a:xfrm>
            <a:off x="3786561" y="2535677"/>
            <a:ext cx="447473" cy="155642"/>
          </a:xfrm>
          <a:prstGeom prst="rightArrow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화살표: 오른쪽 40">
            <a:extLst>
              <a:ext uri="{FF2B5EF4-FFF2-40B4-BE49-F238E27FC236}">
                <a16:creationId xmlns:a16="http://schemas.microsoft.com/office/drawing/2014/main" id="{7708F337-E42A-1BCE-4501-E994F586E59B}"/>
              </a:ext>
            </a:extLst>
          </p:cNvPr>
          <p:cNvSpPr/>
          <p:nvPr/>
        </p:nvSpPr>
        <p:spPr>
          <a:xfrm>
            <a:off x="6855693" y="2535677"/>
            <a:ext cx="447473" cy="155642"/>
          </a:xfrm>
          <a:prstGeom prst="rightArrow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화살표: 오른쪽 41">
            <a:extLst>
              <a:ext uri="{FF2B5EF4-FFF2-40B4-BE49-F238E27FC236}">
                <a16:creationId xmlns:a16="http://schemas.microsoft.com/office/drawing/2014/main" id="{4AE08601-59F8-93D4-BE98-69C4B45B1102}"/>
              </a:ext>
            </a:extLst>
          </p:cNvPr>
          <p:cNvSpPr/>
          <p:nvPr/>
        </p:nvSpPr>
        <p:spPr>
          <a:xfrm>
            <a:off x="10087444" y="2535677"/>
            <a:ext cx="447473" cy="155642"/>
          </a:xfrm>
          <a:prstGeom prst="rightArrow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화살표: 오른쪽 42">
            <a:extLst>
              <a:ext uri="{FF2B5EF4-FFF2-40B4-BE49-F238E27FC236}">
                <a16:creationId xmlns:a16="http://schemas.microsoft.com/office/drawing/2014/main" id="{B310DB87-944B-8680-64EF-D70ED018F3A8}"/>
              </a:ext>
            </a:extLst>
          </p:cNvPr>
          <p:cNvSpPr/>
          <p:nvPr/>
        </p:nvSpPr>
        <p:spPr>
          <a:xfrm>
            <a:off x="5373090" y="4569829"/>
            <a:ext cx="447473" cy="155642"/>
          </a:xfrm>
          <a:prstGeom prst="rightArrow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4" name="화살표: 오른쪽 43">
            <a:extLst>
              <a:ext uri="{FF2B5EF4-FFF2-40B4-BE49-F238E27FC236}">
                <a16:creationId xmlns:a16="http://schemas.microsoft.com/office/drawing/2014/main" id="{111B2E14-F514-B3A1-161E-28F801E5110F}"/>
              </a:ext>
            </a:extLst>
          </p:cNvPr>
          <p:cNvSpPr/>
          <p:nvPr/>
        </p:nvSpPr>
        <p:spPr>
          <a:xfrm>
            <a:off x="8597163" y="4569829"/>
            <a:ext cx="447473" cy="155642"/>
          </a:xfrm>
          <a:prstGeom prst="rightArrow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988465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en-US" altLang="ko-KR" dirty="0"/>
              <a:t>&lt;</a:t>
            </a:r>
            <a:r>
              <a:rPr kumimoji="1" lang="ko-KR" altLang="en-US" dirty="0"/>
              <a:t>별주부전</a:t>
            </a:r>
            <a:r>
              <a:rPr kumimoji="1" lang="en-US" altLang="ko-KR" dirty="0"/>
              <a:t>&gt; </a:t>
            </a:r>
            <a:r>
              <a:rPr kumimoji="1" lang="ko-KR" altLang="en-US" dirty="0"/>
              <a:t>알아보기</a:t>
            </a:r>
            <a:endParaRPr kumimoji="1"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4F3183D8-0BA0-1BA8-411B-A29680097669}"/>
              </a:ext>
            </a:extLst>
          </p:cNvPr>
          <p:cNvSpPr/>
          <p:nvPr/>
        </p:nvSpPr>
        <p:spPr>
          <a:xfrm>
            <a:off x="1302261" y="2054589"/>
            <a:ext cx="1369603" cy="447857"/>
          </a:xfrm>
          <a:prstGeom prst="roundRect">
            <a:avLst/>
          </a:prstGeom>
          <a:solidFill>
            <a:schemeClr val="accent6">
              <a:lumMod val="20000"/>
              <a:lumOff val="80000"/>
              <a:alpha val="49804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ko-KR" sz="1600" dirty="0">
                <a:solidFill>
                  <a:schemeClr val="tx1"/>
                </a:solidFill>
              </a:rPr>
              <a:t>&lt;</a:t>
            </a:r>
            <a:r>
              <a:rPr kumimoji="1" lang="ko-KR" altLang="en-US" sz="1600" dirty="0">
                <a:solidFill>
                  <a:schemeClr val="tx1"/>
                </a:solidFill>
              </a:rPr>
              <a:t>별주부전</a:t>
            </a:r>
            <a:r>
              <a:rPr kumimoji="1" lang="en-US" altLang="ko-KR" sz="1600" dirty="0">
                <a:solidFill>
                  <a:schemeClr val="tx1"/>
                </a:solidFill>
              </a:rPr>
              <a:t>&gt;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AA3A874-942D-9286-F4BE-704D805ECDAA}"/>
              </a:ext>
            </a:extLst>
          </p:cNvPr>
          <p:cNvSpPr txBox="1"/>
          <p:nvPr/>
        </p:nvSpPr>
        <p:spPr>
          <a:xfrm>
            <a:off x="2921793" y="2054589"/>
            <a:ext cx="8470292" cy="697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용왕의 병을 고치기 위해 토끼의 간을 구하러 땅으로 올라간 </a:t>
            </a:r>
            <a:r>
              <a:rPr lang="ko-KR" altLang="en-US" sz="1400" dirty="0" err="1">
                <a:latin typeface="+mn-ea"/>
              </a:rPr>
              <a:t>별주부</a:t>
            </a:r>
            <a:r>
              <a:rPr lang="en-US" altLang="ko-KR" sz="1400" dirty="0">
                <a:latin typeface="+mn-ea"/>
              </a:rPr>
              <a:t>(</a:t>
            </a:r>
            <a:r>
              <a:rPr lang="ko-KR" altLang="en-US" sz="1400" dirty="0">
                <a:latin typeface="+mn-ea"/>
              </a:rPr>
              <a:t>자라</a:t>
            </a:r>
            <a:r>
              <a:rPr lang="en-US" altLang="ko-KR" sz="1400" dirty="0">
                <a:latin typeface="+mn-ea"/>
              </a:rPr>
              <a:t>)</a:t>
            </a:r>
            <a:r>
              <a:rPr lang="ko-KR" altLang="en-US" sz="1400" dirty="0">
                <a:latin typeface="+mn-ea"/>
              </a:rPr>
              <a:t>가 토끼를 속여 용궁으로 데리고 간다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별주부에게 속은 토끼가 기지를 발휘하여 용궁을 탈출하는 이야기로 </a:t>
            </a:r>
            <a:r>
              <a:rPr lang="en-US" altLang="ko-KR" sz="1400" dirty="0">
                <a:latin typeface="+mn-ea"/>
              </a:rPr>
              <a:t>〈</a:t>
            </a:r>
            <a:r>
              <a:rPr lang="ko-KR" altLang="en-US" sz="1400" dirty="0">
                <a:latin typeface="+mn-ea"/>
              </a:rPr>
              <a:t>삼국사기</a:t>
            </a:r>
            <a:r>
              <a:rPr lang="en-US" altLang="ko-KR" sz="1400" dirty="0">
                <a:latin typeface="+mn-ea"/>
              </a:rPr>
              <a:t>〉</a:t>
            </a:r>
            <a:r>
              <a:rPr lang="ko-KR" altLang="en-US" sz="1400" dirty="0">
                <a:latin typeface="+mn-ea"/>
              </a:rPr>
              <a:t>에 실려 있다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39DC96C2-D51C-33CD-B3A4-BD7AEA0E3CB1}"/>
              </a:ext>
            </a:extLst>
          </p:cNvPr>
          <p:cNvSpPr/>
          <p:nvPr/>
        </p:nvSpPr>
        <p:spPr>
          <a:xfrm>
            <a:off x="1302261" y="3568320"/>
            <a:ext cx="1369603" cy="447857"/>
          </a:xfrm>
          <a:prstGeom prst="roundRect">
            <a:avLst/>
          </a:prstGeom>
          <a:noFill/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>
                <a:solidFill>
                  <a:schemeClr val="tx1"/>
                </a:solidFill>
              </a:rPr>
              <a:t>『</a:t>
            </a:r>
            <a:r>
              <a:rPr lang="ko-KR" altLang="en-US" sz="1400" dirty="0">
                <a:solidFill>
                  <a:schemeClr val="tx1"/>
                </a:solidFill>
              </a:rPr>
              <a:t>수궁가</a:t>
            </a:r>
            <a:r>
              <a:rPr lang="en-US" altLang="ko-KR" sz="1400" dirty="0">
                <a:solidFill>
                  <a:schemeClr val="tx1"/>
                </a:solidFill>
              </a:rPr>
              <a:t>』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D2D7EA9-7862-3598-67D0-DB4DC4E395DC}"/>
              </a:ext>
            </a:extLst>
          </p:cNvPr>
          <p:cNvSpPr txBox="1"/>
          <p:nvPr/>
        </p:nvSpPr>
        <p:spPr>
          <a:xfrm>
            <a:off x="2921793" y="3550444"/>
            <a:ext cx="8563203" cy="1020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1400" dirty="0">
                <a:latin typeface="+mn-ea"/>
              </a:rPr>
              <a:t>〈</a:t>
            </a:r>
            <a:r>
              <a:rPr lang="ko-KR" altLang="en-US" sz="1400" dirty="0">
                <a:latin typeface="+mn-ea"/>
              </a:rPr>
              <a:t>별주부전</a:t>
            </a:r>
            <a:r>
              <a:rPr lang="en-US" altLang="ko-KR" sz="1400" dirty="0">
                <a:latin typeface="+mn-ea"/>
              </a:rPr>
              <a:t>〉</a:t>
            </a:r>
            <a:r>
              <a:rPr lang="ko-KR" altLang="en-US" sz="1400" dirty="0">
                <a:latin typeface="+mn-ea"/>
              </a:rPr>
              <a:t>의 이야기를 소리로 구성한 판소리로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‘별주부타령’ 또는 ‘</a:t>
            </a:r>
            <a:r>
              <a:rPr lang="ko-KR" altLang="en-US" sz="1400" dirty="0" err="1">
                <a:latin typeface="+mn-ea"/>
              </a:rPr>
              <a:t>토끼타령’이라고도</a:t>
            </a:r>
            <a:r>
              <a:rPr lang="ko-KR" altLang="en-US" sz="1400" dirty="0">
                <a:latin typeface="+mn-ea"/>
              </a:rPr>
              <a:t> 한다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병든 용왕이 토끼의 간이 약이 된다는 말을 듣고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자라를 보내어 토끼를 수중 궁궐로 데려오게 한다</a:t>
            </a:r>
            <a:r>
              <a:rPr lang="en-US" altLang="ko-KR" sz="1400" dirty="0">
                <a:latin typeface="+mn-ea"/>
              </a:rPr>
              <a:t>. </a:t>
            </a:r>
            <a:r>
              <a:rPr lang="ko-KR" altLang="en-US" sz="1400" dirty="0">
                <a:latin typeface="+mn-ea"/>
              </a:rPr>
              <a:t>그러나 토끼는 꾀를 내 용왕과 자라를 속이고 무사히 육지로 돌아간다는 내용이다</a:t>
            </a:r>
            <a:r>
              <a:rPr lang="en-US" altLang="ko-KR" sz="1400" dirty="0">
                <a:latin typeface="+mn-ea"/>
              </a:rPr>
              <a:t>.</a:t>
            </a:r>
            <a:r>
              <a:rPr lang="ko-KR" altLang="en-US" sz="1400" dirty="0">
                <a:latin typeface="+mn-ea"/>
              </a:rPr>
              <a:t> 판소리 다섯 마당 중 하나이다</a:t>
            </a:r>
            <a:r>
              <a:rPr lang="en-US" altLang="ko-KR" sz="1400" dirty="0">
                <a:latin typeface="+mn-ea"/>
              </a:rPr>
              <a:t>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AAE46D4-EBCB-F147-F12A-3E4B9BF6CFC0}"/>
              </a:ext>
            </a:extLst>
          </p:cNvPr>
          <p:cNvSpPr txBox="1"/>
          <p:nvPr/>
        </p:nvSpPr>
        <p:spPr>
          <a:xfrm>
            <a:off x="2921793" y="4604641"/>
            <a:ext cx="8470292" cy="3336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200" dirty="0">
                <a:latin typeface="+mn-ea"/>
              </a:rPr>
              <a:t>주요 대목</a:t>
            </a:r>
            <a:r>
              <a:rPr lang="en-US" altLang="ko-KR" sz="1200" dirty="0">
                <a:latin typeface="+mn-ea"/>
              </a:rPr>
              <a:t>: </a:t>
            </a:r>
            <a:r>
              <a:rPr lang="ko-KR" altLang="en-US" sz="1200" dirty="0">
                <a:latin typeface="+mn-ea"/>
              </a:rPr>
              <a:t>‘토끼화성’</a:t>
            </a:r>
            <a:r>
              <a:rPr lang="en-US" altLang="ko-KR" sz="1200" dirty="0">
                <a:latin typeface="+mn-ea"/>
              </a:rPr>
              <a:t>, ‘</a:t>
            </a:r>
            <a:r>
              <a:rPr lang="ko-KR" altLang="en-US" sz="1200" dirty="0">
                <a:latin typeface="+mn-ea"/>
              </a:rPr>
              <a:t>고고천변’</a:t>
            </a:r>
            <a:r>
              <a:rPr lang="en-US" altLang="ko-KR" sz="1200" dirty="0">
                <a:latin typeface="+mn-ea"/>
              </a:rPr>
              <a:t>, ‘</a:t>
            </a:r>
            <a:r>
              <a:rPr lang="ko-KR" altLang="en-US" sz="1200" dirty="0">
                <a:latin typeface="+mn-ea"/>
              </a:rPr>
              <a:t>토끼 배 가르는 대목’</a:t>
            </a:r>
            <a:r>
              <a:rPr lang="en-US" altLang="ko-KR" sz="1200" dirty="0">
                <a:latin typeface="+mn-ea"/>
              </a:rPr>
              <a:t>, ‘</a:t>
            </a:r>
            <a:r>
              <a:rPr lang="ko-KR" altLang="en-US" sz="1200" dirty="0">
                <a:latin typeface="+mn-ea"/>
              </a:rPr>
              <a:t>토끼 업고 세상에 나오는 대목’ 등</a:t>
            </a:r>
          </a:p>
        </p:txBody>
      </p:sp>
    </p:spTree>
    <p:extLst>
      <p:ext uri="{BB962C8B-B14F-4D97-AF65-F5344CB8AC3E}">
        <p14:creationId xmlns:p14="http://schemas.microsoft.com/office/powerpoint/2010/main" val="1350682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15">
            <a:extLst>
              <a:ext uri="{FF2B5EF4-FFF2-40B4-BE49-F238E27FC236}">
                <a16:creationId xmlns:a16="http://schemas.microsoft.com/office/drawing/2014/main" id="{5C245960-0023-A5AB-8F7A-1E060F9421E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 err="1"/>
              <a:t>음악극</a:t>
            </a:r>
            <a:r>
              <a:rPr kumimoji="1" lang="ko-KR" altLang="en-US" dirty="0"/>
              <a:t> 만들고 발표하기</a:t>
            </a:r>
            <a:endParaRPr kumimoji="1" lang="ko-KR" altLang="en-US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66A8A1-0ADB-2A7B-9495-28131D0C1716}"/>
              </a:ext>
            </a:extLst>
          </p:cNvPr>
          <p:cNvSpPr txBox="1"/>
          <p:nvPr/>
        </p:nvSpPr>
        <p:spPr>
          <a:xfrm>
            <a:off x="4406882" y="1172616"/>
            <a:ext cx="4614564" cy="373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① </a:t>
            </a:r>
            <a:r>
              <a:rPr lang="ko-KR" altLang="en-US" sz="1400" dirty="0" err="1">
                <a:latin typeface="+mn-ea"/>
              </a:rPr>
              <a:t>음악극</a:t>
            </a:r>
            <a:r>
              <a:rPr lang="ko-KR" altLang="en-US" sz="1400" dirty="0">
                <a:latin typeface="+mn-ea"/>
              </a:rPr>
              <a:t> 구성의 역할 정하기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1453BD-D731-E969-1AAE-D67DED50F040}"/>
              </a:ext>
            </a:extLst>
          </p:cNvPr>
          <p:cNvSpPr txBox="1"/>
          <p:nvPr/>
        </p:nvSpPr>
        <p:spPr>
          <a:xfrm>
            <a:off x="4406882" y="1852558"/>
            <a:ext cx="4614564" cy="697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② </a:t>
            </a:r>
            <a:r>
              <a:rPr lang="ko-KR" altLang="en-US" sz="1400" dirty="0" err="1">
                <a:latin typeface="+mn-ea"/>
              </a:rPr>
              <a:t>음악극</a:t>
            </a:r>
            <a:r>
              <a:rPr lang="ko-KR" altLang="en-US" sz="1400" dirty="0">
                <a:latin typeface="+mn-ea"/>
              </a:rPr>
              <a:t> 줄거리 만들기</a:t>
            </a:r>
            <a:endParaRPr lang="en-US" altLang="ko-KR" sz="14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+mn-ea"/>
              </a:rPr>
              <a:t>   - </a:t>
            </a:r>
            <a:r>
              <a:rPr lang="ko-KR" altLang="en-US" sz="1400" dirty="0">
                <a:latin typeface="+mn-ea"/>
              </a:rPr>
              <a:t>줄거리와 줄거리의 대본을 함께 만들어 본다</a:t>
            </a:r>
            <a:r>
              <a:rPr lang="en-US" altLang="ko-KR" sz="1400" dirty="0">
                <a:latin typeface="+mn-ea"/>
              </a:rPr>
              <a:t>.</a:t>
            </a:r>
            <a:endParaRPr lang="ko-KR" altLang="en-US" sz="1400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4ADBB26-CBF7-7894-164C-7B916B144678}"/>
              </a:ext>
            </a:extLst>
          </p:cNvPr>
          <p:cNvSpPr txBox="1"/>
          <p:nvPr/>
        </p:nvSpPr>
        <p:spPr>
          <a:xfrm>
            <a:off x="4406882" y="2855665"/>
            <a:ext cx="4614564" cy="697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③ 각 부분에서 어떤 요소가 필요한지 정한다</a:t>
            </a:r>
            <a:r>
              <a:rPr lang="en-US" altLang="ko-KR" sz="1400" dirty="0">
                <a:latin typeface="+mn-ea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+mn-ea"/>
              </a:rPr>
              <a:t>   - </a:t>
            </a:r>
            <a:r>
              <a:rPr lang="ko-KR" altLang="en-US" sz="1400" dirty="0">
                <a:latin typeface="+mn-ea"/>
              </a:rPr>
              <a:t>음향 효과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악기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소리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소품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조명 등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D04506-1D66-C92E-86A6-C6A411FD044E}"/>
              </a:ext>
            </a:extLst>
          </p:cNvPr>
          <p:cNvSpPr txBox="1"/>
          <p:nvPr/>
        </p:nvSpPr>
        <p:spPr>
          <a:xfrm>
            <a:off x="4406882" y="3858772"/>
            <a:ext cx="4614564" cy="697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④ 발표를 준비하며 홍보 자료를 만들기</a:t>
            </a:r>
            <a:endParaRPr lang="en-US" altLang="ko-KR" sz="14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+mn-ea"/>
              </a:rPr>
              <a:t>   - </a:t>
            </a:r>
            <a:r>
              <a:rPr lang="ko-KR" altLang="en-US" sz="1400" dirty="0">
                <a:latin typeface="+mn-ea"/>
              </a:rPr>
              <a:t>홍보 포스터</a:t>
            </a:r>
            <a:r>
              <a:rPr lang="en-US" altLang="ko-KR" sz="1400" dirty="0">
                <a:latin typeface="+mn-ea"/>
              </a:rPr>
              <a:t>, </a:t>
            </a:r>
            <a:r>
              <a:rPr lang="ko-KR" altLang="en-US" sz="1400" dirty="0">
                <a:latin typeface="+mn-ea"/>
              </a:rPr>
              <a:t>초대장 등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50AB870-BDD5-A4C1-878A-F7EB45EFBA44}"/>
              </a:ext>
            </a:extLst>
          </p:cNvPr>
          <p:cNvSpPr txBox="1"/>
          <p:nvPr/>
        </p:nvSpPr>
        <p:spPr>
          <a:xfrm>
            <a:off x="4406882" y="4861877"/>
            <a:ext cx="4614564" cy="1020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>
                <a:latin typeface="+mn-ea"/>
              </a:rPr>
              <a:t>⑤ 발표회 하기</a:t>
            </a:r>
            <a:endParaRPr lang="en-US" altLang="ko-KR" sz="14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+mn-ea"/>
              </a:rPr>
              <a:t>   - </a:t>
            </a:r>
            <a:r>
              <a:rPr lang="ko-KR" altLang="en-US" sz="1400" dirty="0" err="1">
                <a:latin typeface="+mn-ea"/>
              </a:rPr>
              <a:t>리허설하며</a:t>
            </a:r>
            <a:r>
              <a:rPr lang="ko-KR" altLang="en-US" sz="1400" dirty="0">
                <a:latin typeface="+mn-ea"/>
              </a:rPr>
              <a:t> 점검하기</a:t>
            </a:r>
            <a:endParaRPr lang="en-US" altLang="ko-KR" sz="1400" dirty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en-US" altLang="ko-KR" sz="1400" dirty="0">
                <a:latin typeface="+mn-ea"/>
              </a:rPr>
              <a:t>   - </a:t>
            </a:r>
            <a:r>
              <a:rPr lang="ko-KR" altLang="en-US" sz="1400" dirty="0">
                <a:latin typeface="+mn-ea"/>
              </a:rPr>
              <a:t>다른 모둠의 발표를 경청하기</a:t>
            </a:r>
          </a:p>
        </p:txBody>
      </p:sp>
    </p:spTree>
    <p:extLst>
      <p:ext uri="{BB962C8B-B14F-4D97-AF65-F5344CB8AC3E}">
        <p14:creationId xmlns:p14="http://schemas.microsoft.com/office/powerpoint/2010/main" val="1559511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중학교 음악 ①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자주색">
      <a:dk1>
        <a:sysClr val="windowText" lastClr="000000"/>
      </a:dk1>
      <a:lt1>
        <a:sysClr val="window" lastClr="FFFFFF"/>
      </a:lt1>
      <a:dk2>
        <a:srgbClr val="454551"/>
      </a:dk2>
      <a:lt2>
        <a:srgbClr val="D8D9DC"/>
      </a:lt2>
      <a:accent1>
        <a:srgbClr val="E32D91"/>
      </a:accent1>
      <a:accent2>
        <a:srgbClr val="C830CC"/>
      </a:accent2>
      <a:accent3>
        <a:srgbClr val="4EA6DC"/>
      </a:accent3>
      <a:accent4>
        <a:srgbClr val="4775E7"/>
      </a:accent4>
      <a:accent5>
        <a:srgbClr val="8971E1"/>
      </a:accent5>
      <a:accent6>
        <a:srgbClr val="D54773"/>
      </a:accent6>
      <a:hlink>
        <a:srgbClr val="6B9F25"/>
      </a:hlink>
      <a:folHlink>
        <a:srgbClr val="8C8C8C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4442</TotalTime>
  <Words>289</Words>
  <Application>Microsoft Office PowerPoint</Application>
  <PresentationFormat>와이드스크린</PresentationFormat>
  <Paragraphs>41</Paragraphs>
  <Slides>7</Slides>
  <Notes>6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6" baseType="lpstr">
      <vt:lpstr>Arial</vt:lpstr>
      <vt:lpstr>NanumGothicExtraBold</vt:lpstr>
      <vt:lpstr>맑은 고딕</vt:lpstr>
      <vt:lpstr>Spoqa Han Sans Neo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아침나라</dc:creator>
  <cp:lastModifiedBy>황근식</cp:lastModifiedBy>
  <cp:revision>218</cp:revision>
  <dcterms:created xsi:type="dcterms:W3CDTF">2024-07-03T01:17:18Z</dcterms:created>
  <dcterms:modified xsi:type="dcterms:W3CDTF">2025-03-28T07:11:46Z</dcterms:modified>
</cp:coreProperties>
</file>