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71" r:id="rId3"/>
    <p:sldId id="258" r:id="rId4"/>
    <p:sldId id="261" r:id="rId5"/>
    <p:sldId id="263" r:id="rId6"/>
    <p:sldId id="264" r:id="rId7"/>
    <p:sldId id="267" r:id="rId8"/>
    <p:sldId id="268" r:id="rId9"/>
    <p:sldId id="269" r:id="rId10"/>
    <p:sldId id="272" r:id="rId11"/>
  </p:sldIdLst>
  <p:sldSz cx="12192000" cy="6858000"/>
  <p:notesSz cx="6858000" cy="9144000"/>
  <p:embeddedFontLst>
    <p:embeddedFont>
      <p:font typeface="한컴 말랑말랑 Regular" panose="020F0303000000000000" pitchFamily="50" charset="-127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50" d="100"/>
          <a:sy n="150" d="100"/>
        </p:scale>
        <p:origin x="65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>
            <a:extLst>
              <a:ext uri="{FF2B5EF4-FFF2-40B4-BE49-F238E27FC236}">
                <a16:creationId xmlns:a16="http://schemas.microsoft.com/office/drawing/2014/main" id="{1EBF3C3B-8AAC-AF60-924C-F45926E8514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8991600" y="-2667000"/>
            <a:chExt cx="12192000" cy="6858000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918BA1C3-4DA9-DB87-6F2E-DC4411EBD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566"/>
            <a:stretch/>
          </p:blipFill>
          <p:spPr>
            <a:xfrm>
              <a:off x="-8991600" y="-2667000"/>
              <a:ext cx="12192000" cy="6858000"/>
            </a:xfrm>
            <a:prstGeom prst="rect">
              <a:avLst/>
            </a:prstGeom>
          </p:spPr>
        </p:pic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B8102D3D-BA5F-C767-4363-E1326D5EAE90}"/>
                </a:ext>
              </a:extLst>
            </p:cNvPr>
            <p:cNvSpPr/>
            <p:nvPr/>
          </p:nvSpPr>
          <p:spPr>
            <a:xfrm>
              <a:off x="-8991600" y="-2667000"/>
              <a:ext cx="12192000" cy="685800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30DA5CDD-DCAB-09DB-1D3C-5842801420D4}"/>
              </a:ext>
            </a:extLst>
          </p:cNvPr>
          <p:cNvGrpSpPr/>
          <p:nvPr/>
        </p:nvGrpSpPr>
        <p:grpSpPr>
          <a:xfrm>
            <a:off x="419100" y="6210300"/>
            <a:ext cx="11366500" cy="482600"/>
            <a:chOff x="419100" y="6210300"/>
            <a:chExt cx="11366500" cy="4826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0904CD-686A-4329-E59B-4DD35CD3E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500" y="6426200"/>
              <a:ext cx="114300" cy="190500"/>
            </a:xfrm>
            <a:prstGeom prst="rect">
              <a:avLst/>
            </a:prstGeom>
            <a:effectLst>
              <a:outerShdw blurRad="219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58BE84EF-F14A-D718-F60C-D773C2EEC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6426200"/>
              <a:ext cx="114300" cy="190500"/>
            </a:xfrm>
            <a:prstGeom prst="rect">
              <a:avLst/>
            </a:prstGeom>
            <a:effectLst>
              <a:outerShdw blurRad="219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D9FB62BA-DD46-73FC-4A8F-D9FFD4728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977900" y="6515100"/>
              <a:ext cx="190500" cy="38100"/>
            </a:xfrm>
            <a:prstGeom prst="rect">
              <a:avLst/>
            </a:prstGeom>
            <a:effectLst>
              <a:outerShdw blurRad="23" dir="18900000">
                <a:srgbClr val="000000">
                  <a:alpha val="24000"/>
                </a:srgbClr>
              </a:outerShdw>
            </a:effectLst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3C11E57C-5C13-A92F-8A89-A46CCA69D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13000"/>
            </a:blip>
            <a:stretch>
              <a:fillRect/>
            </a:stretch>
          </p:blipFill>
          <p:spPr>
            <a:xfrm>
              <a:off x="419100" y="6210300"/>
              <a:ext cx="11366500" cy="38100"/>
            </a:xfrm>
            <a:prstGeom prst="rect">
              <a:avLst/>
            </a:prstGeom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8C70D8C4-2533-D4A9-5495-E66DCBB3E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800" y="6210300"/>
              <a:ext cx="495300" cy="38100"/>
            </a:xfrm>
            <a:prstGeom prst="rect">
              <a:avLst/>
            </a:prstGeom>
          </p:spPr>
        </p:pic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C8050D2E-1EF6-667A-FF23-D958BCD59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97000" y="6362700"/>
              <a:ext cx="330200" cy="330200"/>
            </a:xfrm>
            <a:prstGeom prst="rect">
              <a:avLst/>
            </a:prstGeom>
            <a:effectLst>
              <a:outerShdw blurRad="1962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6D1BB3AD-D9FD-C888-EF91-6FAF62B26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518900" y="6438900"/>
              <a:ext cx="254000" cy="190500"/>
            </a:xfrm>
            <a:prstGeom prst="rect">
              <a:avLst/>
            </a:prstGeom>
            <a:effectLst>
              <a:outerShdw blurRad="466" dir="2700000">
                <a:srgbClr val="000000">
                  <a:alpha val="14000"/>
                </a:srgbClr>
              </a:outerShdw>
            </a:effectLst>
          </p:spPr>
        </p:pic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3C9348FE-B7D6-F31C-7407-CAA738AFD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01300" y="6426200"/>
              <a:ext cx="228600" cy="228600"/>
            </a:xfrm>
            <a:prstGeom prst="rect">
              <a:avLst/>
            </a:prstGeom>
            <a:effectLst>
              <a:outerShdw blurRad="494" dir="2700000">
                <a:srgbClr val="000000">
                  <a:alpha val="22000"/>
                </a:srgbClr>
              </a:outerShdw>
            </a:effectLst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9F48DF88-0CD6-6B61-F11A-96ABD0D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49000" y="6438900"/>
              <a:ext cx="254000" cy="190500"/>
            </a:xfrm>
            <a:prstGeom prst="rect">
              <a:avLst/>
            </a:prstGeom>
            <a:effectLst>
              <a:outerShdw blurRad="466" dir="2700000">
                <a:srgbClr val="000000">
                  <a:alpha val="14000"/>
                </a:srgbClr>
              </a:outerShdw>
            </a:effectLst>
          </p:spPr>
        </p:pic>
        <p:pic>
          <p:nvPicPr>
            <p:cNvPr id="15" name="Picture 15">
              <a:extLst>
                <a:ext uri="{FF2B5EF4-FFF2-40B4-BE49-F238E27FC236}">
                  <a16:creationId xmlns:a16="http://schemas.microsoft.com/office/drawing/2014/main" id="{44F11DEC-E217-1451-28A4-91A1B1AC9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150600" y="6502400"/>
              <a:ext cx="114300" cy="63500"/>
            </a:xfrm>
            <a:prstGeom prst="rect">
              <a:avLst/>
            </a:prstGeom>
            <a:effectLst>
              <a:outerShdw blurRad="42" dir="2700000">
                <a:srgbClr val="000000">
                  <a:alpha val="20000"/>
                </a:srgbClr>
              </a:outerShdw>
            </a:effec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637B165-694A-DC29-27AD-6802A3A74CB8}"/>
              </a:ext>
            </a:extLst>
          </p:cNvPr>
          <p:cNvSpPr txBox="1"/>
          <p:nvPr/>
        </p:nvSpPr>
        <p:spPr>
          <a:xfrm>
            <a:off x="2755900" y="1854746"/>
            <a:ext cx="688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</a:t>
            </a:r>
            <a:r>
              <a:rPr lang="ko-KR" altLang="en-US" sz="48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다양한 문화권의 음악</a:t>
            </a:r>
            <a:r>
              <a:rPr lang="en-US" altLang="ko-KR" sz="48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  <a:endParaRPr lang="ko-KR" altLang="en-US" sz="4800" b="1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F2EC8F-EB74-1152-95E9-22740AD561DF}"/>
              </a:ext>
            </a:extLst>
          </p:cNvPr>
          <p:cNvSpPr txBox="1"/>
          <p:nvPr/>
        </p:nvSpPr>
        <p:spPr>
          <a:xfrm>
            <a:off x="228600" y="1651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고등학교 음악 감상과 비평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918D6C2-176F-8D4C-1A59-C9D560A2FD7F}"/>
              </a:ext>
            </a:extLst>
          </p:cNvPr>
          <p:cNvSpPr/>
          <p:nvPr/>
        </p:nvSpPr>
        <p:spPr>
          <a:xfrm>
            <a:off x="3276600" y="3048000"/>
            <a:ext cx="609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 latinLnBrk="0">
              <a:lnSpc>
                <a:spcPct val="150000"/>
              </a:lnSpc>
            </a:pPr>
            <a:r>
              <a:rPr lang="en-US" altLang="ko-KR" sz="16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※ </a:t>
            </a:r>
            <a:r>
              <a:rPr lang="ko-KR" altLang="en-US" sz="16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유의 사항</a:t>
            </a:r>
            <a:endParaRPr lang="en-US" altLang="ko-KR" sz="1600" b="1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marL="342900" indent="-342900" algn="just" fontAlgn="t" latinLnBrk="0">
              <a:lnSpc>
                <a:spcPct val="150000"/>
              </a:lnSpc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본 저작물은  교사와 학생의 수업 목적으로만 활용이 가능합니다</a:t>
            </a:r>
            <a:r>
              <a:rPr lang="en-US" altLang="ko-KR" sz="14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  <a:p>
            <a:pPr marL="342900" indent="-342900" algn="just" fontAlgn="t" latinLnBrk="0">
              <a:lnSpc>
                <a:spcPct val="150000"/>
              </a:lnSpc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본 수업 자료는 저작권법 제</a:t>
            </a:r>
            <a:r>
              <a:rPr lang="en-US" altLang="ko-KR" sz="14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25</a:t>
            </a:r>
            <a:r>
              <a:rPr lang="ko-KR" altLang="en-US" sz="14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조에 따라 학교 수업을 목적으로 </a:t>
            </a:r>
            <a:r>
              <a:rPr lang="ko-KR" altLang="en-US" sz="1400" dirty="0" err="1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이용되었으므로</a:t>
            </a:r>
            <a:r>
              <a:rPr lang="en-US" altLang="ko-KR" sz="14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본 수업 자료를 외부에 공개</a:t>
            </a:r>
            <a:r>
              <a:rPr lang="en-US" altLang="ko-KR" sz="14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·</a:t>
            </a:r>
            <a:r>
              <a:rPr lang="ko-KR" altLang="en-US" sz="14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게시하는 것을 금지하며</a:t>
            </a:r>
            <a:r>
              <a:rPr lang="en-US" altLang="ko-KR" sz="14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이를 위반하는 경우 저작권 침해로서 관련법에 따라 처벌될 수 있습니다</a:t>
            </a:r>
            <a:r>
              <a:rPr lang="en-US" altLang="ko-KR" sz="14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F932974-2436-DA2B-2960-7123736B27DF}"/>
              </a:ext>
            </a:extLst>
          </p:cNvPr>
          <p:cNvSpPr/>
          <p:nvPr/>
        </p:nvSpPr>
        <p:spPr>
          <a:xfrm>
            <a:off x="2833169" y="924443"/>
            <a:ext cx="6728862" cy="822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학습 지원 자료 </a:t>
            </a:r>
            <a:r>
              <a:rPr lang="en-US" altLang="ko-KR" sz="36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PPT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17F1E222-8FE9-464C-2E2A-27517E23D2A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18" y="5669262"/>
            <a:ext cx="842963" cy="3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93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94D95-470F-B720-D7B0-627F5C337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>
            <a:extLst>
              <a:ext uri="{FF2B5EF4-FFF2-40B4-BE49-F238E27FC236}">
                <a16:creationId xmlns:a16="http://schemas.microsoft.com/office/drawing/2014/main" id="{FDB53E42-54F9-BBAC-F2D2-8B36F1947E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8991600" y="-2667000"/>
            <a:chExt cx="12192000" cy="6858000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BBD189AE-20AA-98BB-EDA0-AF9ED4BA1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566"/>
            <a:stretch/>
          </p:blipFill>
          <p:spPr>
            <a:xfrm>
              <a:off x="-8991600" y="-2667000"/>
              <a:ext cx="12192000" cy="6858000"/>
            </a:xfrm>
            <a:prstGeom prst="rect">
              <a:avLst/>
            </a:prstGeom>
          </p:spPr>
        </p:pic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342CC68D-BA52-3622-B2C4-254552C28806}"/>
                </a:ext>
              </a:extLst>
            </p:cNvPr>
            <p:cNvSpPr/>
            <p:nvPr/>
          </p:nvSpPr>
          <p:spPr>
            <a:xfrm>
              <a:off x="-8991600" y="-2667000"/>
              <a:ext cx="12192000" cy="685800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08A5BA8-B9A4-7CEE-1FE2-C45FDF18B83A}"/>
              </a:ext>
            </a:extLst>
          </p:cNvPr>
          <p:cNvGrpSpPr/>
          <p:nvPr/>
        </p:nvGrpSpPr>
        <p:grpSpPr>
          <a:xfrm>
            <a:off x="419100" y="6210300"/>
            <a:ext cx="11366500" cy="482600"/>
            <a:chOff x="419100" y="6210300"/>
            <a:chExt cx="11366500" cy="4826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F7E53D-DEA2-B349-979B-B5B22B191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500" y="6426200"/>
              <a:ext cx="114300" cy="190500"/>
            </a:xfrm>
            <a:prstGeom prst="rect">
              <a:avLst/>
            </a:prstGeom>
            <a:effectLst>
              <a:outerShdw blurRad="219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BC4E47AD-48CF-47E8-DA7E-570E22ECB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6426200"/>
              <a:ext cx="114300" cy="190500"/>
            </a:xfrm>
            <a:prstGeom prst="rect">
              <a:avLst/>
            </a:prstGeom>
            <a:effectLst>
              <a:outerShdw blurRad="219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802E3B97-5E44-D781-9505-E39DC2725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977900" y="6515100"/>
              <a:ext cx="190500" cy="38100"/>
            </a:xfrm>
            <a:prstGeom prst="rect">
              <a:avLst/>
            </a:prstGeom>
            <a:effectLst>
              <a:outerShdw blurRad="23" dir="18900000">
                <a:srgbClr val="000000">
                  <a:alpha val="24000"/>
                </a:srgbClr>
              </a:outerShdw>
            </a:effectLst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732ADA96-835A-504C-07E9-8A22BBEE6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13000"/>
            </a:blip>
            <a:stretch>
              <a:fillRect/>
            </a:stretch>
          </p:blipFill>
          <p:spPr>
            <a:xfrm>
              <a:off x="419100" y="6210300"/>
              <a:ext cx="11366500" cy="38100"/>
            </a:xfrm>
            <a:prstGeom prst="rect">
              <a:avLst/>
            </a:prstGeom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D5AEC61F-2883-509E-349D-71B4628AD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800" y="6210300"/>
              <a:ext cx="495300" cy="38100"/>
            </a:xfrm>
            <a:prstGeom prst="rect">
              <a:avLst/>
            </a:prstGeom>
          </p:spPr>
        </p:pic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E18A07A0-F3BB-60DA-C37B-A5C036C2E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97000" y="6362700"/>
              <a:ext cx="330200" cy="330200"/>
            </a:xfrm>
            <a:prstGeom prst="rect">
              <a:avLst/>
            </a:prstGeom>
            <a:effectLst>
              <a:outerShdw blurRad="1962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6426DEE8-7952-254A-6079-B9F6815D5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518900" y="6438900"/>
              <a:ext cx="254000" cy="190500"/>
            </a:xfrm>
            <a:prstGeom prst="rect">
              <a:avLst/>
            </a:prstGeom>
            <a:effectLst>
              <a:outerShdw blurRad="466" dir="2700000">
                <a:srgbClr val="000000">
                  <a:alpha val="14000"/>
                </a:srgbClr>
              </a:outerShdw>
            </a:effectLst>
          </p:spPr>
        </p:pic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A53C8C45-4F1D-3655-B0A6-88406FF8A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01300" y="6426200"/>
              <a:ext cx="228600" cy="228600"/>
            </a:xfrm>
            <a:prstGeom prst="rect">
              <a:avLst/>
            </a:prstGeom>
            <a:effectLst>
              <a:outerShdw blurRad="494" dir="2700000">
                <a:srgbClr val="000000">
                  <a:alpha val="22000"/>
                </a:srgbClr>
              </a:outerShdw>
            </a:effectLst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F51F0532-D292-2233-CE55-72C949E83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49000" y="6438900"/>
              <a:ext cx="254000" cy="190500"/>
            </a:xfrm>
            <a:prstGeom prst="rect">
              <a:avLst/>
            </a:prstGeom>
            <a:effectLst>
              <a:outerShdw blurRad="466" dir="2700000">
                <a:srgbClr val="000000">
                  <a:alpha val="14000"/>
                </a:srgbClr>
              </a:outerShdw>
            </a:effectLst>
          </p:spPr>
        </p:pic>
        <p:pic>
          <p:nvPicPr>
            <p:cNvPr id="15" name="Picture 15">
              <a:extLst>
                <a:ext uri="{FF2B5EF4-FFF2-40B4-BE49-F238E27FC236}">
                  <a16:creationId xmlns:a16="http://schemas.microsoft.com/office/drawing/2014/main" id="{5A7501C1-CA54-0E4E-D587-41B4C8AF5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150600" y="6502400"/>
              <a:ext cx="114300" cy="63500"/>
            </a:xfrm>
            <a:prstGeom prst="rect">
              <a:avLst/>
            </a:prstGeom>
            <a:effectLst>
              <a:outerShdw blurRad="42" dir="2700000">
                <a:srgbClr val="000000">
                  <a:alpha val="20000"/>
                </a:srgbClr>
              </a:outerShdw>
            </a:effec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BA34AAA-C71C-DEDC-16F7-B5DC5DE0E09C}"/>
              </a:ext>
            </a:extLst>
          </p:cNvPr>
          <p:cNvSpPr txBox="1"/>
          <p:nvPr/>
        </p:nvSpPr>
        <p:spPr>
          <a:xfrm>
            <a:off x="2819400" y="2689652"/>
            <a:ext cx="688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감사합니다</a:t>
            </a:r>
            <a:r>
              <a:rPr lang="en-US" altLang="ko-KR" sz="48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4800" b="1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DD448C-1AE9-B7F6-0B0F-06ACC8B8E9D9}"/>
              </a:ext>
            </a:extLst>
          </p:cNvPr>
          <p:cNvSpPr txBox="1"/>
          <p:nvPr/>
        </p:nvSpPr>
        <p:spPr>
          <a:xfrm>
            <a:off x="228600" y="1651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고등학교 음악 감상과 비평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D345923A-9BB1-A2FC-245D-FFBF6874A0B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18" y="5669262"/>
            <a:ext cx="842963" cy="3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01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1FAB1-888F-4993-C118-25FC592B9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05F3417E-62E4-F7DC-472C-3D773635EDC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8991600" y="-2667000"/>
            <a:chExt cx="12192000" cy="6858000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B72B4452-0B19-BA3D-9F47-896C174B7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566"/>
            <a:stretch/>
          </p:blipFill>
          <p:spPr>
            <a:xfrm>
              <a:off x="-8991600" y="-2667000"/>
              <a:ext cx="12192000" cy="6858000"/>
            </a:xfrm>
            <a:prstGeom prst="rect">
              <a:avLst/>
            </a:prstGeom>
          </p:spPr>
        </p:pic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6844215C-1807-CDD3-EA97-30D015AD79E0}"/>
                </a:ext>
              </a:extLst>
            </p:cNvPr>
            <p:cNvSpPr/>
            <p:nvPr/>
          </p:nvSpPr>
          <p:spPr>
            <a:xfrm>
              <a:off x="-8991600" y="-2667000"/>
              <a:ext cx="12192000" cy="685800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DBF68D12-E266-CB90-651D-6C9FB649A8A7}"/>
              </a:ext>
            </a:extLst>
          </p:cNvPr>
          <p:cNvGrpSpPr/>
          <p:nvPr/>
        </p:nvGrpSpPr>
        <p:grpSpPr>
          <a:xfrm>
            <a:off x="419100" y="6210300"/>
            <a:ext cx="11366500" cy="482600"/>
            <a:chOff x="419100" y="6210300"/>
            <a:chExt cx="11366500" cy="4826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95BF3D-9517-4064-844E-551361CB7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500" y="6426200"/>
              <a:ext cx="114300" cy="190500"/>
            </a:xfrm>
            <a:prstGeom prst="rect">
              <a:avLst/>
            </a:prstGeom>
            <a:effectLst>
              <a:outerShdw blurRad="219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36C7DEFE-0855-31B8-AEC7-80265189A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6426200"/>
              <a:ext cx="114300" cy="190500"/>
            </a:xfrm>
            <a:prstGeom prst="rect">
              <a:avLst/>
            </a:prstGeom>
            <a:effectLst>
              <a:outerShdw blurRad="219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05753CC8-0075-3330-C244-DF23FE800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977900" y="6515100"/>
              <a:ext cx="190500" cy="38100"/>
            </a:xfrm>
            <a:prstGeom prst="rect">
              <a:avLst/>
            </a:prstGeom>
            <a:effectLst>
              <a:outerShdw blurRad="23" dir="18900000">
                <a:srgbClr val="000000">
                  <a:alpha val="24000"/>
                </a:srgbClr>
              </a:outerShdw>
            </a:effectLst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1A158DEB-D5C8-BF0C-63D7-1076B949B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13000"/>
            </a:blip>
            <a:stretch>
              <a:fillRect/>
            </a:stretch>
          </p:blipFill>
          <p:spPr>
            <a:xfrm>
              <a:off x="419100" y="6210300"/>
              <a:ext cx="11366500" cy="38100"/>
            </a:xfrm>
            <a:prstGeom prst="rect">
              <a:avLst/>
            </a:prstGeom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580B4813-658D-847C-A859-7488154B8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800" y="6210300"/>
              <a:ext cx="495300" cy="38100"/>
            </a:xfrm>
            <a:prstGeom prst="rect">
              <a:avLst/>
            </a:prstGeom>
          </p:spPr>
        </p:pic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46BD78FA-3E19-75E8-6F42-A603482EE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97000" y="6362700"/>
              <a:ext cx="330200" cy="330200"/>
            </a:xfrm>
            <a:prstGeom prst="rect">
              <a:avLst/>
            </a:prstGeom>
            <a:effectLst>
              <a:outerShdw blurRad="1962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7EC09EE1-E92C-45D6-712C-34C73AB81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518900" y="6438900"/>
              <a:ext cx="254000" cy="190500"/>
            </a:xfrm>
            <a:prstGeom prst="rect">
              <a:avLst/>
            </a:prstGeom>
            <a:effectLst>
              <a:outerShdw blurRad="466" dir="2700000">
                <a:srgbClr val="000000">
                  <a:alpha val="14000"/>
                </a:srgbClr>
              </a:outerShdw>
            </a:effectLst>
          </p:spPr>
        </p:pic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7456349A-B612-2901-8277-F70185DC8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01300" y="6426200"/>
              <a:ext cx="228600" cy="228600"/>
            </a:xfrm>
            <a:prstGeom prst="rect">
              <a:avLst/>
            </a:prstGeom>
            <a:effectLst>
              <a:outerShdw blurRad="494" dir="2700000">
                <a:srgbClr val="000000">
                  <a:alpha val="22000"/>
                </a:srgbClr>
              </a:outerShdw>
            </a:effectLst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1977B1CF-ADFB-6BDB-9EFE-A78A3B01B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49000" y="6438900"/>
              <a:ext cx="254000" cy="190500"/>
            </a:xfrm>
            <a:prstGeom prst="rect">
              <a:avLst/>
            </a:prstGeom>
            <a:effectLst>
              <a:outerShdw blurRad="466" dir="2700000">
                <a:srgbClr val="000000">
                  <a:alpha val="14000"/>
                </a:srgbClr>
              </a:outerShdw>
            </a:effectLst>
          </p:spPr>
        </p:pic>
        <p:pic>
          <p:nvPicPr>
            <p:cNvPr id="15" name="Picture 15">
              <a:extLst>
                <a:ext uri="{FF2B5EF4-FFF2-40B4-BE49-F238E27FC236}">
                  <a16:creationId xmlns:a16="http://schemas.microsoft.com/office/drawing/2014/main" id="{240DCF57-8A28-3ED0-BDE8-89D526AFC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150600" y="6502400"/>
              <a:ext cx="114300" cy="63500"/>
            </a:xfrm>
            <a:prstGeom prst="rect">
              <a:avLst/>
            </a:prstGeom>
            <a:effectLst>
              <a:outerShdw blurRad="42" dir="2700000">
                <a:srgbClr val="000000">
                  <a:alpha val="20000"/>
                </a:srgbClr>
              </a:outerShdw>
            </a:effec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C44D956-13B8-7FBC-8536-D2C2E8828FC6}"/>
              </a:ext>
            </a:extLst>
          </p:cNvPr>
          <p:cNvSpPr txBox="1"/>
          <p:nvPr/>
        </p:nvSpPr>
        <p:spPr>
          <a:xfrm>
            <a:off x="2654300" y="871761"/>
            <a:ext cx="688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목차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F03435C-4B70-9959-BB11-AE8DAC839EA1}"/>
              </a:ext>
            </a:extLst>
          </p:cNvPr>
          <p:cNvSpPr/>
          <p:nvPr/>
        </p:nvSpPr>
        <p:spPr>
          <a:xfrm>
            <a:off x="4648200" y="2438400"/>
            <a:ext cx="6096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t" latinLnBrk="0">
              <a:lnSpc>
                <a:spcPct val="150000"/>
              </a:lnSpc>
              <a:buAutoNum type="arabicPeriod"/>
            </a:pPr>
            <a:r>
              <a:rPr lang="en-US" altLang="ko-KR" sz="28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‘Sing </a:t>
            </a:r>
            <a:r>
              <a:rPr lang="en-US" altLang="ko-KR" sz="2800" b="1" dirty="0" err="1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Sing</a:t>
            </a:r>
            <a:r>
              <a:rPr lang="en-US" altLang="ko-KR" sz="28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en-US" altLang="ko-KR" sz="2800" b="1" dirty="0" err="1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Sing</a:t>
            </a:r>
            <a:r>
              <a:rPr lang="en-US" altLang="ko-KR" sz="28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</a:p>
          <a:p>
            <a:pPr marL="342900" indent="-342900" algn="just" fontAlgn="t" latinLnBrk="0">
              <a:lnSpc>
                <a:spcPct val="150000"/>
              </a:lnSpc>
              <a:buAutoNum type="arabicPeriod"/>
            </a:pPr>
            <a:r>
              <a:rPr lang="en-US" altLang="ko-KR" sz="28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</a:t>
            </a:r>
            <a:r>
              <a:rPr lang="ko-KR" altLang="en-US" sz="2800" b="1" dirty="0" err="1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말라이카</a:t>
            </a:r>
            <a:r>
              <a:rPr lang="en-US" altLang="ko-KR" sz="28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 </a:t>
            </a:r>
          </a:p>
          <a:p>
            <a:pPr marL="342900" indent="-342900" algn="just" fontAlgn="t" latinLnBrk="0">
              <a:lnSpc>
                <a:spcPct val="150000"/>
              </a:lnSpc>
              <a:buAutoNum type="arabicPeriod"/>
            </a:pPr>
            <a:r>
              <a:rPr lang="en-US" altLang="ko-KR" sz="28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</a:t>
            </a:r>
            <a:r>
              <a:rPr lang="ko-KR" altLang="en-US" sz="2800" b="1" dirty="0" err="1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관타나메라</a:t>
            </a:r>
            <a:r>
              <a:rPr lang="en-US" altLang="ko-KR" sz="28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</a:p>
          <a:p>
            <a:pPr marL="342900" indent="-342900" algn="just" fontAlgn="t" latinLnBrk="0">
              <a:lnSpc>
                <a:spcPct val="150000"/>
              </a:lnSpc>
              <a:buAutoNum type="arabicPeriod"/>
            </a:pPr>
            <a:r>
              <a:rPr lang="en-US" altLang="ko-KR" sz="28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</a:t>
            </a:r>
            <a:r>
              <a:rPr lang="ko-KR" altLang="en-US" sz="2800" b="1" dirty="0" err="1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븡아완</a:t>
            </a:r>
            <a:r>
              <a:rPr lang="ko-KR" altLang="en-US" sz="28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솔로</a:t>
            </a:r>
            <a:r>
              <a:rPr lang="en-US" altLang="ko-KR" sz="28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  <a:endParaRPr lang="en-US" altLang="ko-KR" sz="2400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55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E426C-E3CC-1FF3-5BCE-303923934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>
            <a:extLst>
              <a:ext uri="{FF2B5EF4-FFF2-40B4-BE49-F238E27FC236}">
                <a16:creationId xmlns:a16="http://schemas.microsoft.com/office/drawing/2014/main" id="{2AA9F8FE-A709-FBA2-9930-02ED5DCE442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8991600" y="-2667000"/>
            <a:chExt cx="12192000" cy="6858000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7CB21E52-74CA-6DBB-826C-2DD13A762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566"/>
            <a:stretch/>
          </p:blipFill>
          <p:spPr>
            <a:xfrm>
              <a:off x="-8991600" y="-2667000"/>
              <a:ext cx="12192000" cy="6858000"/>
            </a:xfrm>
            <a:prstGeom prst="rect">
              <a:avLst/>
            </a:prstGeom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77E71213-9912-5E4A-2C0C-25387E58EB36}"/>
                </a:ext>
              </a:extLst>
            </p:cNvPr>
            <p:cNvSpPr/>
            <p:nvPr/>
          </p:nvSpPr>
          <p:spPr>
            <a:xfrm>
              <a:off x="-8991600" y="-2667000"/>
              <a:ext cx="12192000" cy="685800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DDCC1F77-7DA2-D287-CE2B-78D73B85A544}"/>
              </a:ext>
            </a:extLst>
          </p:cNvPr>
          <p:cNvGrpSpPr/>
          <p:nvPr/>
        </p:nvGrpSpPr>
        <p:grpSpPr>
          <a:xfrm>
            <a:off x="419100" y="6210300"/>
            <a:ext cx="11366500" cy="482600"/>
            <a:chOff x="419100" y="6210300"/>
            <a:chExt cx="11366500" cy="4826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F167D4-DE6B-8422-15B1-782C5C5F4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500" y="6426200"/>
              <a:ext cx="114300" cy="190500"/>
            </a:xfrm>
            <a:prstGeom prst="rect">
              <a:avLst/>
            </a:prstGeom>
            <a:effectLst>
              <a:outerShdw blurRad="219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00C757C0-4FB2-F57B-92C2-471CA534E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6426200"/>
              <a:ext cx="114300" cy="190500"/>
            </a:xfrm>
            <a:prstGeom prst="rect">
              <a:avLst/>
            </a:prstGeom>
            <a:effectLst>
              <a:outerShdw blurRad="219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D3F80258-86AD-0CD1-F742-ADE97F56C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977900" y="6515100"/>
              <a:ext cx="190500" cy="38100"/>
            </a:xfrm>
            <a:prstGeom prst="rect">
              <a:avLst/>
            </a:prstGeom>
            <a:effectLst>
              <a:outerShdw blurRad="23" dir="18900000">
                <a:srgbClr val="000000">
                  <a:alpha val="24000"/>
                </a:srgbClr>
              </a:outerShdw>
            </a:effectLst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E1EA3787-667D-D2AF-69AF-3FA584FA9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13000"/>
            </a:blip>
            <a:stretch>
              <a:fillRect/>
            </a:stretch>
          </p:blipFill>
          <p:spPr>
            <a:xfrm>
              <a:off x="419100" y="6210300"/>
              <a:ext cx="11366500" cy="38100"/>
            </a:xfrm>
            <a:prstGeom prst="rect">
              <a:avLst/>
            </a:prstGeom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07029AF3-A7CA-417B-DF6A-BE1A8F648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800" y="6210300"/>
              <a:ext cx="495300" cy="38100"/>
            </a:xfrm>
            <a:prstGeom prst="rect">
              <a:avLst/>
            </a:prstGeom>
          </p:spPr>
        </p:pic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86F81EA9-54EE-B9BB-0346-1389FE090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97000" y="6362700"/>
              <a:ext cx="330200" cy="330200"/>
            </a:xfrm>
            <a:prstGeom prst="rect">
              <a:avLst/>
            </a:prstGeom>
            <a:effectLst>
              <a:outerShdw blurRad="1962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DEBB27B0-548C-2761-F54F-F5AA3E09C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518900" y="6438900"/>
              <a:ext cx="254000" cy="190500"/>
            </a:xfrm>
            <a:prstGeom prst="rect">
              <a:avLst/>
            </a:prstGeom>
            <a:effectLst>
              <a:outerShdw blurRad="466" dir="2700000">
                <a:srgbClr val="000000">
                  <a:alpha val="14000"/>
                </a:srgbClr>
              </a:outerShdw>
            </a:effectLst>
          </p:spPr>
        </p:pic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DFECB388-B279-F0D9-C5E1-7ECD06DFC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01300" y="6426200"/>
              <a:ext cx="228600" cy="228600"/>
            </a:xfrm>
            <a:prstGeom prst="rect">
              <a:avLst/>
            </a:prstGeom>
            <a:effectLst>
              <a:outerShdw blurRad="494" dir="2700000">
                <a:srgbClr val="000000">
                  <a:alpha val="22000"/>
                </a:srgbClr>
              </a:outerShdw>
            </a:effectLst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7D021EE1-C923-C54C-F827-52E784514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49000" y="6438900"/>
              <a:ext cx="254000" cy="190500"/>
            </a:xfrm>
            <a:prstGeom prst="rect">
              <a:avLst/>
            </a:prstGeom>
            <a:effectLst>
              <a:outerShdw blurRad="466" dir="2700000">
                <a:srgbClr val="000000">
                  <a:alpha val="14000"/>
                </a:srgbClr>
              </a:outerShdw>
            </a:effectLst>
          </p:spPr>
        </p:pic>
        <p:pic>
          <p:nvPicPr>
            <p:cNvPr id="15" name="Picture 15">
              <a:extLst>
                <a:ext uri="{FF2B5EF4-FFF2-40B4-BE49-F238E27FC236}">
                  <a16:creationId xmlns:a16="http://schemas.microsoft.com/office/drawing/2014/main" id="{5302942D-D9B1-7471-8AC2-994F088F4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150600" y="6502400"/>
              <a:ext cx="114300" cy="63500"/>
            </a:xfrm>
            <a:prstGeom prst="rect">
              <a:avLst/>
            </a:prstGeom>
            <a:effectLst>
              <a:outerShdw blurRad="42" dir="2700000">
                <a:srgbClr val="000000">
                  <a:alpha val="20000"/>
                </a:srgb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1550544-09C6-C618-1CFD-BA587617B0F9}"/>
              </a:ext>
            </a:extLst>
          </p:cNvPr>
          <p:cNvSpPr txBox="1"/>
          <p:nvPr/>
        </p:nvSpPr>
        <p:spPr>
          <a:xfrm>
            <a:off x="1238250" y="1371600"/>
            <a:ext cx="9728200" cy="3674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다양한 문화권의 음악 중</a:t>
            </a:r>
            <a:endParaRPr lang="en-US" altLang="ko-KR" sz="4000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감상 경험이 있는 </a:t>
            </a:r>
            <a:endParaRPr lang="en-US" altLang="ko-KR" sz="4000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음악 제목을</a:t>
            </a:r>
            <a:endParaRPr lang="en-US" altLang="ko-KR" sz="4000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말해봅시다</a:t>
            </a:r>
            <a:r>
              <a:rPr lang="en-US" altLang="ko-KR" sz="40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4000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886851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91254-AD85-1085-C7C4-E8E466F45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>
            <a:extLst>
              <a:ext uri="{FF2B5EF4-FFF2-40B4-BE49-F238E27FC236}">
                <a16:creationId xmlns:a16="http://schemas.microsoft.com/office/drawing/2014/main" id="{982A4FE8-B210-AB8C-CBF3-9D1E9F6261A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8991600" y="-2667000"/>
            <a:chExt cx="12192000" cy="6858000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00EC71B5-3A31-6855-4E13-93E061209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566"/>
            <a:stretch/>
          </p:blipFill>
          <p:spPr>
            <a:xfrm>
              <a:off x="-8991600" y="-2667000"/>
              <a:ext cx="12192000" cy="6858000"/>
            </a:xfrm>
            <a:prstGeom prst="rect">
              <a:avLst/>
            </a:prstGeom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FA0615CD-1373-A11B-9047-9D3F53886CB2}"/>
                </a:ext>
              </a:extLst>
            </p:cNvPr>
            <p:cNvSpPr/>
            <p:nvPr/>
          </p:nvSpPr>
          <p:spPr>
            <a:xfrm>
              <a:off x="-8991600" y="-2667000"/>
              <a:ext cx="12192000" cy="685800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FB2521FA-B3CD-C8D2-019D-CC83042B45BB}"/>
              </a:ext>
            </a:extLst>
          </p:cNvPr>
          <p:cNvGrpSpPr/>
          <p:nvPr/>
        </p:nvGrpSpPr>
        <p:grpSpPr>
          <a:xfrm>
            <a:off x="419100" y="6210300"/>
            <a:ext cx="11366500" cy="482600"/>
            <a:chOff x="419100" y="6210300"/>
            <a:chExt cx="11366500" cy="4826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708D324-B266-DD5A-CAA6-DE6430B6D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500" y="6426200"/>
              <a:ext cx="114300" cy="190500"/>
            </a:xfrm>
            <a:prstGeom prst="rect">
              <a:avLst/>
            </a:prstGeom>
            <a:effectLst>
              <a:outerShdw blurRad="219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710766A4-84CF-E0E5-6C4B-24836EFC2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6426200"/>
              <a:ext cx="114300" cy="190500"/>
            </a:xfrm>
            <a:prstGeom prst="rect">
              <a:avLst/>
            </a:prstGeom>
            <a:effectLst>
              <a:outerShdw blurRad="219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40CD2420-C45D-332C-010E-7412813D5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977900" y="6515100"/>
              <a:ext cx="190500" cy="38100"/>
            </a:xfrm>
            <a:prstGeom prst="rect">
              <a:avLst/>
            </a:prstGeom>
            <a:effectLst>
              <a:outerShdw blurRad="23" dir="18900000">
                <a:srgbClr val="000000">
                  <a:alpha val="24000"/>
                </a:srgbClr>
              </a:outerShdw>
            </a:effectLst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F5730258-41C0-8BCF-93E0-A2BFDA1E0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13000"/>
            </a:blip>
            <a:stretch>
              <a:fillRect/>
            </a:stretch>
          </p:blipFill>
          <p:spPr>
            <a:xfrm>
              <a:off x="419100" y="6210300"/>
              <a:ext cx="11366500" cy="38100"/>
            </a:xfrm>
            <a:prstGeom prst="rect">
              <a:avLst/>
            </a:prstGeom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583D2BE8-5245-CCF3-67BA-DF28994E9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800" y="6210300"/>
              <a:ext cx="495300" cy="38100"/>
            </a:xfrm>
            <a:prstGeom prst="rect">
              <a:avLst/>
            </a:prstGeom>
          </p:spPr>
        </p:pic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FEE5AA74-FCF8-65CE-45B6-BD79FC590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97000" y="6362700"/>
              <a:ext cx="330200" cy="330200"/>
            </a:xfrm>
            <a:prstGeom prst="rect">
              <a:avLst/>
            </a:prstGeom>
            <a:effectLst>
              <a:outerShdw blurRad="1962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A627E1AC-9893-71F5-3061-22AE71170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518900" y="6438900"/>
              <a:ext cx="254000" cy="190500"/>
            </a:xfrm>
            <a:prstGeom prst="rect">
              <a:avLst/>
            </a:prstGeom>
            <a:effectLst>
              <a:outerShdw blurRad="466" dir="2700000">
                <a:srgbClr val="000000">
                  <a:alpha val="14000"/>
                </a:srgbClr>
              </a:outerShdw>
            </a:effectLst>
          </p:spPr>
        </p:pic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ACDEF081-1C3B-E6A2-212A-2967923D3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01300" y="6426200"/>
              <a:ext cx="228600" cy="228600"/>
            </a:xfrm>
            <a:prstGeom prst="rect">
              <a:avLst/>
            </a:prstGeom>
            <a:effectLst>
              <a:outerShdw blurRad="494" dir="2700000">
                <a:srgbClr val="000000">
                  <a:alpha val="22000"/>
                </a:srgbClr>
              </a:outerShdw>
            </a:effectLst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D4B35B42-4A79-7707-9FE9-1C7125F62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49000" y="6438900"/>
              <a:ext cx="254000" cy="190500"/>
            </a:xfrm>
            <a:prstGeom prst="rect">
              <a:avLst/>
            </a:prstGeom>
            <a:effectLst>
              <a:outerShdw blurRad="466" dir="2700000">
                <a:srgbClr val="000000">
                  <a:alpha val="14000"/>
                </a:srgbClr>
              </a:outerShdw>
            </a:effectLst>
          </p:spPr>
        </p:pic>
        <p:pic>
          <p:nvPicPr>
            <p:cNvPr id="15" name="Picture 15">
              <a:extLst>
                <a:ext uri="{FF2B5EF4-FFF2-40B4-BE49-F238E27FC236}">
                  <a16:creationId xmlns:a16="http://schemas.microsoft.com/office/drawing/2014/main" id="{9968BEDF-8A39-87C7-913A-301E38758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150600" y="6502400"/>
              <a:ext cx="114300" cy="63500"/>
            </a:xfrm>
            <a:prstGeom prst="rect">
              <a:avLst/>
            </a:prstGeom>
            <a:effectLst>
              <a:outerShdw blurRad="42" dir="2700000">
                <a:srgbClr val="000000">
                  <a:alpha val="20000"/>
                </a:srgb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3809E99-F78E-1E74-EB86-1D1D08FBE16C}"/>
              </a:ext>
            </a:extLst>
          </p:cNvPr>
          <p:cNvSpPr txBox="1"/>
          <p:nvPr/>
        </p:nvSpPr>
        <p:spPr>
          <a:xfrm>
            <a:off x="508000" y="1625818"/>
            <a:ext cx="11366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미국의 가수 겸 트럼펫 연주자인 </a:t>
            </a:r>
            <a:endParaRPr lang="en-US" altLang="ko-KR" sz="2800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/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루이스 </a:t>
            </a:r>
            <a:r>
              <a:rPr lang="ko-KR" altLang="en-US" sz="2800" dirty="0" err="1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프리마가</a:t>
            </a:r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작곡한 이후 </a:t>
            </a:r>
            <a:endParaRPr lang="en-US" altLang="ko-KR" sz="2800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/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1938</a:t>
            </a:r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년 베니 </a:t>
            </a:r>
            <a:r>
              <a:rPr lang="ko-KR" altLang="en-US" sz="2800" dirty="0" err="1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굿맨</a:t>
            </a:r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악단이</a:t>
            </a:r>
            <a:endParaRPr lang="en-US" altLang="ko-KR" sz="2800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/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케네디 홀 콘서트에서 연주하며 유명해졌다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2800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5172BF-F438-31F6-C3D6-406B8F584CB9}"/>
              </a:ext>
            </a:extLst>
          </p:cNvPr>
          <p:cNvSpPr txBox="1"/>
          <p:nvPr/>
        </p:nvSpPr>
        <p:spPr>
          <a:xfrm>
            <a:off x="518391" y="3776603"/>
            <a:ext cx="11366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경쾌한 드럼 비트로 시작하며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</a:p>
          <a:p>
            <a:pPr algn="ctr"/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춤추기에 적합한 화려하고 신나는 선율이</a:t>
            </a:r>
            <a:endParaRPr lang="en-US" altLang="ko-KR" sz="2800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/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트럼펫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트롬본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색소폰 등의 합주로 연주되는</a:t>
            </a:r>
            <a:endParaRPr lang="en-US" altLang="ko-KR" sz="2800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/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스윙 재즈 시대를 대표하는 곡이다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2800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940E75-4819-010F-C681-E86DE90C68BF}"/>
              </a:ext>
            </a:extLst>
          </p:cNvPr>
          <p:cNvSpPr txBox="1"/>
          <p:nvPr/>
        </p:nvSpPr>
        <p:spPr>
          <a:xfrm>
            <a:off x="495300" y="464403"/>
            <a:ext cx="605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1. ‘Sing </a:t>
            </a:r>
            <a:r>
              <a:rPr lang="en-US" altLang="ko-KR" sz="4800" b="1" dirty="0" err="1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Sing</a:t>
            </a:r>
            <a:r>
              <a:rPr lang="en-US" altLang="ko-KR" sz="48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en-US" altLang="ko-KR" sz="4800" b="1" dirty="0" err="1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Sing</a:t>
            </a:r>
            <a:r>
              <a:rPr lang="en-US" altLang="ko-KR" sz="48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  <a:endParaRPr lang="ko-KR" altLang="en-US" sz="4800" b="1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68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367AE-E219-CCE7-48DC-E6036435F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8A8A9C53-1A6D-A38C-AAA6-AD7578024D1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8991600" y="-2667000"/>
            <a:chExt cx="12192000" cy="6858000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C9840DAB-3F62-322D-B59C-45FB1E01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566"/>
            <a:stretch/>
          </p:blipFill>
          <p:spPr>
            <a:xfrm>
              <a:off x="-8991600" y="-2667000"/>
              <a:ext cx="12192000" cy="6858000"/>
            </a:xfrm>
            <a:prstGeom prst="rect">
              <a:avLst/>
            </a:prstGeom>
          </p:spPr>
        </p:pic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DB0A5B35-2A51-152F-6CD8-BE2BC9819330}"/>
                </a:ext>
              </a:extLst>
            </p:cNvPr>
            <p:cNvSpPr/>
            <p:nvPr/>
          </p:nvSpPr>
          <p:spPr>
            <a:xfrm>
              <a:off x="-8991600" y="-2667000"/>
              <a:ext cx="12192000" cy="685800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5E5A136E-5C68-B12A-174B-42DBE532642A}"/>
              </a:ext>
            </a:extLst>
          </p:cNvPr>
          <p:cNvGrpSpPr/>
          <p:nvPr/>
        </p:nvGrpSpPr>
        <p:grpSpPr>
          <a:xfrm>
            <a:off x="419100" y="6210300"/>
            <a:ext cx="11366500" cy="482600"/>
            <a:chOff x="419100" y="6210300"/>
            <a:chExt cx="11366500" cy="4826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3849D8D-BD0B-EAEE-7A3E-CF0EEB9DD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500" y="6426200"/>
              <a:ext cx="114300" cy="190500"/>
            </a:xfrm>
            <a:prstGeom prst="rect">
              <a:avLst/>
            </a:prstGeom>
            <a:effectLst>
              <a:outerShdw blurRad="219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A47C4E20-15F2-9B18-A7A9-1C281EFB9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6426200"/>
              <a:ext cx="114300" cy="190500"/>
            </a:xfrm>
            <a:prstGeom prst="rect">
              <a:avLst/>
            </a:prstGeom>
            <a:effectLst>
              <a:outerShdw blurRad="219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6136AD95-EE67-77F5-C514-BFFC24F81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977900" y="6515100"/>
              <a:ext cx="190500" cy="38100"/>
            </a:xfrm>
            <a:prstGeom prst="rect">
              <a:avLst/>
            </a:prstGeom>
            <a:effectLst>
              <a:outerShdw blurRad="23" dir="18900000">
                <a:srgbClr val="000000">
                  <a:alpha val="24000"/>
                </a:srgbClr>
              </a:outerShdw>
            </a:effectLst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32806D30-ED97-56E0-8A2C-5B091F350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13000"/>
            </a:blip>
            <a:stretch>
              <a:fillRect/>
            </a:stretch>
          </p:blipFill>
          <p:spPr>
            <a:xfrm>
              <a:off x="419100" y="6210300"/>
              <a:ext cx="11366500" cy="38100"/>
            </a:xfrm>
            <a:prstGeom prst="rect">
              <a:avLst/>
            </a:prstGeom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4544B959-C642-3DB4-4453-CD1ED25EF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800" y="6210300"/>
              <a:ext cx="495300" cy="38100"/>
            </a:xfrm>
            <a:prstGeom prst="rect">
              <a:avLst/>
            </a:prstGeom>
          </p:spPr>
        </p:pic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8D94586D-045A-0317-1997-DE75B3CB0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97000" y="6362700"/>
              <a:ext cx="330200" cy="330200"/>
            </a:xfrm>
            <a:prstGeom prst="rect">
              <a:avLst/>
            </a:prstGeom>
            <a:effectLst>
              <a:outerShdw blurRad="1962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B6982036-578F-952B-5723-AC97A44DC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518900" y="6438900"/>
              <a:ext cx="254000" cy="190500"/>
            </a:xfrm>
            <a:prstGeom prst="rect">
              <a:avLst/>
            </a:prstGeom>
            <a:effectLst>
              <a:outerShdw blurRad="466" dir="2700000">
                <a:srgbClr val="000000">
                  <a:alpha val="14000"/>
                </a:srgbClr>
              </a:outerShdw>
            </a:effectLst>
          </p:spPr>
        </p:pic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F4B5211D-F87E-787D-A478-7BDA3189B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01300" y="6426200"/>
              <a:ext cx="228600" cy="228600"/>
            </a:xfrm>
            <a:prstGeom prst="rect">
              <a:avLst/>
            </a:prstGeom>
            <a:effectLst>
              <a:outerShdw blurRad="494" dir="2700000">
                <a:srgbClr val="000000">
                  <a:alpha val="22000"/>
                </a:srgbClr>
              </a:outerShdw>
            </a:effectLst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E3455586-6758-616F-09AF-724F1DFF1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49000" y="6438900"/>
              <a:ext cx="254000" cy="190500"/>
            </a:xfrm>
            <a:prstGeom prst="rect">
              <a:avLst/>
            </a:prstGeom>
            <a:effectLst>
              <a:outerShdw blurRad="466" dir="2700000">
                <a:srgbClr val="000000">
                  <a:alpha val="14000"/>
                </a:srgbClr>
              </a:outerShdw>
            </a:effectLst>
          </p:spPr>
        </p:pic>
        <p:pic>
          <p:nvPicPr>
            <p:cNvPr id="15" name="Picture 15">
              <a:extLst>
                <a:ext uri="{FF2B5EF4-FFF2-40B4-BE49-F238E27FC236}">
                  <a16:creationId xmlns:a16="http://schemas.microsoft.com/office/drawing/2014/main" id="{912C0AC5-3E5D-C679-0584-42624FB97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150600" y="6502400"/>
              <a:ext cx="114300" cy="63500"/>
            </a:xfrm>
            <a:prstGeom prst="rect">
              <a:avLst/>
            </a:prstGeom>
            <a:effectLst>
              <a:outerShdw blurRad="42" dir="2700000">
                <a:srgbClr val="000000">
                  <a:alpha val="20000"/>
                </a:srgb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E57CBBA-0A3F-0119-EB8F-5E4512A8CF95}"/>
              </a:ext>
            </a:extLst>
          </p:cNvPr>
          <p:cNvSpPr txBox="1"/>
          <p:nvPr/>
        </p:nvSpPr>
        <p:spPr>
          <a:xfrm>
            <a:off x="457200" y="1886290"/>
            <a:ext cx="11366500" cy="276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악보를 보면서 음악에 맞춰</a:t>
            </a:r>
            <a:endParaRPr lang="en-US" altLang="ko-KR" sz="4000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역동적인 스윙 리듬을 느끼며</a:t>
            </a:r>
            <a:endParaRPr lang="en-US" altLang="ko-KR" sz="4000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손뼉치기와 발 구르기로 박자를 맞춰봅시다</a:t>
            </a:r>
            <a:r>
              <a:rPr lang="en-US" altLang="ko-KR" sz="40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4000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3509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A76E9-63B8-24EF-F7B9-380DB6ECF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AC903A33-110C-3E87-5D3C-386CF83257B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8991600" y="-2667000"/>
            <a:chExt cx="12192000" cy="6858000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F0C267BD-1874-DF09-3170-1E4C929B2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566"/>
            <a:stretch/>
          </p:blipFill>
          <p:spPr>
            <a:xfrm>
              <a:off x="-8991600" y="-2667000"/>
              <a:ext cx="12192000" cy="6858000"/>
            </a:xfrm>
            <a:prstGeom prst="rect">
              <a:avLst/>
            </a:prstGeom>
          </p:spPr>
        </p:pic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2DCD4C85-17FD-ACD2-0641-06E2F4CFA399}"/>
                </a:ext>
              </a:extLst>
            </p:cNvPr>
            <p:cNvSpPr/>
            <p:nvPr/>
          </p:nvSpPr>
          <p:spPr>
            <a:xfrm>
              <a:off x="-8991600" y="-2667000"/>
              <a:ext cx="12192000" cy="685800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83094D09-5E9C-2B85-DAF5-1D81049FB3E2}"/>
              </a:ext>
            </a:extLst>
          </p:cNvPr>
          <p:cNvGrpSpPr/>
          <p:nvPr/>
        </p:nvGrpSpPr>
        <p:grpSpPr>
          <a:xfrm>
            <a:off x="419100" y="6210300"/>
            <a:ext cx="11366500" cy="482600"/>
            <a:chOff x="419100" y="6210300"/>
            <a:chExt cx="11366500" cy="4826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BDEB2EA-2FE4-6F0E-CF4A-27A97AD54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500" y="6426200"/>
              <a:ext cx="114300" cy="190500"/>
            </a:xfrm>
            <a:prstGeom prst="rect">
              <a:avLst/>
            </a:prstGeom>
            <a:effectLst>
              <a:outerShdw blurRad="219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15A58D3C-6251-6C81-9551-43769B6D5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6426200"/>
              <a:ext cx="114300" cy="190500"/>
            </a:xfrm>
            <a:prstGeom prst="rect">
              <a:avLst/>
            </a:prstGeom>
            <a:effectLst>
              <a:outerShdw blurRad="219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32E4D9B5-5ED0-0516-6A18-DC641901B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977900" y="6515100"/>
              <a:ext cx="190500" cy="38100"/>
            </a:xfrm>
            <a:prstGeom prst="rect">
              <a:avLst/>
            </a:prstGeom>
            <a:effectLst>
              <a:outerShdw blurRad="23" dir="18900000">
                <a:srgbClr val="000000">
                  <a:alpha val="24000"/>
                </a:srgbClr>
              </a:outerShdw>
            </a:effectLst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E233FADB-D295-965B-A6FF-7A7B786DA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13000"/>
            </a:blip>
            <a:stretch>
              <a:fillRect/>
            </a:stretch>
          </p:blipFill>
          <p:spPr>
            <a:xfrm>
              <a:off x="419100" y="6210300"/>
              <a:ext cx="11366500" cy="38100"/>
            </a:xfrm>
            <a:prstGeom prst="rect">
              <a:avLst/>
            </a:prstGeom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96C733FB-F527-84A3-3E27-37CB53915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800" y="6210300"/>
              <a:ext cx="495300" cy="38100"/>
            </a:xfrm>
            <a:prstGeom prst="rect">
              <a:avLst/>
            </a:prstGeom>
          </p:spPr>
        </p:pic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5BE1F94B-164C-23EA-9D71-A23131339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97000" y="6362700"/>
              <a:ext cx="330200" cy="330200"/>
            </a:xfrm>
            <a:prstGeom prst="rect">
              <a:avLst/>
            </a:prstGeom>
            <a:effectLst>
              <a:outerShdw blurRad="1962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17AB55D5-A582-58C8-FAFB-2BBB04EC0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518900" y="6438900"/>
              <a:ext cx="254000" cy="190500"/>
            </a:xfrm>
            <a:prstGeom prst="rect">
              <a:avLst/>
            </a:prstGeom>
            <a:effectLst>
              <a:outerShdw blurRad="466" dir="2700000">
                <a:srgbClr val="000000">
                  <a:alpha val="14000"/>
                </a:srgbClr>
              </a:outerShdw>
            </a:effectLst>
          </p:spPr>
        </p:pic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2D8345DA-117D-CD2E-BCA8-7F04BEB68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01300" y="6426200"/>
              <a:ext cx="228600" cy="228600"/>
            </a:xfrm>
            <a:prstGeom prst="rect">
              <a:avLst/>
            </a:prstGeom>
            <a:effectLst>
              <a:outerShdw blurRad="494" dir="2700000">
                <a:srgbClr val="000000">
                  <a:alpha val="22000"/>
                </a:srgbClr>
              </a:outerShdw>
            </a:effectLst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124062F7-60CB-55F4-70F3-A3E2D3A49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49000" y="6438900"/>
              <a:ext cx="254000" cy="190500"/>
            </a:xfrm>
            <a:prstGeom prst="rect">
              <a:avLst/>
            </a:prstGeom>
            <a:effectLst>
              <a:outerShdw blurRad="466" dir="2700000">
                <a:srgbClr val="000000">
                  <a:alpha val="14000"/>
                </a:srgbClr>
              </a:outerShdw>
            </a:effectLst>
          </p:spPr>
        </p:pic>
        <p:pic>
          <p:nvPicPr>
            <p:cNvPr id="15" name="Picture 15">
              <a:extLst>
                <a:ext uri="{FF2B5EF4-FFF2-40B4-BE49-F238E27FC236}">
                  <a16:creationId xmlns:a16="http://schemas.microsoft.com/office/drawing/2014/main" id="{7EE261AC-103F-FF42-4F20-C8C7D7E27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150600" y="6502400"/>
              <a:ext cx="114300" cy="63500"/>
            </a:xfrm>
            <a:prstGeom prst="rect">
              <a:avLst/>
            </a:prstGeom>
            <a:effectLst>
              <a:outerShdw blurRad="42" dir="2700000">
                <a:srgbClr val="000000">
                  <a:alpha val="20000"/>
                </a:srgbClr>
              </a:outerShdw>
            </a:effec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6C480AB-36B9-AD4F-0142-678D381BA1E3}"/>
              </a:ext>
            </a:extLst>
          </p:cNvPr>
          <p:cNvSpPr txBox="1"/>
          <p:nvPr/>
        </p:nvSpPr>
        <p:spPr>
          <a:xfrm>
            <a:off x="3145460" y="1727139"/>
            <a:ext cx="590107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영화 「</a:t>
            </a:r>
            <a:r>
              <a:rPr lang="ko-KR" altLang="en-US" sz="3200" dirty="0" err="1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스윙키즈」에</a:t>
            </a:r>
            <a:r>
              <a:rPr lang="ko-KR" altLang="en-US" sz="32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삽입된</a:t>
            </a:r>
            <a:endParaRPr lang="en-US" altLang="ko-KR" sz="3200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/>
            <a:r>
              <a:rPr lang="ko-KR" altLang="en-US" sz="32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악곡을 영상으로 감상해 봅시다</a:t>
            </a:r>
            <a:r>
              <a:rPr lang="en-US" altLang="ko-KR" sz="32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  <a:p>
            <a:pPr algn="ctr"/>
            <a:endParaRPr lang="en-US" altLang="ko-KR" sz="3200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/>
            <a:r>
              <a:rPr lang="ko-KR" altLang="en-US" sz="32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당시 넓은 홀에서 </a:t>
            </a:r>
            <a:endParaRPr lang="en-US" altLang="ko-KR" sz="3200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/>
            <a:r>
              <a:rPr lang="ko-KR" altLang="en-US" sz="32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빅 밴드의 연주로 </a:t>
            </a:r>
            <a:endParaRPr lang="en-US" altLang="ko-KR" sz="3200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/>
            <a:r>
              <a:rPr lang="ko-KR" altLang="en-US" sz="32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스윙 댄스를 반주하던</a:t>
            </a:r>
            <a:endParaRPr lang="en-US" altLang="ko-KR" sz="3200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/>
            <a:r>
              <a:rPr lang="ko-KR" altLang="en-US" sz="32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빅 밴드의 연주를 생각하며</a:t>
            </a:r>
            <a:endParaRPr lang="en-US" altLang="ko-KR" sz="3200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/>
            <a:r>
              <a:rPr lang="ko-KR" altLang="en-US" sz="32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감상해 봅시다</a:t>
            </a:r>
            <a:r>
              <a:rPr lang="en-US" altLang="ko-KR" sz="32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3200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880E79-4BDF-36A2-51A5-B86475D9D8DB}"/>
              </a:ext>
            </a:extLst>
          </p:cNvPr>
          <p:cNvSpPr txBox="1"/>
          <p:nvPr/>
        </p:nvSpPr>
        <p:spPr>
          <a:xfrm>
            <a:off x="495300" y="464403"/>
            <a:ext cx="605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1. ‘Sing </a:t>
            </a:r>
            <a:r>
              <a:rPr lang="en-US" altLang="ko-KR" sz="4800" b="1" dirty="0" err="1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Sing</a:t>
            </a:r>
            <a:r>
              <a:rPr lang="en-US" altLang="ko-KR" sz="48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en-US" altLang="ko-KR" sz="4800" b="1" dirty="0" err="1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Sing</a:t>
            </a:r>
            <a:r>
              <a:rPr lang="en-US" altLang="ko-KR" sz="48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  <a:endParaRPr lang="ko-KR" altLang="en-US" sz="4800" b="1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225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7176C-7FF2-EDCD-856E-D0285E170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>
            <a:extLst>
              <a:ext uri="{FF2B5EF4-FFF2-40B4-BE49-F238E27FC236}">
                <a16:creationId xmlns:a16="http://schemas.microsoft.com/office/drawing/2014/main" id="{67D0477F-2307-1A24-69CC-7ED3694BE2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8991600" y="-2667000"/>
            <a:chExt cx="12192000" cy="6858000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600D9820-B20C-8923-8B80-7B4A9AFF8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566"/>
            <a:stretch/>
          </p:blipFill>
          <p:spPr>
            <a:xfrm>
              <a:off x="-8991600" y="-2667000"/>
              <a:ext cx="12192000" cy="6858000"/>
            </a:xfrm>
            <a:prstGeom prst="rect">
              <a:avLst/>
            </a:prstGeom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8A54F459-0D12-0106-B1BC-F39AD786721B}"/>
                </a:ext>
              </a:extLst>
            </p:cNvPr>
            <p:cNvSpPr/>
            <p:nvPr/>
          </p:nvSpPr>
          <p:spPr>
            <a:xfrm>
              <a:off x="-8991600" y="-2667000"/>
              <a:ext cx="12192000" cy="685800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B3B03BD7-A456-E521-C94B-A0A9184F0A87}"/>
              </a:ext>
            </a:extLst>
          </p:cNvPr>
          <p:cNvGrpSpPr/>
          <p:nvPr/>
        </p:nvGrpSpPr>
        <p:grpSpPr>
          <a:xfrm>
            <a:off x="419100" y="6210300"/>
            <a:ext cx="11366500" cy="482600"/>
            <a:chOff x="419100" y="6210300"/>
            <a:chExt cx="11366500" cy="4826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051B459-FA6F-8C4D-1862-D8650B2FB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500" y="6426200"/>
              <a:ext cx="114300" cy="190500"/>
            </a:xfrm>
            <a:prstGeom prst="rect">
              <a:avLst/>
            </a:prstGeom>
            <a:effectLst>
              <a:outerShdw blurRad="219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A7DD1B8E-C279-CEC2-44E6-B7C62EB0D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6426200"/>
              <a:ext cx="114300" cy="190500"/>
            </a:xfrm>
            <a:prstGeom prst="rect">
              <a:avLst/>
            </a:prstGeom>
            <a:effectLst>
              <a:outerShdw blurRad="219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571D3ABA-330D-7952-B603-29E2DEED7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977900" y="6515100"/>
              <a:ext cx="190500" cy="38100"/>
            </a:xfrm>
            <a:prstGeom prst="rect">
              <a:avLst/>
            </a:prstGeom>
            <a:effectLst>
              <a:outerShdw blurRad="23" dir="18900000">
                <a:srgbClr val="000000">
                  <a:alpha val="24000"/>
                </a:srgbClr>
              </a:outerShdw>
            </a:effectLst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36426069-05EE-85EE-AF9B-706238912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13000"/>
            </a:blip>
            <a:stretch>
              <a:fillRect/>
            </a:stretch>
          </p:blipFill>
          <p:spPr>
            <a:xfrm>
              <a:off x="419100" y="6210300"/>
              <a:ext cx="11366500" cy="38100"/>
            </a:xfrm>
            <a:prstGeom prst="rect">
              <a:avLst/>
            </a:prstGeom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4180784C-EF28-3986-40E9-04FAD768D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800" y="6210300"/>
              <a:ext cx="495300" cy="38100"/>
            </a:xfrm>
            <a:prstGeom prst="rect">
              <a:avLst/>
            </a:prstGeom>
          </p:spPr>
        </p:pic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964CB7E8-3929-4352-1BE2-8268DCC20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97000" y="6362700"/>
              <a:ext cx="330200" cy="330200"/>
            </a:xfrm>
            <a:prstGeom prst="rect">
              <a:avLst/>
            </a:prstGeom>
            <a:effectLst>
              <a:outerShdw blurRad="1962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BDE8F296-F793-8B7E-B20D-52E2EFC5F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518900" y="6438900"/>
              <a:ext cx="254000" cy="190500"/>
            </a:xfrm>
            <a:prstGeom prst="rect">
              <a:avLst/>
            </a:prstGeom>
            <a:effectLst>
              <a:outerShdw blurRad="466" dir="2700000">
                <a:srgbClr val="000000">
                  <a:alpha val="14000"/>
                </a:srgbClr>
              </a:outerShdw>
            </a:effectLst>
          </p:spPr>
        </p:pic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046B2463-6B33-F352-38EA-D8E209D40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01300" y="6426200"/>
              <a:ext cx="228600" cy="228600"/>
            </a:xfrm>
            <a:prstGeom prst="rect">
              <a:avLst/>
            </a:prstGeom>
            <a:effectLst>
              <a:outerShdw blurRad="494" dir="2700000">
                <a:srgbClr val="000000">
                  <a:alpha val="22000"/>
                </a:srgbClr>
              </a:outerShdw>
            </a:effectLst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FD7BBFFE-90BA-5404-04D4-210E33403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49000" y="6438900"/>
              <a:ext cx="254000" cy="190500"/>
            </a:xfrm>
            <a:prstGeom prst="rect">
              <a:avLst/>
            </a:prstGeom>
            <a:effectLst>
              <a:outerShdw blurRad="466" dir="2700000">
                <a:srgbClr val="000000">
                  <a:alpha val="14000"/>
                </a:srgbClr>
              </a:outerShdw>
            </a:effectLst>
          </p:spPr>
        </p:pic>
        <p:pic>
          <p:nvPicPr>
            <p:cNvPr id="15" name="Picture 15">
              <a:extLst>
                <a:ext uri="{FF2B5EF4-FFF2-40B4-BE49-F238E27FC236}">
                  <a16:creationId xmlns:a16="http://schemas.microsoft.com/office/drawing/2014/main" id="{C92A2F6B-70D6-899B-7FF5-7A6597FE1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150600" y="6502400"/>
              <a:ext cx="114300" cy="63500"/>
            </a:xfrm>
            <a:prstGeom prst="rect">
              <a:avLst/>
            </a:prstGeom>
            <a:effectLst>
              <a:outerShdw blurRad="42" dir="2700000">
                <a:srgbClr val="000000">
                  <a:alpha val="20000"/>
                </a:srgbClr>
              </a:outerShdw>
            </a:effec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32A2AED-08F9-6324-AEB7-90C40E4F0992}"/>
              </a:ext>
            </a:extLst>
          </p:cNvPr>
          <p:cNvSpPr txBox="1"/>
          <p:nvPr/>
        </p:nvSpPr>
        <p:spPr>
          <a:xfrm>
            <a:off x="495300" y="464403"/>
            <a:ext cx="605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2. ‘</a:t>
            </a:r>
            <a:r>
              <a:rPr lang="ko-KR" altLang="en-US" sz="4800" b="1" dirty="0" err="1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말라이카</a:t>
            </a:r>
            <a:r>
              <a:rPr lang="en-US" altLang="ko-KR" sz="48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  <a:endParaRPr lang="ko-KR" altLang="en-US" sz="4800" b="1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BBC2AE-422F-74B5-AB07-32C61EE378A5}"/>
              </a:ext>
            </a:extLst>
          </p:cNvPr>
          <p:cNvSpPr txBox="1"/>
          <p:nvPr/>
        </p:nvSpPr>
        <p:spPr>
          <a:xfrm>
            <a:off x="558800" y="2521059"/>
            <a:ext cx="11366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스와힐리어로 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</a:t>
            </a:r>
            <a:r>
              <a:rPr lang="ko-KR" altLang="en-US" sz="2800" dirty="0" err="1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말라이카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는 천사라는 뜻이며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</a:p>
          <a:p>
            <a:pPr algn="ctr"/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1945</a:t>
            </a:r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년 탄자니아인 아담 살림이 작곡했다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  <a:p>
            <a:pPr algn="ctr"/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예물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(</a:t>
            </a:r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지참금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)</a:t>
            </a:r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이 없어 사랑하는 여인을 포기해야만 하는</a:t>
            </a:r>
            <a:endParaRPr lang="en-US" altLang="ko-KR" sz="2800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/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청년의 슬픔을 표현한 가사의 슬픈 사랑 노래이다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99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9A43F-9DF6-5F9B-5B7D-8285BD2B8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>
            <a:extLst>
              <a:ext uri="{FF2B5EF4-FFF2-40B4-BE49-F238E27FC236}">
                <a16:creationId xmlns:a16="http://schemas.microsoft.com/office/drawing/2014/main" id="{EA148A5E-8A99-6252-B2A7-1600C25F226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8991600" y="-2667000"/>
            <a:chExt cx="12192000" cy="6858000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98536040-0DD4-CDBC-3495-9DAF5F162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566"/>
            <a:stretch/>
          </p:blipFill>
          <p:spPr>
            <a:xfrm>
              <a:off x="-8991600" y="-2667000"/>
              <a:ext cx="12192000" cy="6858000"/>
            </a:xfrm>
            <a:prstGeom prst="rect">
              <a:avLst/>
            </a:prstGeom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95C7FA7A-756E-60CA-2280-EAF4692B85B0}"/>
                </a:ext>
              </a:extLst>
            </p:cNvPr>
            <p:cNvSpPr/>
            <p:nvPr/>
          </p:nvSpPr>
          <p:spPr>
            <a:xfrm>
              <a:off x="-8991600" y="-2667000"/>
              <a:ext cx="12192000" cy="685800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F8FD5C36-4435-CBC0-C17A-6988BEC38CF2}"/>
              </a:ext>
            </a:extLst>
          </p:cNvPr>
          <p:cNvGrpSpPr/>
          <p:nvPr/>
        </p:nvGrpSpPr>
        <p:grpSpPr>
          <a:xfrm>
            <a:off x="419100" y="6210300"/>
            <a:ext cx="11366500" cy="482600"/>
            <a:chOff x="419100" y="6210300"/>
            <a:chExt cx="11366500" cy="4826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560D04-CF10-AD23-C189-ADE34277C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500" y="6426200"/>
              <a:ext cx="114300" cy="190500"/>
            </a:xfrm>
            <a:prstGeom prst="rect">
              <a:avLst/>
            </a:prstGeom>
            <a:effectLst>
              <a:outerShdw blurRad="219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8C71A258-E10F-C4DB-6777-5258BD53D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6426200"/>
              <a:ext cx="114300" cy="190500"/>
            </a:xfrm>
            <a:prstGeom prst="rect">
              <a:avLst/>
            </a:prstGeom>
            <a:effectLst>
              <a:outerShdw blurRad="219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C3BBDA04-8AB5-6371-BF21-79EE84B2E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977900" y="6515100"/>
              <a:ext cx="190500" cy="38100"/>
            </a:xfrm>
            <a:prstGeom prst="rect">
              <a:avLst/>
            </a:prstGeom>
            <a:effectLst>
              <a:outerShdw blurRad="23" dir="18900000">
                <a:srgbClr val="000000">
                  <a:alpha val="24000"/>
                </a:srgbClr>
              </a:outerShdw>
            </a:effectLst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F5B5021A-B9D8-D7D8-5DAF-2B3DC026C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13000"/>
            </a:blip>
            <a:stretch>
              <a:fillRect/>
            </a:stretch>
          </p:blipFill>
          <p:spPr>
            <a:xfrm>
              <a:off x="419100" y="6210300"/>
              <a:ext cx="11366500" cy="38100"/>
            </a:xfrm>
            <a:prstGeom prst="rect">
              <a:avLst/>
            </a:prstGeom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C8439380-3FD1-A06B-1EEF-1F77AC74A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800" y="6210300"/>
              <a:ext cx="495300" cy="38100"/>
            </a:xfrm>
            <a:prstGeom prst="rect">
              <a:avLst/>
            </a:prstGeom>
          </p:spPr>
        </p:pic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9B17DCEF-5E9F-4CFF-68C4-2B62939E0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97000" y="6362700"/>
              <a:ext cx="330200" cy="330200"/>
            </a:xfrm>
            <a:prstGeom prst="rect">
              <a:avLst/>
            </a:prstGeom>
            <a:effectLst>
              <a:outerShdw blurRad="1962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7DAA7415-AC26-74C1-AA77-551852877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518900" y="6438900"/>
              <a:ext cx="254000" cy="190500"/>
            </a:xfrm>
            <a:prstGeom prst="rect">
              <a:avLst/>
            </a:prstGeom>
            <a:effectLst>
              <a:outerShdw blurRad="466" dir="2700000">
                <a:srgbClr val="000000">
                  <a:alpha val="14000"/>
                </a:srgbClr>
              </a:outerShdw>
            </a:effectLst>
          </p:spPr>
        </p:pic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F3825C6F-B996-C27E-DEA0-0B546A8D3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01300" y="6426200"/>
              <a:ext cx="228600" cy="228600"/>
            </a:xfrm>
            <a:prstGeom prst="rect">
              <a:avLst/>
            </a:prstGeom>
            <a:effectLst>
              <a:outerShdw blurRad="494" dir="2700000">
                <a:srgbClr val="000000">
                  <a:alpha val="22000"/>
                </a:srgbClr>
              </a:outerShdw>
            </a:effectLst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6675A5B8-E0CA-26F4-15E1-61AE87651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49000" y="6438900"/>
              <a:ext cx="254000" cy="190500"/>
            </a:xfrm>
            <a:prstGeom prst="rect">
              <a:avLst/>
            </a:prstGeom>
            <a:effectLst>
              <a:outerShdw blurRad="466" dir="2700000">
                <a:srgbClr val="000000">
                  <a:alpha val="14000"/>
                </a:srgbClr>
              </a:outerShdw>
            </a:effectLst>
          </p:spPr>
        </p:pic>
        <p:pic>
          <p:nvPicPr>
            <p:cNvPr id="15" name="Picture 15">
              <a:extLst>
                <a:ext uri="{FF2B5EF4-FFF2-40B4-BE49-F238E27FC236}">
                  <a16:creationId xmlns:a16="http://schemas.microsoft.com/office/drawing/2014/main" id="{B6572F8B-9695-5709-781D-C72A32EDD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150600" y="6502400"/>
              <a:ext cx="114300" cy="63500"/>
            </a:xfrm>
            <a:prstGeom prst="rect">
              <a:avLst/>
            </a:prstGeom>
            <a:effectLst>
              <a:outerShdw blurRad="42" dir="2700000">
                <a:srgbClr val="000000">
                  <a:alpha val="20000"/>
                </a:srgbClr>
              </a:outerShdw>
            </a:effec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C10834-D7D3-0AAC-A0D9-2CE58325167C}"/>
              </a:ext>
            </a:extLst>
          </p:cNvPr>
          <p:cNvSpPr txBox="1"/>
          <p:nvPr/>
        </p:nvSpPr>
        <p:spPr>
          <a:xfrm>
            <a:off x="495300" y="464403"/>
            <a:ext cx="605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3. ‘</a:t>
            </a:r>
            <a:r>
              <a:rPr lang="ko-KR" altLang="en-US" sz="4800" b="1" dirty="0" err="1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관타나메라</a:t>
            </a:r>
            <a:r>
              <a:rPr lang="en-US" altLang="ko-KR" sz="48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  <a:endParaRPr lang="ko-KR" altLang="en-US" sz="4800" b="1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12C163-3020-896B-862B-8CD23A4F825E}"/>
              </a:ext>
            </a:extLst>
          </p:cNvPr>
          <p:cNvSpPr txBox="1"/>
          <p:nvPr/>
        </p:nvSpPr>
        <p:spPr>
          <a:xfrm>
            <a:off x="304800" y="2591365"/>
            <a:ext cx="11366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스페인의 오랜 지배를 받은 쿠바는 </a:t>
            </a:r>
            <a:endParaRPr lang="en-US" altLang="ko-KR" sz="2800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/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스페인 민속 음악에 영향을 받은 민요가 많았다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  <a:p>
            <a:pPr algn="ctr"/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또 당시 쿠바에 정착한 스페인계 백인들이 사탕수수 농사를 짓기 위해 </a:t>
            </a:r>
            <a:r>
              <a:rPr lang="ko-KR" altLang="en-US" sz="2800" dirty="0" err="1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아프리카로부터</a:t>
            </a:r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흑인 노예들을 데려오면서 </a:t>
            </a:r>
            <a:endParaRPr lang="en-US" altLang="ko-KR" sz="2800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/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아프리카 음악에도 영향을 받아 다양한 장르가 생겼다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4821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E81CA-B2FF-101F-BB8B-2103D3125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>
            <a:extLst>
              <a:ext uri="{FF2B5EF4-FFF2-40B4-BE49-F238E27FC236}">
                <a16:creationId xmlns:a16="http://schemas.microsoft.com/office/drawing/2014/main" id="{3E9CF435-8D36-D5D0-119B-5886A920CAD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8991600" y="-2667000"/>
            <a:chExt cx="12192000" cy="6858000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A7CB5A42-AC14-1DD2-E5BE-2BF4B5020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566"/>
            <a:stretch/>
          </p:blipFill>
          <p:spPr>
            <a:xfrm>
              <a:off x="-8991600" y="-2667000"/>
              <a:ext cx="12192000" cy="6858000"/>
            </a:xfrm>
            <a:prstGeom prst="rect">
              <a:avLst/>
            </a:prstGeom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428E8FD-0B4E-F304-C178-7CE7BFB1D602}"/>
                </a:ext>
              </a:extLst>
            </p:cNvPr>
            <p:cNvSpPr/>
            <p:nvPr/>
          </p:nvSpPr>
          <p:spPr>
            <a:xfrm>
              <a:off x="-8991600" y="-2667000"/>
              <a:ext cx="12192000" cy="685800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64FE5D0B-55E1-1CA0-BD17-F075564B2538}"/>
              </a:ext>
            </a:extLst>
          </p:cNvPr>
          <p:cNvGrpSpPr/>
          <p:nvPr/>
        </p:nvGrpSpPr>
        <p:grpSpPr>
          <a:xfrm>
            <a:off x="419100" y="6210300"/>
            <a:ext cx="11366500" cy="482600"/>
            <a:chOff x="419100" y="6210300"/>
            <a:chExt cx="11366500" cy="4826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944018-CBE6-22E3-C4E8-8C425EAA3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500" y="6426200"/>
              <a:ext cx="114300" cy="190500"/>
            </a:xfrm>
            <a:prstGeom prst="rect">
              <a:avLst/>
            </a:prstGeom>
            <a:effectLst>
              <a:outerShdw blurRad="219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BB6CC140-B849-B661-34FC-077338F59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6426200"/>
              <a:ext cx="114300" cy="190500"/>
            </a:xfrm>
            <a:prstGeom prst="rect">
              <a:avLst/>
            </a:prstGeom>
            <a:effectLst>
              <a:outerShdw blurRad="219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1589D9D7-9082-D0F4-B416-5F6635953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977900" y="6515100"/>
              <a:ext cx="190500" cy="38100"/>
            </a:xfrm>
            <a:prstGeom prst="rect">
              <a:avLst/>
            </a:prstGeom>
            <a:effectLst>
              <a:outerShdw blurRad="23" dir="18900000">
                <a:srgbClr val="000000">
                  <a:alpha val="24000"/>
                </a:srgbClr>
              </a:outerShdw>
            </a:effectLst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3761C582-0513-A1D2-88F9-88D3D00CE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13000"/>
            </a:blip>
            <a:stretch>
              <a:fillRect/>
            </a:stretch>
          </p:blipFill>
          <p:spPr>
            <a:xfrm>
              <a:off x="419100" y="6210300"/>
              <a:ext cx="11366500" cy="38100"/>
            </a:xfrm>
            <a:prstGeom prst="rect">
              <a:avLst/>
            </a:prstGeom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80B1613E-2BA1-E08A-4A96-D32EABE65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800" y="6210300"/>
              <a:ext cx="495300" cy="38100"/>
            </a:xfrm>
            <a:prstGeom prst="rect">
              <a:avLst/>
            </a:prstGeom>
          </p:spPr>
        </p:pic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D5F2D878-1097-ADA3-4132-0F91E0656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97000" y="6362700"/>
              <a:ext cx="330200" cy="330200"/>
            </a:xfrm>
            <a:prstGeom prst="rect">
              <a:avLst/>
            </a:prstGeom>
            <a:effectLst>
              <a:outerShdw blurRad="1962" dir="2700000">
                <a:srgbClr val="000000">
                  <a:alpha val="24000"/>
                </a:srgbClr>
              </a:outerShdw>
            </a:effectLst>
          </p:spPr>
        </p:pic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D5D06985-7012-2A34-FF73-3FA18A9D4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518900" y="6438900"/>
              <a:ext cx="254000" cy="190500"/>
            </a:xfrm>
            <a:prstGeom prst="rect">
              <a:avLst/>
            </a:prstGeom>
            <a:effectLst>
              <a:outerShdw blurRad="466" dir="2700000">
                <a:srgbClr val="000000">
                  <a:alpha val="14000"/>
                </a:srgbClr>
              </a:outerShdw>
            </a:effectLst>
          </p:spPr>
        </p:pic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CE174B46-78B2-3F41-FBA6-D55E621FB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01300" y="6426200"/>
              <a:ext cx="228600" cy="228600"/>
            </a:xfrm>
            <a:prstGeom prst="rect">
              <a:avLst/>
            </a:prstGeom>
            <a:effectLst>
              <a:outerShdw blurRad="494" dir="2700000">
                <a:srgbClr val="000000">
                  <a:alpha val="22000"/>
                </a:srgbClr>
              </a:outerShdw>
            </a:effectLst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BC41085B-CD26-A494-1BD1-F0EBFD960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49000" y="6438900"/>
              <a:ext cx="254000" cy="190500"/>
            </a:xfrm>
            <a:prstGeom prst="rect">
              <a:avLst/>
            </a:prstGeom>
            <a:effectLst>
              <a:outerShdw blurRad="466" dir="2700000">
                <a:srgbClr val="000000">
                  <a:alpha val="14000"/>
                </a:srgbClr>
              </a:outerShdw>
            </a:effectLst>
          </p:spPr>
        </p:pic>
        <p:pic>
          <p:nvPicPr>
            <p:cNvPr id="15" name="Picture 15">
              <a:extLst>
                <a:ext uri="{FF2B5EF4-FFF2-40B4-BE49-F238E27FC236}">
                  <a16:creationId xmlns:a16="http://schemas.microsoft.com/office/drawing/2014/main" id="{592D7BFB-59CC-0C39-D1D4-393865F3C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150600" y="6502400"/>
              <a:ext cx="114300" cy="63500"/>
            </a:xfrm>
            <a:prstGeom prst="rect">
              <a:avLst/>
            </a:prstGeom>
            <a:effectLst>
              <a:outerShdw blurRad="42" dir="2700000">
                <a:srgbClr val="000000">
                  <a:alpha val="20000"/>
                </a:srgbClr>
              </a:outerShdw>
            </a:effec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C45C7D4-75E1-276C-07E0-7E6A4D940B4E}"/>
              </a:ext>
            </a:extLst>
          </p:cNvPr>
          <p:cNvSpPr txBox="1"/>
          <p:nvPr/>
        </p:nvSpPr>
        <p:spPr>
          <a:xfrm>
            <a:off x="495300" y="464403"/>
            <a:ext cx="605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4. ‘</a:t>
            </a:r>
            <a:r>
              <a:rPr lang="ko-KR" altLang="en-US" sz="4800" b="1" dirty="0" err="1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븡아완</a:t>
            </a:r>
            <a:r>
              <a:rPr lang="ko-KR" altLang="en-US" sz="48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솔로</a:t>
            </a:r>
            <a:r>
              <a:rPr lang="en-US" altLang="ko-KR" sz="48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  <a:endParaRPr lang="ko-KR" altLang="en-US" sz="4800" b="1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9457AD-365D-4146-9E10-8A52A07109D5}"/>
              </a:ext>
            </a:extLst>
          </p:cNvPr>
          <p:cNvSpPr txBox="1"/>
          <p:nvPr/>
        </p:nvSpPr>
        <p:spPr>
          <a:xfrm>
            <a:off x="584200" y="2667000"/>
            <a:ext cx="11366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인도네시아 중부 자바 </a:t>
            </a:r>
            <a:r>
              <a:rPr lang="ko-KR" altLang="en-US" sz="2800" dirty="0" err="1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솔로시에</a:t>
            </a:r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있으며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</a:p>
          <a:p>
            <a:pPr algn="ctr"/>
            <a:r>
              <a:rPr lang="ko-KR" altLang="en-US" sz="2800" dirty="0" err="1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자바섬의</a:t>
            </a:r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교역과 농업을 위한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중요한 수로인 </a:t>
            </a:r>
            <a:endParaRPr lang="en-US" altLang="ko-KR" sz="2800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/>
            <a:r>
              <a:rPr lang="ko-KR" altLang="en-US" sz="2800" dirty="0" err="1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솔로강의</a:t>
            </a:r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아름다움과 풍요로움을 나타낸 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시적인 가사와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</a:p>
          <a:p>
            <a:pPr algn="ctr"/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민속적인 리듬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쉽고 서정적인 선율이 특징적이다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17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301</Words>
  <Application>Microsoft Office PowerPoint</Application>
  <PresentationFormat>와이드스크린</PresentationFormat>
  <Paragraphs>53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한컴 말랑말랑 Regular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Ryan Han</dc:creator>
  <cp:lastModifiedBy>Ryan Han</cp:lastModifiedBy>
  <cp:revision>4</cp:revision>
  <dcterms:created xsi:type="dcterms:W3CDTF">2006-08-16T00:00:00Z</dcterms:created>
  <dcterms:modified xsi:type="dcterms:W3CDTF">2024-11-06T08:27:33Z</dcterms:modified>
</cp:coreProperties>
</file>