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2"/>
  </p:notesMasterIdLst>
  <p:sldIdLst>
    <p:sldId id="292" r:id="rId4"/>
    <p:sldId id="298" r:id="rId5"/>
    <p:sldId id="297" r:id="rId6"/>
    <p:sldId id="299" r:id="rId7"/>
    <p:sldId id="311" r:id="rId8"/>
    <p:sldId id="309" r:id="rId9"/>
    <p:sldId id="306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11"/>
            <p14:sldId id="309"/>
            <p14:sldId id="30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6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24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2025-04-14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/>
              <a:t>너영나영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제주 민요의 특징을 살려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4" name="그림 3" descr="텍스트, 폰트, 번호, 악보이(가) 표시된 사진&#10;&#10;자동 생성된 설명">
            <a:extLst>
              <a:ext uri="{FF2B5EF4-FFF2-40B4-BE49-F238E27FC236}">
                <a16:creationId xmlns:a16="http://schemas.microsoft.com/office/drawing/2014/main" id="{54FEEBC3-5CED-E2E0-49AB-D4F2702166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3485" y="1074333"/>
            <a:ext cx="6507756" cy="4577720"/>
          </a:xfrm>
          <a:prstGeom prst="rect">
            <a:avLst/>
          </a:prstGeom>
        </p:spPr>
      </p:pic>
      <p:pic>
        <p:nvPicPr>
          <p:cNvPr id="7" name="[아침나라 중음①]_1단원_교과서_29쪽_너영 나영_노래">
            <a:hlinkClick r:id="" action="ppaction://media"/>
            <a:extLst>
              <a:ext uri="{FF2B5EF4-FFF2-40B4-BE49-F238E27FC236}">
                <a16:creationId xmlns:a16="http://schemas.microsoft.com/office/drawing/2014/main" id="{00CE495A-E897-96C0-4C48-52AAABE81C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835965"/>
            <a:ext cx="377219" cy="377219"/>
          </a:xfrm>
          <a:prstGeom prst="rect">
            <a:avLst/>
          </a:prstGeom>
        </p:spPr>
      </p:pic>
      <p:pic>
        <p:nvPicPr>
          <p:cNvPr id="9" name="[아침나라 중음①]_1단원_교과서_29쪽_너영 나영_반주_100">
            <a:hlinkClick r:id="" action="ppaction://media"/>
            <a:extLst>
              <a:ext uri="{FF2B5EF4-FFF2-40B4-BE49-F238E27FC236}">
                <a16:creationId xmlns:a16="http://schemas.microsoft.com/office/drawing/2014/main" id="{388591E1-85B4-6921-4C14-5AEB65F925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2717" y="1869778"/>
            <a:ext cx="377219" cy="3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122626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세마치장단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제주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메기고 받는 형식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형식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9" y="2828865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메기는 소리와 받는 소리의 가락이 같다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너영나영’은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너하고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나하고’라는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뜻의 제주 방언이다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제주의 방언과 정서를 표현한 노래이나 가락의 진행과 장단은 경기 민요와 유사한 느낌을 가지고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81F4B8-BD3F-5782-85A3-BEF4414C18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제주 민요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6AF39E-1B3E-CE87-1AC9-50BCEF3C5E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316D1EE-B8B7-4DB7-7860-0ABDFEB75E9D}"/>
              </a:ext>
            </a:extLst>
          </p:cNvPr>
          <p:cNvSpPr txBox="1">
            <a:spLocks/>
          </p:cNvSpPr>
          <p:nvPr/>
        </p:nvSpPr>
        <p:spPr>
          <a:xfrm>
            <a:off x="2708908" y="874201"/>
            <a:ext cx="8532457" cy="31589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>
                <a:solidFill>
                  <a:schemeClr val="tx1"/>
                </a:solidFill>
              </a:rPr>
              <a:t>제주도</a:t>
            </a:r>
            <a:endParaRPr kumimoji="1" lang="en-US" altLang="ko-KR" sz="2000" b="0">
              <a:solidFill>
                <a:schemeClr val="tx1"/>
              </a:solidFill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>
                <a:solidFill>
                  <a:schemeClr val="tx1"/>
                </a:solidFill>
              </a:rPr>
              <a:t>제주도 특유의 사투리가 많고</a:t>
            </a:r>
            <a:r>
              <a:rPr kumimoji="1" lang="en-US" altLang="ko-KR" sz="2000" b="0">
                <a:solidFill>
                  <a:schemeClr val="tx1"/>
                </a:solidFill>
              </a:rPr>
              <a:t>, </a:t>
            </a:r>
            <a:r>
              <a:rPr kumimoji="1" lang="ko-KR" altLang="en-US" sz="2000" b="0">
                <a:solidFill>
                  <a:schemeClr val="tx1"/>
                </a:solidFill>
              </a:rPr>
              <a:t>대규모 관현악 악기 반주가 불가능해 간단한 리듬악기나 생활 속에서 쉽게 구할 수 있는 도구를 사용한 가락 위주의 노래가 발달하였다</a:t>
            </a:r>
            <a:r>
              <a:rPr kumimoji="1" lang="en-US" altLang="ko-KR" sz="2000" b="0">
                <a:solidFill>
                  <a:schemeClr val="tx1"/>
                </a:solidFill>
              </a:rPr>
              <a:t>.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>
                <a:solidFill>
                  <a:schemeClr val="tx1"/>
                </a:solidFill>
              </a:rPr>
              <a:t>오돌또기</a:t>
            </a:r>
            <a:r>
              <a:rPr kumimoji="1" lang="en-US" altLang="ko-KR" sz="2000" b="0">
                <a:solidFill>
                  <a:schemeClr val="tx1"/>
                </a:solidFill>
              </a:rPr>
              <a:t>, </a:t>
            </a:r>
            <a:r>
              <a:rPr kumimoji="1" lang="ko-KR" altLang="en-US" sz="2000" b="0">
                <a:solidFill>
                  <a:schemeClr val="tx1"/>
                </a:solidFill>
              </a:rPr>
              <a:t>너영나영</a:t>
            </a:r>
            <a:r>
              <a:rPr kumimoji="1" lang="en-US" altLang="ko-KR" sz="2000" b="0">
                <a:solidFill>
                  <a:schemeClr val="tx1"/>
                </a:solidFill>
              </a:rPr>
              <a:t>, </a:t>
            </a:r>
            <a:r>
              <a:rPr kumimoji="1" lang="ko-KR" altLang="en-US" sz="2000" b="0">
                <a:solidFill>
                  <a:schemeClr val="tx1"/>
                </a:solidFill>
              </a:rPr>
              <a:t>이야홍타령 등</a:t>
            </a:r>
            <a:endParaRPr kumimoji="1" lang="en-US" altLang="ko-KR" sz="2000" b="0" dirty="0">
              <a:solidFill>
                <a:schemeClr val="tx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B5DA2BA-6AEE-94BD-CFD1-1BE2912F9B0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1589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지역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특징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대표곡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DF68156-7E24-05BA-3BA5-5558EEC14322}"/>
              </a:ext>
            </a:extLst>
          </p:cNvPr>
          <p:cNvSpPr/>
          <p:nvPr/>
        </p:nvSpPr>
        <p:spPr>
          <a:xfrm>
            <a:off x="940486" y="4295322"/>
            <a:ext cx="1994546" cy="34529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제주도의 지형적 특징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B56175-55CC-329B-D6C0-530A22C175F0}"/>
              </a:ext>
            </a:extLst>
          </p:cNvPr>
          <p:cNvSpPr txBox="1"/>
          <p:nvPr/>
        </p:nvSpPr>
        <p:spPr>
          <a:xfrm>
            <a:off x="3427911" y="4256956"/>
            <a:ext cx="7276324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- </a:t>
            </a:r>
            <a:r>
              <a:rPr lang="ko-KR" altLang="en-US" sz="1400" dirty="0"/>
              <a:t>제주도는 화산에 의해 형성된 섬으로 해안선이 비교적 단순하다</a:t>
            </a:r>
            <a:r>
              <a:rPr lang="en-US" altLang="ko-KR" sz="1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- </a:t>
            </a:r>
            <a:r>
              <a:rPr lang="ko-KR" altLang="en-US" sz="1400" dirty="0" err="1"/>
              <a:t>최다우지이지만</a:t>
            </a:r>
            <a:r>
              <a:rPr lang="ko-KR" altLang="en-US" sz="1400" dirty="0"/>
              <a:t> 하천의 발달이 미약하여 밭농사가 주로 이뤄진다</a:t>
            </a:r>
            <a:r>
              <a:rPr lang="en-US" altLang="ko-KR" sz="1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- </a:t>
            </a:r>
            <a:r>
              <a:rPr lang="ko-KR" altLang="en-US" sz="1400" dirty="0"/>
              <a:t>사면이 바다로 이루어져 온난하고 습윤하여 겨울철 원예작물의 월동 재배가 가능하다</a:t>
            </a:r>
            <a:r>
              <a:rPr lang="en-US" altLang="ko-KR" sz="14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-</a:t>
            </a:r>
            <a:r>
              <a:rPr lang="ko-KR" altLang="en-US" sz="1400" dirty="0"/>
              <a:t> 한반도 내륙과 비교하여 기온이 높고 강수량이 많으며 강한 바람이 자주 분다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8397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세마치장단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1954696" y="2798611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세마치장단</a:t>
            </a:r>
          </a:p>
        </p:txBody>
      </p:sp>
      <p:pic>
        <p:nvPicPr>
          <p:cNvPr id="4" name="세마치">
            <a:hlinkClick r:id="" action="ppaction://media"/>
            <a:extLst>
              <a:ext uri="{FF2B5EF4-FFF2-40B4-BE49-F238E27FC236}">
                <a16:creationId xmlns:a16="http://schemas.microsoft.com/office/drawing/2014/main" id="{F210F46D-40C7-4C05-0F1D-6B247B570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94290" y="2724835"/>
            <a:ext cx="399550" cy="399550"/>
          </a:xfrm>
          <a:prstGeom prst="rect">
            <a:avLst/>
          </a:prstGeom>
        </p:spPr>
      </p:pic>
      <p:pic>
        <p:nvPicPr>
          <p:cNvPr id="8" name="그림 7" descr="라인, 도표이(가) 표시된 사진&#10;&#10;자동 생성된 설명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5462" y="2134989"/>
            <a:ext cx="5904105" cy="258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dirty="0">
                <a:latin typeface="+mn-ea"/>
                <a:ea typeface="+mn-ea"/>
              </a:rPr>
              <a:t>다양한 제주 방언 알아보기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5F20694-1E8C-7300-3DA2-3E53395F38D4}"/>
              </a:ext>
            </a:extLst>
          </p:cNvPr>
          <p:cNvSpPr/>
          <p:nvPr/>
        </p:nvSpPr>
        <p:spPr>
          <a:xfrm>
            <a:off x="2059000" y="1323430"/>
            <a:ext cx="1873560" cy="81208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7AD83F-AB47-02C0-C42D-B93A63272977}"/>
              </a:ext>
            </a:extLst>
          </p:cNvPr>
          <p:cNvSpPr txBox="1"/>
          <p:nvPr/>
        </p:nvSpPr>
        <p:spPr>
          <a:xfrm>
            <a:off x="2429876" y="1575586"/>
            <a:ext cx="1131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/>
              <a:t>너영나영</a:t>
            </a:r>
            <a:endParaRPr lang="ko-KR" altLang="en-US" sz="1400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A10A444-FE0A-993B-B4E1-2BCE0A60E638}"/>
              </a:ext>
            </a:extLst>
          </p:cNvPr>
          <p:cNvSpPr/>
          <p:nvPr/>
        </p:nvSpPr>
        <p:spPr>
          <a:xfrm>
            <a:off x="2059000" y="2494837"/>
            <a:ext cx="1873560" cy="81208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8C282-587D-6186-4A56-3FABFAC3F093}"/>
              </a:ext>
            </a:extLst>
          </p:cNvPr>
          <p:cNvSpPr txBox="1"/>
          <p:nvPr/>
        </p:nvSpPr>
        <p:spPr>
          <a:xfrm>
            <a:off x="2270017" y="2746993"/>
            <a:ext cx="145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혼자 </a:t>
            </a:r>
            <a:r>
              <a:rPr lang="ko-KR" altLang="en-US" sz="1400" dirty="0" err="1"/>
              <a:t>옵서예</a:t>
            </a:r>
            <a:endParaRPr lang="ko-KR" altLang="en-US" sz="1400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9D28FA75-2542-8F57-D92A-C744853866E8}"/>
              </a:ext>
            </a:extLst>
          </p:cNvPr>
          <p:cNvSpPr/>
          <p:nvPr/>
        </p:nvSpPr>
        <p:spPr>
          <a:xfrm>
            <a:off x="7104186" y="1323430"/>
            <a:ext cx="1873560" cy="81208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0488DD-D6A6-8264-5B71-51883481C56D}"/>
              </a:ext>
            </a:extLst>
          </p:cNvPr>
          <p:cNvSpPr txBox="1"/>
          <p:nvPr/>
        </p:nvSpPr>
        <p:spPr>
          <a:xfrm>
            <a:off x="7315203" y="1575586"/>
            <a:ext cx="145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/>
              <a:t>폭싹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속았수당</a:t>
            </a:r>
            <a:endParaRPr lang="ko-KR" altLang="en-US" sz="1400" dirty="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EC10B22-FDEC-38B3-9299-D6E70397C6BE}"/>
              </a:ext>
            </a:extLst>
          </p:cNvPr>
          <p:cNvSpPr/>
          <p:nvPr/>
        </p:nvSpPr>
        <p:spPr>
          <a:xfrm>
            <a:off x="7104186" y="2494837"/>
            <a:ext cx="1873560" cy="81208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3C4667-996A-DCA3-4EE2-52FA12C40584}"/>
              </a:ext>
            </a:extLst>
          </p:cNvPr>
          <p:cNvSpPr txBox="1"/>
          <p:nvPr/>
        </p:nvSpPr>
        <p:spPr>
          <a:xfrm>
            <a:off x="7219288" y="2746993"/>
            <a:ext cx="1643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/>
              <a:t>혼저덜</a:t>
            </a:r>
            <a:r>
              <a:rPr lang="ko-KR" altLang="en-US" sz="1400" dirty="0"/>
              <a:t> 왕 </a:t>
            </a:r>
            <a:r>
              <a:rPr lang="ko-KR" altLang="en-US" sz="1400" dirty="0" err="1"/>
              <a:t>먹읍서</a:t>
            </a:r>
            <a:endParaRPr lang="ko-KR" alt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7BAF26-3DF2-ECF8-C095-049C9725D6AA}"/>
              </a:ext>
            </a:extLst>
          </p:cNvPr>
          <p:cNvSpPr txBox="1"/>
          <p:nvPr/>
        </p:nvSpPr>
        <p:spPr>
          <a:xfrm>
            <a:off x="4149970" y="1575586"/>
            <a:ext cx="2385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/>
              <a:t>너하고</a:t>
            </a:r>
            <a:r>
              <a:rPr lang="ko-KR" altLang="en-US" sz="1400" dirty="0"/>
              <a:t> 나하고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375947-4FB4-CC3B-8339-3B90A4008CC3}"/>
              </a:ext>
            </a:extLst>
          </p:cNvPr>
          <p:cNvSpPr txBox="1"/>
          <p:nvPr/>
        </p:nvSpPr>
        <p:spPr>
          <a:xfrm>
            <a:off x="4149970" y="2746993"/>
            <a:ext cx="2385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어서 오세요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F3E49A-F16A-58B9-CE2D-EE40C892C51F}"/>
              </a:ext>
            </a:extLst>
          </p:cNvPr>
          <p:cNvSpPr txBox="1"/>
          <p:nvPr/>
        </p:nvSpPr>
        <p:spPr>
          <a:xfrm>
            <a:off x="9297467" y="1575586"/>
            <a:ext cx="2385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고생하셨습니다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E0993F-0FD9-27F9-0B3E-C7882FF27085}"/>
              </a:ext>
            </a:extLst>
          </p:cNvPr>
          <p:cNvSpPr txBox="1"/>
          <p:nvPr/>
        </p:nvSpPr>
        <p:spPr>
          <a:xfrm>
            <a:off x="9297467" y="2743795"/>
            <a:ext cx="2385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어서 와서 드세요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A6B35CE2-51DA-5E16-E7D5-53FA900745EA}"/>
              </a:ext>
            </a:extLst>
          </p:cNvPr>
          <p:cNvSpPr/>
          <p:nvPr/>
        </p:nvSpPr>
        <p:spPr>
          <a:xfrm>
            <a:off x="4469691" y="3717013"/>
            <a:ext cx="1873560" cy="81208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56EC9C-8531-A433-DB0F-9291CEA9F05B}"/>
              </a:ext>
            </a:extLst>
          </p:cNvPr>
          <p:cNvSpPr txBox="1"/>
          <p:nvPr/>
        </p:nvSpPr>
        <p:spPr>
          <a:xfrm>
            <a:off x="4584793" y="3969169"/>
            <a:ext cx="1643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/>
              <a:t>재기재기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옵서여</a:t>
            </a:r>
            <a:endParaRPr lang="ko-KR" altLang="en-US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97D303-F440-5443-9B82-2132F94839D4}"/>
              </a:ext>
            </a:extLst>
          </p:cNvPr>
          <p:cNvSpPr txBox="1"/>
          <p:nvPr/>
        </p:nvSpPr>
        <p:spPr>
          <a:xfrm>
            <a:off x="6662972" y="3965971"/>
            <a:ext cx="2385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어서 </a:t>
            </a:r>
            <a:r>
              <a:rPr lang="ko-KR" altLang="en-US" sz="1400" dirty="0" err="1"/>
              <a:t>어서</a:t>
            </a:r>
            <a:r>
              <a:rPr lang="ko-KR" altLang="en-US" sz="1400" dirty="0"/>
              <a:t> 오세요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2163923-6E72-9421-F219-118DDF5A98EB}"/>
              </a:ext>
            </a:extLst>
          </p:cNvPr>
          <p:cNvSpPr/>
          <p:nvPr/>
        </p:nvSpPr>
        <p:spPr>
          <a:xfrm>
            <a:off x="3400227" y="5276420"/>
            <a:ext cx="6525490" cy="42614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i="1" dirty="0">
                <a:solidFill>
                  <a:schemeClr val="tx2"/>
                </a:solidFill>
              </a:rPr>
              <a:t>다른 제주 방언은 무엇이 있을까</a:t>
            </a:r>
            <a:r>
              <a:rPr lang="en-US" altLang="ko-KR" sz="1600" i="1" dirty="0">
                <a:solidFill>
                  <a:schemeClr val="tx2"/>
                </a:solidFill>
              </a:rPr>
              <a:t>?</a:t>
            </a:r>
            <a:endParaRPr lang="ko-KR" altLang="en-US" sz="1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 animBg="1"/>
      <p:bldP spid="16" grpId="0"/>
      <p:bldP spid="18" grpId="0" animBg="1"/>
      <p:bldP spid="20" grpId="0"/>
      <p:bldP spid="23" grpId="0"/>
      <p:bldP spid="24" grpId="0"/>
      <p:bldP spid="26" grpId="0"/>
      <p:bldP spid="27" grpId="0"/>
      <p:bldP spid="28" grpId="0" animBg="1"/>
      <p:bldP spid="29" grpId="0"/>
      <p:bldP spid="30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3599</TotalTime>
  <Words>208</Words>
  <Application>Microsoft Office PowerPoint</Application>
  <PresentationFormat>와이드스크린</PresentationFormat>
  <Paragraphs>52</Paragraphs>
  <Slides>8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Spoqa Han Sans Neo</vt:lpstr>
      <vt:lpstr>나눔고딕</vt:lpstr>
      <vt:lpstr>맑은 고딕</vt:lpstr>
      <vt:lpstr>NanumGothicExtraBold</vt:lpstr>
      <vt:lpstr>Arial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180</cp:revision>
  <dcterms:created xsi:type="dcterms:W3CDTF">2024-07-03T01:17:18Z</dcterms:created>
  <dcterms:modified xsi:type="dcterms:W3CDTF">2025-04-14T04:09:33Z</dcterms:modified>
</cp:coreProperties>
</file>