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317" r:id="rId2"/>
    <p:sldId id="318" r:id="rId3"/>
    <p:sldId id="303" r:id="rId4"/>
    <p:sldId id="304" r:id="rId5"/>
    <p:sldId id="305" r:id="rId6"/>
    <p:sldId id="314" r:id="rId7"/>
    <p:sldId id="307" r:id="rId8"/>
    <p:sldId id="308" r:id="rId9"/>
    <p:sldId id="309" r:id="rId10"/>
    <p:sldId id="315" r:id="rId11"/>
    <p:sldId id="311" r:id="rId12"/>
    <p:sldId id="312" r:id="rId13"/>
    <p:sldId id="313" r:id="rId14"/>
    <p:sldId id="319" r:id="rId15"/>
  </p:sldIdLst>
  <p:sldSz cx="18288000" cy="10287000"/>
  <p:notesSz cx="6858000" cy="9144000"/>
  <p:embeddedFontLst>
    <p:embeddedFont>
      <p:font typeface="국립공원 꼬미" panose="02000500000000000000" pitchFamily="2" charset="-127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T Interphases Bold" panose="020B0600000101010101" charset="-127"/>
      <p:regular r:id="rId22"/>
    </p:embeddedFont>
    <p:embeddedFont>
      <p:font typeface="경기천년제목 Light" panose="02020403020101020101" pitchFamily="18" charset="-127"/>
      <p:regular r:id="rId23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1"/>
    <a:srgbClr val="549771"/>
    <a:srgbClr val="FFC934"/>
    <a:srgbClr val="D4D6D6"/>
    <a:srgbClr val="2D2D2D"/>
    <a:srgbClr val="F147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284" autoAdjust="0"/>
  </p:normalViewPr>
  <p:slideViewPr>
    <p:cSldViewPr>
      <p:cViewPr varScale="1">
        <p:scale>
          <a:sx n="77" d="100"/>
          <a:sy n="77" d="100"/>
        </p:scale>
        <p:origin x="22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DA52D-2823-431D-8347-91ABB3A8B155}" type="datetimeFigureOut">
              <a:rPr lang="ko-KR" altLang="en-US" smtClean="0"/>
              <a:t>2024-10-07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BA3C4-F001-4171-B73C-A021B73F0B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5199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45" t="-1196" r="-66666" b="-1531"/>
            </a:stretch>
          </a:blipFill>
        </p:spPr>
      </p:sp>
      <p:sp>
        <p:nvSpPr>
          <p:cNvPr id="35" name="TextBox 34"/>
          <p:cNvSpPr txBox="1"/>
          <p:nvPr/>
        </p:nvSpPr>
        <p:spPr>
          <a:xfrm>
            <a:off x="228600" y="266700"/>
            <a:ext cx="3151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고등학교 음악 감상과 비평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4610099" y="1445389"/>
            <a:ext cx="9067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000" b="1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학습 지원 자료 </a:t>
            </a:r>
            <a:r>
              <a:rPr lang="en-US" altLang="ko-KR" sz="6000" b="1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PPT</a:t>
            </a:r>
          </a:p>
          <a:p>
            <a:pPr algn="ctr">
              <a:lnSpc>
                <a:spcPct val="150000"/>
              </a:lnSpc>
            </a:pPr>
            <a:r>
              <a:rPr lang="en-US" altLang="ko-KR" sz="6000" b="1" dirty="0" smtClean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[</a:t>
            </a:r>
            <a:r>
              <a:rPr lang="ko-KR" altLang="en-US" sz="6000" b="1" dirty="0" smtClean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프로젝트</a:t>
            </a:r>
            <a:r>
              <a:rPr lang="en-US" altLang="ko-KR" sz="6000" b="1" dirty="0" smtClean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] ‘</a:t>
            </a:r>
            <a:r>
              <a:rPr lang="ko-KR" altLang="en-US" sz="6000" b="1" dirty="0" smtClean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음악과 </a:t>
            </a:r>
            <a:r>
              <a:rPr lang="ko-KR" altLang="en-US" sz="6000" b="1" dirty="0" smtClean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그림의 만남 발표회</a:t>
            </a:r>
            <a:r>
              <a:rPr lang="en-US" altLang="ko-KR" sz="6000" b="1" dirty="0" smtClean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’</a:t>
            </a:r>
            <a:endParaRPr lang="ko-KR" altLang="en-US" sz="6000" b="1" dirty="0"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4998719" y="4862721"/>
            <a:ext cx="829056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 latinLnBrk="0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※ </a:t>
            </a:r>
            <a:r>
              <a:rPr lang="ko-KR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유의 사항</a:t>
            </a:r>
            <a:endParaRPr lang="en-US" altLang="ko-KR" sz="2400" b="1" dirty="0">
              <a:solidFill>
                <a:schemeClr val="tx1">
                  <a:lumMod val="50000"/>
                  <a:lumOff val="50000"/>
                </a:schemeClr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marL="342900" indent="-342900" algn="just" fontAlgn="t" latinLnBrk="0">
              <a:lnSpc>
                <a:spcPct val="150000"/>
              </a:lnSpc>
              <a:buAutoNum type="arabicPeriod"/>
            </a:pP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본 저작물은  교사와 학생의 수업 목적으로만 활용이 가능합니다</a:t>
            </a:r>
            <a:r>
              <a:rPr lang="en-US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</a:t>
            </a:r>
          </a:p>
          <a:p>
            <a:pPr marL="342900" indent="-342900" algn="just" fontAlgn="t" latinLnBrk="0">
              <a:lnSpc>
                <a:spcPct val="150000"/>
              </a:lnSpc>
              <a:buAutoNum type="arabicPeriod"/>
            </a:pP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본 수업 자료는 저작권법 제</a:t>
            </a:r>
            <a:r>
              <a:rPr lang="en-US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25</a:t>
            </a: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조에 따라 학교 수업을 목적으로 </a:t>
            </a:r>
            <a:r>
              <a:rPr lang="ko-KR" alt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이용되었으므로</a:t>
            </a:r>
            <a:r>
              <a:rPr lang="en-US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본 수업 자료를 외부에 공개</a:t>
            </a:r>
            <a:r>
              <a:rPr lang="en-US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·</a:t>
            </a: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게시하는 것을 금지하며</a:t>
            </a:r>
            <a:r>
              <a:rPr lang="en-US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이를 위반하는 경우 저작권 침해로서 관련법에 따라 처벌될 수 있습니다</a:t>
            </a:r>
            <a:r>
              <a:rPr lang="en-US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</a:t>
            </a:r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099" y="9421875"/>
            <a:ext cx="1447800" cy="623866"/>
          </a:xfrm>
          <a:prstGeom prst="rect">
            <a:avLst/>
          </a:prstGeom>
        </p:spPr>
      </p:pic>
      <p:sp>
        <p:nvSpPr>
          <p:cNvPr id="39" name="Freeform 3">
            <a:extLst>
              <a:ext uri="{FF2B5EF4-FFF2-40B4-BE49-F238E27FC236}">
                <a16:creationId xmlns:a16="http://schemas.microsoft.com/office/drawing/2014/main" id="{7BAFDC06-00A5-04A7-3348-921628864A14}"/>
              </a:ext>
            </a:extLst>
          </p:cNvPr>
          <p:cNvSpPr/>
          <p:nvPr/>
        </p:nvSpPr>
        <p:spPr>
          <a:xfrm flipH="1">
            <a:off x="-76200" y="5372100"/>
            <a:ext cx="5638800" cy="4994187"/>
          </a:xfrm>
          <a:custGeom>
            <a:avLst/>
            <a:gdLst/>
            <a:ahLst/>
            <a:cxnLst/>
            <a:rect l="l" t="t" r="r" b="b"/>
            <a:pathLst>
              <a:path w="11836232" h="9492227">
                <a:moveTo>
                  <a:pt x="11836232" y="0"/>
                </a:moveTo>
                <a:lnTo>
                  <a:pt x="0" y="0"/>
                </a:lnTo>
                <a:lnTo>
                  <a:pt x="0" y="9492227"/>
                </a:lnTo>
                <a:lnTo>
                  <a:pt x="11836232" y="9492227"/>
                </a:lnTo>
                <a:lnTo>
                  <a:pt x="118362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id="{46F4B92C-A513-8F6D-85B1-FB89AC69F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26" b="100000" l="965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20600" y="7089876"/>
            <a:ext cx="5934076" cy="323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8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45" t="-1196" r="-66666" b="-1531"/>
            </a:stretch>
          </a:blipFill>
        </p:spPr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2B0366E0-E455-3AE5-D7CE-26044949A4E5}"/>
              </a:ext>
            </a:extLst>
          </p:cNvPr>
          <p:cNvGrpSpPr/>
          <p:nvPr/>
        </p:nvGrpSpPr>
        <p:grpSpPr>
          <a:xfrm>
            <a:off x="3143932" y="2504326"/>
            <a:ext cx="2209800" cy="2016864"/>
            <a:chOff x="7924800" y="1931139"/>
            <a:chExt cx="1066707" cy="1038225"/>
          </a:xfrm>
        </p:grpSpPr>
        <p:grpSp>
          <p:nvGrpSpPr>
            <p:cNvPr id="13" name="Group 13"/>
            <p:cNvGrpSpPr/>
            <p:nvPr/>
          </p:nvGrpSpPr>
          <p:grpSpPr>
            <a:xfrm rot="16200000">
              <a:off x="7948566" y="1926423"/>
              <a:ext cx="1038225" cy="1047657"/>
              <a:chOff x="0" y="0"/>
              <a:chExt cx="853834" cy="86159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53834" cy="861591"/>
              </a:xfrm>
              <a:custGeom>
                <a:avLst/>
                <a:gdLst/>
                <a:ahLst/>
                <a:cxnLst/>
                <a:rect l="l" t="t" r="r" b="b"/>
                <a:pathLst>
                  <a:path w="853834" h="861591">
                    <a:moveTo>
                      <a:pt x="426917" y="0"/>
                    </a:moveTo>
                    <a:cubicBezTo>
                      <a:pt x="191137" y="0"/>
                      <a:pt x="0" y="192874"/>
                      <a:pt x="0" y="430795"/>
                    </a:cubicBezTo>
                    <a:cubicBezTo>
                      <a:pt x="0" y="668717"/>
                      <a:pt x="191137" y="861591"/>
                      <a:pt x="426917" y="861591"/>
                    </a:cubicBezTo>
                    <a:cubicBezTo>
                      <a:pt x="662697" y="861591"/>
                      <a:pt x="853834" y="668717"/>
                      <a:pt x="853834" y="430795"/>
                    </a:cubicBezTo>
                    <a:cubicBezTo>
                      <a:pt x="853834" y="192874"/>
                      <a:pt x="662697" y="0"/>
                      <a:pt x="426917" y="0"/>
                    </a:cubicBezTo>
                    <a:close/>
                  </a:path>
                </a:pathLst>
              </a:custGeom>
              <a:solidFill>
                <a:srgbClr val="EBE7E0"/>
              </a:solidFill>
              <a:ln w="66675" cap="sq">
                <a:solidFill>
                  <a:srgbClr val="543110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80047" y="71249"/>
                <a:ext cx="693740" cy="7095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8"/>
                  </a:lnSpc>
                </a:pPr>
                <a:endParaRPr sz="3600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7924800" y="2347712"/>
              <a:ext cx="1045655" cy="446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0"/>
                </a:lnSpc>
                <a:spcBef>
                  <a:spcPct val="0"/>
                </a:spcBef>
              </a:pPr>
              <a:r>
                <a:rPr lang="en-US" sz="8800" spc="-136" dirty="0">
                  <a:solidFill>
                    <a:srgbClr val="54311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T Interphases Bold"/>
                  <a:sym typeface="TT Interphases Bold"/>
                </a:rPr>
                <a:t>04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90756DD-DB94-632E-7290-5293D964B1C3}"/>
              </a:ext>
            </a:extLst>
          </p:cNvPr>
          <p:cNvSpPr txBox="1"/>
          <p:nvPr/>
        </p:nvSpPr>
        <p:spPr>
          <a:xfrm>
            <a:off x="6103153" y="2691368"/>
            <a:ext cx="84580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0" dirty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제작하기</a:t>
            </a:r>
            <a:endParaRPr lang="en-US" altLang="ko-KR" sz="10000" dirty="0">
              <a:solidFill>
                <a:srgbClr val="54311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F2D030A-F71B-1004-47F7-240C2AAED966}"/>
              </a:ext>
            </a:extLst>
          </p:cNvPr>
          <p:cNvSpPr txBox="1"/>
          <p:nvPr/>
        </p:nvSpPr>
        <p:spPr>
          <a:xfrm>
            <a:off x="6103153" y="4914900"/>
            <a:ext cx="11049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ko-KR" altLang="en-US" sz="6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발표회에 사용할 </a:t>
            </a:r>
            <a:r>
              <a:rPr lang="ko-KR" altLang="en-US" sz="6600" dirty="0" smtClean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자료 선정하기</a:t>
            </a:r>
            <a:endParaRPr lang="en-US" altLang="ko-KR" sz="6600" dirty="0">
              <a:solidFill>
                <a:srgbClr val="272D1A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marL="685800" indent="-685800">
              <a:buFontTx/>
              <a:buChar char="-"/>
            </a:pPr>
            <a:r>
              <a:rPr lang="ko-KR" altLang="en-US" sz="6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그림과 음원을 삽입할 </a:t>
            </a:r>
            <a:endParaRPr lang="en-US" altLang="ko-KR" sz="6600" dirty="0" smtClean="0">
              <a:solidFill>
                <a:srgbClr val="272D1A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r>
              <a:rPr lang="en-US" altLang="ko-KR" sz="6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</a:t>
            </a:r>
            <a:r>
              <a:rPr lang="en-US" altLang="ko-KR" sz="6600" dirty="0" smtClean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 </a:t>
            </a:r>
            <a:r>
              <a:rPr lang="ko-KR" altLang="en-US" sz="6600" dirty="0" smtClean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발표용 프레젠테이션 만들기</a:t>
            </a:r>
            <a:endParaRPr lang="en-US" altLang="ko-KR" sz="6600" dirty="0">
              <a:solidFill>
                <a:srgbClr val="272D1A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44680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45" t="-1196" r="-66666" b="-1531"/>
            </a:stretch>
          </a:blipFill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6BD2A6-0605-0D62-6C2E-7AF5513BACEC}"/>
              </a:ext>
            </a:extLst>
          </p:cNvPr>
          <p:cNvSpPr txBox="1"/>
          <p:nvPr/>
        </p:nvSpPr>
        <p:spPr>
          <a:xfrm>
            <a:off x="3429000" y="495300"/>
            <a:ext cx="1143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200" dirty="0" smtClean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# </a:t>
            </a:r>
            <a:r>
              <a:rPr lang="ko-KR" altLang="en-US" sz="7200" dirty="0" smtClean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프레젠테이션 작성 </a:t>
            </a:r>
            <a:r>
              <a:rPr lang="ko-KR" altLang="en-US" sz="7200" dirty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시 유의점</a:t>
            </a:r>
            <a:endParaRPr lang="en-US" altLang="ko-KR" sz="7200" dirty="0">
              <a:solidFill>
                <a:srgbClr val="54311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3CD0FB-35FB-F420-09D5-C0BD65F82DC0}"/>
              </a:ext>
            </a:extLst>
          </p:cNvPr>
          <p:cNvSpPr txBox="1"/>
          <p:nvPr/>
        </p:nvSpPr>
        <p:spPr>
          <a:xfrm>
            <a:off x="4343400" y="1922617"/>
            <a:ext cx="13639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54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그림 자료를 효과적으로 제시하기</a:t>
            </a:r>
            <a:endParaRPr lang="en-US" altLang="ko-KR" sz="5400" dirty="0">
              <a:solidFill>
                <a:srgbClr val="272D1A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15C8BC-CE8C-240D-D6A6-43352015AC2C}"/>
              </a:ext>
            </a:extLst>
          </p:cNvPr>
          <p:cNvSpPr txBox="1"/>
          <p:nvPr/>
        </p:nvSpPr>
        <p:spPr>
          <a:xfrm>
            <a:off x="4343400" y="3217350"/>
            <a:ext cx="11963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54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음악을 재생하거나 노래 또는 연주하여 </a:t>
            </a:r>
            <a:endParaRPr lang="en-US" altLang="ko-KR" sz="5400" dirty="0" smtClean="0">
              <a:solidFill>
                <a:srgbClr val="272D1A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54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</a:t>
            </a:r>
            <a:r>
              <a:rPr lang="en-US" altLang="ko-KR" sz="5400" dirty="0" smtClean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   </a:t>
            </a:r>
            <a:r>
              <a:rPr lang="ko-KR" altLang="en-US" sz="5400" dirty="0" smtClean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그림과 </a:t>
            </a:r>
            <a:r>
              <a:rPr lang="ko-KR" altLang="en-US" sz="54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함께 감상할 수 있도록 하기</a:t>
            </a:r>
            <a:endParaRPr lang="en-US" altLang="ko-KR" sz="5400" dirty="0">
              <a:solidFill>
                <a:srgbClr val="272D1A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9CA8158-D17D-6A75-F337-6FCF660227D5}"/>
              </a:ext>
            </a:extLst>
          </p:cNvPr>
          <p:cNvSpPr txBox="1"/>
          <p:nvPr/>
        </p:nvSpPr>
        <p:spPr>
          <a:xfrm>
            <a:off x="4343400" y="5758577"/>
            <a:ext cx="110749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54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그림과 음악과의 관련성을 조사하고 </a:t>
            </a:r>
            <a:endParaRPr lang="en-US" altLang="ko-KR" sz="5400" dirty="0" smtClean="0">
              <a:solidFill>
                <a:srgbClr val="272D1A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54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</a:t>
            </a:r>
            <a:r>
              <a:rPr lang="en-US" altLang="ko-KR" sz="5400" dirty="0" smtClean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   </a:t>
            </a:r>
            <a:r>
              <a:rPr lang="ko-KR" altLang="en-US" sz="5400" dirty="0" smtClean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예술적 </a:t>
            </a:r>
            <a:r>
              <a:rPr lang="ko-KR" altLang="en-US" sz="54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가치를 작성하기</a:t>
            </a:r>
            <a:endParaRPr lang="en-US" altLang="ko-KR" sz="5400" dirty="0">
              <a:solidFill>
                <a:srgbClr val="272D1A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C1E39E-5B6D-6A50-B8BB-B41D2CA90452}"/>
              </a:ext>
            </a:extLst>
          </p:cNvPr>
          <p:cNvSpPr txBox="1"/>
          <p:nvPr/>
        </p:nvSpPr>
        <p:spPr>
          <a:xfrm>
            <a:off x="4343400" y="8343900"/>
            <a:ext cx="10134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5400" dirty="0" err="1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모둠원</a:t>
            </a:r>
            <a:r>
              <a:rPr lang="ko-KR" altLang="en-US" sz="54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이름 및 맡은 역할 적기</a:t>
            </a:r>
            <a:endParaRPr lang="en-US" altLang="ko-KR" sz="5400" dirty="0">
              <a:solidFill>
                <a:srgbClr val="272D1A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45" t="-1196" r="-66666" b="-1531"/>
            </a:stretch>
          </a:blipFill>
        </p:spPr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2B0366E0-E455-3AE5-D7CE-26044949A4E5}"/>
              </a:ext>
            </a:extLst>
          </p:cNvPr>
          <p:cNvGrpSpPr/>
          <p:nvPr/>
        </p:nvGrpSpPr>
        <p:grpSpPr>
          <a:xfrm>
            <a:off x="3122126" y="2504326"/>
            <a:ext cx="2209800" cy="2016864"/>
            <a:chOff x="7924800" y="1931139"/>
            <a:chExt cx="1066707" cy="1038225"/>
          </a:xfrm>
        </p:grpSpPr>
        <p:grpSp>
          <p:nvGrpSpPr>
            <p:cNvPr id="13" name="Group 13"/>
            <p:cNvGrpSpPr/>
            <p:nvPr/>
          </p:nvGrpSpPr>
          <p:grpSpPr>
            <a:xfrm rot="16200000">
              <a:off x="7948566" y="1926423"/>
              <a:ext cx="1038225" cy="1047657"/>
              <a:chOff x="0" y="0"/>
              <a:chExt cx="853834" cy="86159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53834" cy="861591"/>
              </a:xfrm>
              <a:custGeom>
                <a:avLst/>
                <a:gdLst/>
                <a:ahLst/>
                <a:cxnLst/>
                <a:rect l="l" t="t" r="r" b="b"/>
                <a:pathLst>
                  <a:path w="853834" h="861591">
                    <a:moveTo>
                      <a:pt x="426917" y="0"/>
                    </a:moveTo>
                    <a:cubicBezTo>
                      <a:pt x="191137" y="0"/>
                      <a:pt x="0" y="192874"/>
                      <a:pt x="0" y="430795"/>
                    </a:cubicBezTo>
                    <a:cubicBezTo>
                      <a:pt x="0" y="668717"/>
                      <a:pt x="191137" y="861591"/>
                      <a:pt x="426917" y="861591"/>
                    </a:cubicBezTo>
                    <a:cubicBezTo>
                      <a:pt x="662697" y="861591"/>
                      <a:pt x="853834" y="668717"/>
                      <a:pt x="853834" y="430795"/>
                    </a:cubicBezTo>
                    <a:cubicBezTo>
                      <a:pt x="853834" y="192874"/>
                      <a:pt x="662697" y="0"/>
                      <a:pt x="426917" y="0"/>
                    </a:cubicBezTo>
                    <a:close/>
                  </a:path>
                </a:pathLst>
              </a:custGeom>
              <a:solidFill>
                <a:srgbClr val="EBE7E0"/>
              </a:solidFill>
              <a:ln w="66675" cap="sq">
                <a:solidFill>
                  <a:srgbClr val="543110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80047" y="71249"/>
                <a:ext cx="693740" cy="7095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8"/>
                  </a:lnSpc>
                </a:pPr>
                <a:endParaRPr sz="3600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7924800" y="2347712"/>
              <a:ext cx="1045655" cy="446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0"/>
                </a:lnSpc>
                <a:spcBef>
                  <a:spcPct val="0"/>
                </a:spcBef>
              </a:pPr>
              <a:r>
                <a:rPr lang="en-US" sz="8800" spc="-136" dirty="0">
                  <a:solidFill>
                    <a:srgbClr val="54311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T Interphases Bold"/>
                  <a:sym typeface="TT Interphases Bold"/>
                </a:rPr>
                <a:t>0</a:t>
              </a:r>
              <a:r>
                <a:rPr lang="en-US" altLang="ko-KR" sz="8800" spc="-136" dirty="0">
                  <a:solidFill>
                    <a:srgbClr val="54311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T Interphases Bold"/>
                  <a:sym typeface="TT Interphases Bold"/>
                </a:rPr>
                <a:t>5</a:t>
              </a:r>
              <a:endParaRPr lang="en-US" sz="8800" spc="-136" dirty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T Interphases Bold"/>
                <a:sym typeface="TT Interphases Bold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90756DD-DB94-632E-7290-5293D964B1C3}"/>
              </a:ext>
            </a:extLst>
          </p:cNvPr>
          <p:cNvSpPr txBox="1"/>
          <p:nvPr/>
        </p:nvSpPr>
        <p:spPr>
          <a:xfrm>
            <a:off x="6096000" y="2693407"/>
            <a:ext cx="80770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0" dirty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발표하기</a:t>
            </a:r>
            <a:endParaRPr lang="en-US" altLang="ko-KR" sz="10000" dirty="0">
              <a:solidFill>
                <a:srgbClr val="54311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F2D030A-F71B-1004-47F7-240C2AAED966}"/>
              </a:ext>
            </a:extLst>
          </p:cNvPr>
          <p:cNvSpPr txBox="1"/>
          <p:nvPr/>
        </p:nvSpPr>
        <p:spPr>
          <a:xfrm>
            <a:off x="6086475" y="4877082"/>
            <a:ext cx="11582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ko-KR" altLang="en-US" sz="6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창의적인 </a:t>
            </a:r>
            <a:r>
              <a:rPr lang="ko-KR" altLang="en-US" sz="6600" dirty="0" smtClean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방법으로 발표하기</a:t>
            </a:r>
            <a:endParaRPr lang="en-US" altLang="ko-KR" sz="6600" dirty="0">
              <a:solidFill>
                <a:srgbClr val="272D1A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marL="685800" indent="-685800">
              <a:buFontTx/>
              <a:buChar char="-"/>
            </a:pPr>
            <a:r>
              <a:rPr lang="ko-KR" altLang="en-US" sz="6600" dirty="0" err="1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모둠별</a:t>
            </a:r>
            <a:r>
              <a:rPr lang="ko-KR" altLang="en-US" sz="6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발표하기</a:t>
            </a:r>
            <a:endParaRPr lang="en-US" altLang="ko-KR" sz="6600" dirty="0">
              <a:solidFill>
                <a:srgbClr val="272D1A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04309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45" t="-1196" r="-66666" b="-1531"/>
            </a:stretch>
          </a:blipFill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6BD2A6-0605-0D62-6C2E-7AF5513BACEC}"/>
              </a:ext>
            </a:extLst>
          </p:cNvPr>
          <p:cNvSpPr txBox="1"/>
          <p:nvPr/>
        </p:nvSpPr>
        <p:spPr>
          <a:xfrm>
            <a:off x="4586292" y="1257300"/>
            <a:ext cx="9115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0" dirty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모둠 발표 후 평가하기</a:t>
            </a:r>
            <a:endParaRPr lang="en-US" altLang="ko-KR" sz="8000" dirty="0">
              <a:solidFill>
                <a:srgbClr val="54311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AB9496A4-CB31-1962-319D-3353FD34C1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811986"/>
              </p:ext>
            </p:extLst>
          </p:nvPr>
        </p:nvGraphicFramePr>
        <p:xfrm>
          <a:off x="558659" y="3838039"/>
          <a:ext cx="17170679" cy="472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81841">
                  <a:extLst>
                    <a:ext uri="{9D8B030D-6E8A-4147-A177-3AD203B41FA5}">
                      <a16:colId xmlns:a16="http://schemas.microsoft.com/office/drawing/2014/main" val="2585163069"/>
                    </a:ext>
                  </a:extLst>
                </a:gridCol>
                <a:gridCol w="1062946">
                  <a:extLst>
                    <a:ext uri="{9D8B030D-6E8A-4147-A177-3AD203B41FA5}">
                      <a16:colId xmlns:a16="http://schemas.microsoft.com/office/drawing/2014/main" val="3655527828"/>
                    </a:ext>
                  </a:extLst>
                </a:gridCol>
                <a:gridCol w="1062946">
                  <a:extLst>
                    <a:ext uri="{9D8B030D-6E8A-4147-A177-3AD203B41FA5}">
                      <a16:colId xmlns:a16="http://schemas.microsoft.com/office/drawing/2014/main" val="710575036"/>
                    </a:ext>
                  </a:extLst>
                </a:gridCol>
                <a:gridCol w="1062946">
                  <a:extLst>
                    <a:ext uri="{9D8B030D-6E8A-4147-A177-3AD203B41FA5}">
                      <a16:colId xmlns:a16="http://schemas.microsoft.com/office/drawing/2014/main" val="3342934472"/>
                    </a:ext>
                  </a:extLst>
                </a:gridCol>
              </a:tblGrid>
              <a:tr h="11811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5400" dirty="0">
                          <a:solidFill>
                            <a:srgbClr val="272D1A"/>
                          </a:solidFill>
                          <a:latin typeface="경기천년제목 Light" panose="02020403020101020101" pitchFamily="18" charset="-127"/>
                          <a:ea typeface="경기천년제목 Light" panose="02020403020101020101" pitchFamily="18" charset="-127"/>
                        </a:rPr>
                        <a:t>모둠 평가의 내용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5400" dirty="0">
                          <a:solidFill>
                            <a:srgbClr val="272D1A"/>
                          </a:solidFill>
                          <a:latin typeface="경기천년제목 Light" panose="02020403020101020101" pitchFamily="18" charset="-127"/>
                          <a:ea typeface="경기천년제목 Light" panose="02020403020101020101" pitchFamily="18" charset="-127"/>
                        </a:rPr>
                        <a:t>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5400" dirty="0">
                          <a:solidFill>
                            <a:srgbClr val="272D1A"/>
                          </a:solidFill>
                          <a:latin typeface="경기천년제목 Light" panose="02020403020101020101" pitchFamily="18" charset="-127"/>
                          <a:ea typeface="경기천년제목 Light" panose="02020403020101020101" pitchFamily="18" charset="-127"/>
                        </a:rPr>
                        <a:t>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5400" dirty="0">
                          <a:solidFill>
                            <a:srgbClr val="272D1A"/>
                          </a:solidFill>
                          <a:latin typeface="경기천년제목 Light" panose="02020403020101020101" pitchFamily="18" charset="-127"/>
                          <a:ea typeface="경기천년제목 Light" panose="02020403020101020101" pitchFamily="18" charset="-127"/>
                        </a:rPr>
                        <a:t>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6061555"/>
                  </a:ext>
                </a:extLst>
              </a:tr>
              <a:tr h="118110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4000" dirty="0" smtClean="0">
                          <a:solidFill>
                            <a:srgbClr val="272D1A"/>
                          </a:solidFill>
                          <a:latin typeface="경기천년제목 Light" panose="02020403020101020101" pitchFamily="18" charset="-127"/>
                          <a:ea typeface="경기천년제목 Light" panose="02020403020101020101" pitchFamily="18" charset="-127"/>
                        </a:rPr>
                        <a:t>음악과 </a:t>
                      </a:r>
                      <a:r>
                        <a:rPr lang="ko-KR" altLang="en-US" sz="4000" dirty="0">
                          <a:solidFill>
                            <a:srgbClr val="272D1A"/>
                          </a:solidFill>
                          <a:latin typeface="경기천년제목 Light" panose="02020403020101020101" pitchFamily="18" charset="-127"/>
                          <a:ea typeface="경기천년제목 Light" panose="02020403020101020101" pitchFamily="18" charset="-127"/>
                        </a:rPr>
                        <a:t>그림을 효과적으로 제시하였는가</a:t>
                      </a:r>
                      <a:r>
                        <a:rPr lang="en-US" altLang="ko-KR" sz="4000" dirty="0">
                          <a:solidFill>
                            <a:srgbClr val="272D1A"/>
                          </a:solidFill>
                          <a:latin typeface="경기천년제목 Light" panose="02020403020101020101" pitchFamily="18" charset="-127"/>
                          <a:ea typeface="경기천년제목 Light" panose="02020403020101020101" pitchFamily="18" charset="-127"/>
                        </a:rPr>
                        <a:t>?</a:t>
                      </a:r>
                      <a:endParaRPr lang="ko-KR" altLang="en-US" sz="4000" dirty="0">
                        <a:solidFill>
                          <a:srgbClr val="272D1A"/>
                        </a:solidFill>
                        <a:latin typeface="경기천년제목 Light" panose="02020403020101020101" pitchFamily="18" charset="-127"/>
                        <a:ea typeface="경기천년제목 Light" panose="0202040302010102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dirty="0">
                        <a:solidFill>
                          <a:srgbClr val="272D1A"/>
                        </a:solidFill>
                        <a:latin typeface="경기천년제목 Light" panose="02020403020101020101" pitchFamily="18" charset="-127"/>
                        <a:ea typeface="경기천년제목 Light" panose="0202040302010102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>
                        <a:solidFill>
                          <a:srgbClr val="272D1A"/>
                        </a:solidFill>
                        <a:latin typeface="경기천년제목 Light" panose="02020403020101020101" pitchFamily="18" charset="-127"/>
                        <a:ea typeface="경기천년제목 Light" panose="0202040302010102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>
                        <a:solidFill>
                          <a:srgbClr val="272D1A"/>
                        </a:solidFill>
                        <a:latin typeface="경기천년제목 Light" panose="02020403020101020101" pitchFamily="18" charset="-127"/>
                        <a:ea typeface="경기천년제목 Light" panose="02020403020101020101" pitchFamily="18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3258445"/>
                  </a:ext>
                </a:extLst>
              </a:tr>
              <a:tr h="118110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4000" dirty="0" smtClean="0">
                          <a:solidFill>
                            <a:srgbClr val="272D1A"/>
                          </a:solidFill>
                          <a:latin typeface="경기천년제목 Light" panose="02020403020101020101" pitchFamily="18" charset="-127"/>
                          <a:ea typeface="경기천년제목 Light" panose="02020403020101020101" pitchFamily="18" charset="-127"/>
                        </a:rPr>
                        <a:t>음악과 </a:t>
                      </a:r>
                      <a:r>
                        <a:rPr lang="ko-KR" altLang="en-US" sz="4000" dirty="0">
                          <a:solidFill>
                            <a:srgbClr val="272D1A"/>
                          </a:solidFill>
                          <a:latin typeface="경기천년제목 Light" panose="02020403020101020101" pitchFamily="18" charset="-127"/>
                          <a:ea typeface="경기천년제목 Light" panose="02020403020101020101" pitchFamily="18" charset="-127"/>
                        </a:rPr>
                        <a:t>그림의 관련성을 조사하고 예술적 </a:t>
                      </a:r>
                      <a:r>
                        <a:rPr lang="ko-KR" altLang="en-US" sz="4000" dirty="0" smtClean="0">
                          <a:solidFill>
                            <a:srgbClr val="272D1A"/>
                          </a:solidFill>
                          <a:latin typeface="경기천년제목 Light" panose="02020403020101020101" pitchFamily="18" charset="-127"/>
                          <a:ea typeface="경기천년제목 Light" panose="02020403020101020101" pitchFamily="18" charset="-127"/>
                        </a:rPr>
                        <a:t>가치를 </a:t>
                      </a:r>
                      <a:r>
                        <a:rPr lang="ko-KR" altLang="en-US" sz="4000" dirty="0">
                          <a:solidFill>
                            <a:srgbClr val="272D1A"/>
                          </a:solidFill>
                          <a:latin typeface="경기천년제목 Light" panose="02020403020101020101" pitchFamily="18" charset="-127"/>
                          <a:ea typeface="경기천년제목 Light" panose="02020403020101020101" pitchFamily="18" charset="-127"/>
                        </a:rPr>
                        <a:t>논하였는가</a:t>
                      </a:r>
                      <a:r>
                        <a:rPr lang="en-US" altLang="ko-KR" sz="4000" dirty="0">
                          <a:solidFill>
                            <a:srgbClr val="272D1A"/>
                          </a:solidFill>
                          <a:latin typeface="경기천년제목 Light" panose="02020403020101020101" pitchFamily="18" charset="-127"/>
                          <a:ea typeface="경기천년제목 Light" panose="02020403020101020101" pitchFamily="18" charset="-127"/>
                        </a:rPr>
                        <a:t>?</a:t>
                      </a:r>
                      <a:endParaRPr lang="ko-KR" altLang="en-US" sz="4000" dirty="0">
                        <a:solidFill>
                          <a:srgbClr val="272D1A"/>
                        </a:solidFill>
                        <a:latin typeface="경기천년제목 Light" panose="02020403020101020101" pitchFamily="18" charset="-127"/>
                        <a:ea typeface="경기천년제목 Light" panose="0202040302010102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dirty="0">
                        <a:solidFill>
                          <a:srgbClr val="272D1A"/>
                        </a:solidFill>
                        <a:latin typeface="경기천년제목 Light" panose="02020403020101020101" pitchFamily="18" charset="-127"/>
                        <a:ea typeface="경기천년제목 Light" panose="0202040302010102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dirty="0">
                        <a:solidFill>
                          <a:srgbClr val="272D1A"/>
                        </a:solidFill>
                        <a:latin typeface="경기천년제목 Light" panose="02020403020101020101" pitchFamily="18" charset="-127"/>
                        <a:ea typeface="경기천년제목 Light" panose="0202040302010102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dirty="0">
                        <a:solidFill>
                          <a:srgbClr val="272D1A"/>
                        </a:solidFill>
                        <a:latin typeface="경기천년제목 Light" panose="02020403020101020101" pitchFamily="18" charset="-127"/>
                        <a:ea typeface="경기천년제목 Light" panose="02020403020101020101" pitchFamily="18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7461890"/>
                  </a:ext>
                </a:extLst>
              </a:tr>
              <a:tr h="118110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4000" dirty="0" smtClean="0">
                          <a:solidFill>
                            <a:srgbClr val="272D1A"/>
                          </a:solidFill>
                          <a:latin typeface="경기천년제목 Light" panose="02020403020101020101" pitchFamily="18" charset="-127"/>
                          <a:ea typeface="경기천년제목 Light" panose="02020403020101020101" pitchFamily="18" charset="-127"/>
                        </a:rPr>
                        <a:t>음악과 </a:t>
                      </a:r>
                      <a:r>
                        <a:rPr lang="ko-KR" altLang="en-US" sz="4000" dirty="0">
                          <a:solidFill>
                            <a:srgbClr val="272D1A"/>
                          </a:solidFill>
                          <a:latin typeface="경기천년제목 Light" panose="02020403020101020101" pitchFamily="18" charset="-127"/>
                          <a:ea typeface="경기천년제목 Light" panose="02020403020101020101" pitchFamily="18" charset="-127"/>
                        </a:rPr>
                        <a:t>그림을 통해 예술을 이해하고 향유하였는가</a:t>
                      </a:r>
                      <a:r>
                        <a:rPr lang="en-US" altLang="ko-KR" sz="4000" dirty="0">
                          <a:solidFill>
                            <a:srgbClr val="272D1A"/>
                          </a:solidFill>
                          <a:latin typeface="경기천년제목 Light" panose="02020403020101020101" pitchFamily="18" charset="-127"/>
                          <a:ea typeface="경기천년제목 Light" panose="02020403020101020101" pitchFamily="18" charset="-127"/>
                        </a:rPr>
                        <a:t>?</a:t>
                      </a:r>
                      <a:endParaRPr lang="ko-KR" altLang="en-US" sz="4000" dirty="0">
                        <a:solidFill>
                          <a:srgbClr val="272D1A"/>
                        </a:solidFill>
                        <a:latin typeface="경기천년제목 Light" panose="02020403020101020101" pitchFamily="18" charset="-127"/>
                        <a:ea typeface="경기천년제목 Light" panose="0202040302010102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dirty="0">
                        <a:solidFill>
                          <a:srgbClr val="272D1A"/>
                        </a:solidFill>
                        <a:latin typeface="경기천년제목 Light" panose="02020403020101020101" pitchFamily="18" charset="-127"/>
                        <a:ea typeface="경기천년제목 Light" panose="0202040302010102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dirty="0">
                        <a:solidFill>
                          <a:srgbClr val="272D1A"/>
                        </a:solidFill>
                        <a:latin typeface="경기천년제목 Light" panose="02020403020101020101" pitchFamily="18" charset="-127"/>
                        <a:ea typeface="경기천년제목 Light" panose="0202040302010102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dirty="0">
                        <a:solidFill>
                          <a:srgbClr val="272D1A"/>
                        </a:solidFill>
                        <a:latin typeface="경기천년제목 Light" panose="02020403020101020101" pitchFamily="18" charset="-127"/>
                        <a:ea typeface="경기천년제목 Light" panose="02020403020101020101" pitchFamily="18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71562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2951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45" t="-1196" r="-66666" b="-1531"/>
            </a:stretch>
          </a:blipFill>
        </p:spPr>
      </p:sp>
      <p:sp>
        <p:nvSpPr>
          <p:cNvPr id="35" name="TextBox 34"/>
          <p:cNvSpPr txBox="1"/>
          <p:nvPr/>
        </p:nvSpPr>
        <p:spPr>
          <a:xfrm>
            <a:off x="228600" y="266700"/>
            <a:ext cx="3151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고등학교 음악 감상과 비평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4610099" y="4045050"/>
            <a:ext cx="9067800" cy="1331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000" b="1" dirty="0" smtClean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감사합니다</a:t>
            </a:r>
            <a:r>
              <a:rPr lang="en-US" altLang="ko-KR" sz="6000" b="1" dirty="0" smtClean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.</a:t>
            </a:r>
            <a:endParaRPr lang="ko-KR" altLang="en-US" sz="6000" b="1" dirty="0"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099" y="9421875"/>
            <a:ext cx="1447800" cy="62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7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45" t="-1196" r="-66666" b="-1531"/>
            </a:stretch>
          </a:blipFill>
        </p:spPr>
      </p:sp>
      <p:sp>
        <p:nvSpPr>
          <p:cNvPr id="3" name="직사각형 2"/>
          <p:cNvSpPr/>
          <p:nvPr/>
        </p:nvSpPr>
        <p:spPr>
          <a:xfrm>
            <a:off x="7277098" y="2628900"/>
            <a:ext cx="381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9600" dirty="0" smtClean="0">
                <a:solidFill>
                  <a:srgbClr val="54311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학습 목표</a:t>
            </a:r>
            <a:endParaRPr lang="en-US" altLang="ko-KR" sz="9600" dirty="0">
              <a:solidFill>
                <a:srgbClr val="543110"/>
              </a:solidFill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EF25B9-D055-8522-7174-9399C57E8C26}"/>
              </a:ext>
            </a:extLst>
          </p:cNvPr>
          <p:cNvSpPr txBox="1"/>
          <p:nvPr/>
        </p:nvSpPr>
        <p:spPr>
          <a:xfrm>
            <a:off x="1295397" y="4485627"/>
            <a:ext cx="15773402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음악과 그림을 통해 </a:t>
            </a:r>
            <a:r>
              <a:rPr lang="ko-KR" altLang="en-US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예술을 이해하고 향유할 </a:t>
            </a:r>
            <a:r>
              <a:rPr lang="ko-KR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수 있다</a:t>
            </a:r>
            <a:r>
              <a:rPr lang="en-US" altLang="ko-KR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</a:t>
            </a:r>
          </a:p>
        </p:txBody>
      </p:sp>
      <p:sp>
        <p:nvSpPr>
          <p:cNvPr id="5" name="Freeform 6"/>
          <p:cNvSpPr/>
          <p:nvPr/>
        </p:nvSpPr>
        <p:spPr>
          <a:xfrm rot="-5399999">
            <a:off x="8667749" y="-8667751"/>
            <a:ext cx="952501" cy="18287999"/>
          </a:xfrm>
          <a:custGeom>
            <a:avLst/>
            <a:gdLst/>
            <a:ahLst/>
            <a:cxnLst/>
            <a:rect l="l" t="t" r="r" b="b"/>
            <a:pathLst>
              <a:path w="12578412" h="20369897">
                <a:moveTo>
                  <a:pt x="0" y="0"/>
                </a:moveTo>
                <a:lnTo>
                  <a:pt x="12578411" y="0"/>
                </a:lnTo>
                <a:lnTo>
                  <a:pt x="12578411" y="20369897"/>
                </a:lnTo>
                <a:lnTo>
                  <a:pt x="0" y="20369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779606"/>
            </a:stretch>
          </a:blipFill>
        </p:spPr>
      </p:sp>
      <p:sp>
        <p:nvSpPr>
          <p:cNvPr id="6" name="Freeform 7"/>
          <p:cNvSpPr/>
          <p:nvPr/>
        </p:nvSpPr>
        <p:spPr>
          <a:xfrm rot="5400000">
            <a:off x="8743948" y="666749"/>
            <a:ext cx="876300" cy="18364201"/>
          </a:xfrm>
          <a:custGeom>
            <a:avLst/>
            <a:gdLst/>
            <a:ahLst/>
            <a:cxnLst/>
            <a:rect l="l" t="t" r="r" b="b"/>
            <a:pathLst>
              <a:path w="12578412" h="20369897">
                <a:moveTo>
                  <a:pt x="0" y="0"/>
                </a:moveTo>
                <a:lnTo>
                  <a:pt x="12578412" y="0"/>
                </a:lnTo>
                <a:lnTo>
                  <a:pt x="12578412" y="20369897"/>
                </a:lnTo>
                <a:lnTo>
                  <a:pt x="0" y="20369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779602"/>
            </a:stretch>
          </a:blipFill>
        </p:spPr>
      </p:sp>
    </p:spTree>
    <p:extLst>
      <p:ext uri="{BB962C8B-B14F-4D97-AF65-F5344CB8AC3E}">
        <p14:creationId xmlns:p14="http://schemas.microsoft.com/office/powerpoint/2010/main" val="29169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45" t="-1196" r="-66666" b="-1531"/>
            </a:stretch>
          </a:blipFill>
        </p:spPr>
      </p:sp>
      <p:sp>
        <p:nvSpPr>
          <p:cNvPr id="6" name="AutoShape 6"/>
          <p:cNvSpPr/>
          <p:nvPr/>
        </p:nvSpPr>
        <p:spPr>
          <a:xfrm flipV="1">
            <a:off x="4267200" y="3131499"/>
            <a:ext cx="19564" cy="7155501"/>
          </a:xfrm>
          <a:prstGeom prst="line">
            <a:avLst/>
          </a:prstGeom>
          <a:ln w="57150" cap="flat">
            <a:solidFill>
              <a:srgbClr val="54311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 dirty="0"/>
          </a:p>
        </p:txBody>
      </p:sp>
      <p:grpSp>
        <p:nvGrpSpPr>
          <p:cNvPr id="10" name="Group 10"/>
          <p:cNvGrpSpPr/>
          <p:nvPr/>
        </p:nvGrpSpPr>
        <p:grpSpPr>
          <a:xfrm>
            <a:off x="3846170" y="4852835"/>
            <a:ext cx="1039998" cy="988330"/>
            <a:chOff x="0" y="0"/>
            <a:chExt cx="855292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55292" cy="812800"/>
            </a:xfrm>
            <a:custGeom>
              <a:avLst/>
              <a:gdLst/>
              <a:ahLst/>
              <a:cxnLst/>
              <a:rect l="l" t="t" r="r" b="b"/>
              <a:pathLst>
                <a:path w="855292" h="812800">
                  <a:moveTo>
                    <a:pt x="427646" y="0"/>
                  </a:moveTo>
                  <a:cubicBezTo>
                    <a:pt x="191464" y="0"/>
                    <a:pt x="0" y="181951"/>
                    <a:pt x="0" y="406400"/>
                  </a:cubicBezTo>
                  <a:cubicBezTo>
                    <a:pt x="0" y="630849"/>
                    <a:pt x="191464" y="812800"/>
                    <a:pt x="427646" y="812800"/>
                  </a:cubicBezTo>
                  <a:cubicBezTo>
                    <a:pt x="663828" y="812800"/>
                    <a:pt x="855292" y="630849"/>
                    <a:pt x="855292" y="406400"/>
                  </a:cubicBezTo>
                  <a:cubicBezTo>
                    <a:pt x="855292" y="181951"/>
                    <a:pt x="663828" y="0"/>
                    <a:pt x="427646" y="0"/>
                  </a:cubicBezTo>
                  <a:close/>
                </a:path>
              </a:pathLst>
            </a:custGeom>
            <a:solidFill>
              <a:srgbClr val="EBE7E0"/>
            </a:solidFill>
            <a:ln w="66675" cap="sq">
              <a:solidFill>
                <a:srgbClr val="543110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80184" y="38100"/>
              <a:ext cx="694925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16200000">
            <a:off x="3870801" y="2215876"/>
            <a:ext cx="1038225" cy="1047657"/>
            <a:chOff x="0" y="0"/>
            <a:chExt cx="853834" cy="86159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53834" cy="861591"/>
            </a:xfrm>
            <a:custGeom>
              <a:avLst/>
              <a:gdLst/>
              <a:ahLst/>
              <a:cxnLst/>
              <a:rect l="l" t="t" r="r" b="b"/>
              <a:pathLst>
                <a:path w="853834" h="861591">
                  <a:moveTo>
                    <a:pt x="426917" y="0"/>
                  </a:moveTo>
                  <a:cubicBezTo>
                    <a:pt x="191137" y="0"/>
                    <a:pt x="0" y="192874"/>
                    <a:pt x="0" y="430795"/>
                  </a:cubicBezTo>
                  <a:cubicBezTo>
                    <a:pt x="0" y="668717"/>
                    <a:pt x="191137" y="861591"/>
                    <a:pt x="426917" y="861591"/>
                  </a:cubicBezTo>
                  <a:cubicBezTo>
                    <a:pt x="662697" y="861591"/>
                    <a:pt x="853834" y="668717"/>
                    <a:pt x="853834" y="430795"/>
                  </a:cubicBezTo>
                  <a:cubicBezTo>
                    <a:pt x="853834" y="192874"/>
                    <a:pt x="662697" y="0"/>
                    <a:pt x="426917" y="0"/>
                  </a:cubicBezTo>
                  <a:close/>
                </a:path>
              </a:pathLst>
            </a:custGeom>
            <a:solidFill>
              <a:srgbClr val="EBE7E0"/>
            </a:solidFill>
            <a:ln w="66675" cap="sq">
              <a:solidFill>
                <a:srgbClr val="543110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80047" y="71249"/>
              <a:ext cx="693740" cy="7095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868087" y="2357435"/>
            <a:ext cx="1045655" cy="731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spc="-136" dirty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T Interphases Bold"/>
                <a:sym typeface="TT Interphases Bold"/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40513" y="4964729"/>
            <a:ext cx="1045655" cy="731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spc="-136" dirty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T Interphases Bold"/>
                <a:sym typeface="TT Interphases Bold"/>
              </a:rPr>
              <a:t>02</a:t>
            </a: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7A9B3F0C-8DE1-E525-2B25-323C5A8A43C2}"/>
              </a:ext>
            </a:extLst>
          </p:cNvPr>
          <p:cNvGrpSpPr/>
          <p:nvPr/>
        </p:nvGrpSpPr>
        <p:grpSpPr>
          <a:xfrm>
            <a:off x="3807915" y="7281310"/>
            <a:ext cx="1078253" cy="1038224"/>
            <a:chOff x="7943852" y="7318683"/>
            <a:chExt cx="1078253" cy="1038224"/>
          </a:xfrm>
        </p:grpSpPr>
        <p:grpSp>
          <p:nvGrpSpPr>
            <p:cNvPr id="7" name="Group 7"/>
            <p:cNvGrpSpPr/>
            <p:nvPr/>
          </p:nvGrpSpPr>
          <p:grpSpPr>
            <a:xfrm rot="16200000">
              <a:off x="7963867" y="7298668"/>
              <a:ext cx="1038224" cy="1078253"/>
              <a:chOff x="1" y="0"/>
              <a:chExt cx="853834" cy="88675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" y="0"/>
                <a:ext cx="853834" cy="886753"/>
              </a:xfrm>
              <a:custGeom>
                <a:avLst/>
                <a:gdLst/>
                <a:ahLst/>
                <a:cxnLst/>
                <a:rect l="l" t="t" r="r" b="b"/>
                <a:pathLst>
                  <a:path w="853834" h="886753">
                    <a:moveTo>
                      <a:pt x="426917" y="0"/>
                    </a:moveTo>
                    <a:cubicBezTo>
                      <a:pt x="191137" y="0"/>
                      <a:pt x="0" y="198506"/>
                      <a:pt x="0" y="443376"/>
                    </a:cubicBezTo>
                    <a:cubicBezTo>
                      <a:pt x="0" y="688247"/>
                      <a:pt x="191137" y="886753"/>
                      <a:pt x="426917" y="886753"/>
                    </a:cubicBezTo>
                    <a:cubicBezTo>
                      <a:pt x="662697" y="886753"/>
                      <a:pt x="853834" y="688247"/>
                      <a:pt x="853834" y="443376"/>
                    </a:cubicBezTo>
                    <a:cubicBezTo>
                      <a:pt x="853834" y="198506"/>
                      <a:pt x="662697" y="0"/>
                      <a:pt x="426917" y="0"/>
                    </a:cubicBezTo>
                    <a:close/>
                  </a:path>
                </a:pathLst>
              </a:custGeom>
              <a:solidFill>
                <a:srgbClr val="EBE7E0"/>
              </a:solidFill>
              <a:ln w="66675" cap="sq">
                <a:solidFill>
                  <a:srgbClr val="543110"/>
                </a:solidFill>
                <a:prstDash val="solid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80047" y="45033"/>
                <a:ext cx="693740" cy="7585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28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7943907" y="7455524"/>
              <a:ext cx="1045655" cy="7317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0"/>
                </a:lnSpc>
                <a:spcBef>
                  <a:spcPct val="0"/>
                </a:spcBef>
              </a:pPr>
              <a:r>
                <a:rPr lang="en-US" sz="4400" spc="-136" dirty="0">
                  <a:solidFill>
                    <a:srgbClr val="54311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T Interphases Bold"/>
                  <a:sym typeface="TT Interphases Bold"/>
                </a:rPr>
                <a:t>03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B6C9C7D-7433-3AEC-343D-2451ED27CE0B}"/>
              </a:ext>
            </a:extLst>
          </p:cNvPr>
          <p:cNvSpPr txBox="1"/>
          <p:nvPr/>
        </p:nvSpPr>
        <p:spPr>
          <a:xfrm>
            <a:off x="4886168" y="391437"/>
            <a:ext cx="7147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>
                <a:solidFill>
                  <a:srgbClr val="5431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국립공원 꼬미" panose="02000500000000000000" pitchFamily="2" charset="-127"/>
                <a:ea typeface="국립공원 꼬미" panose="02000500000000000000" pitchFamily="2" charset="-127"/>
              </a:rPr>
              <a:t>5</a:t>
            </a:r>
            <a:r>
              <a:rPr lang="ko-KR" altLang="en-US" sz="8000" dirty="0">
                <a:solidFill>
                  <a:srgbClr val="5431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국립공원 꼬미" panose="02000500000000000000" pitchFamily="2" charset="-127"/>
                <a:ea typeface="국립공원 꼬미" panose="02000500000000000000" pitchFamily="2" charset="-127"/>
              </a:rPr>
              <a:t>단계 프로젝트</a:t>
            </a:r>
            <a:endParaRPr lang="en-US" altLang="ko-KR" sz="8000" dirty="0">
              <a:solidFill>
                <a:srgbClr val="54311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0756DD-DB94-632E-7290-5293D964B1C3}"/>
              </a:ext>
            </a:extLst>
          </p:cNvPr>
          <p:cNvSpPr txBox="1"/>
          <p:nvPr/>
        </p:nvSpPr>
        <p:spPr>
          <a:xfrm>
            <a:off x="6516787" y="2220592"/>
            <a:ext cx="3886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dirty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모둠 정하기</a:t>
            </a:r>
            <a:endParaRPr lang="en-US" altLang="ko-KR" sz="6000" dirty="0">
              <a:solidFill>
                <a:srgbClr val="54311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4E8228-067B-0FD0-C404-C9940711755C}"/>
              </a:ext>
            </a:extLst>
          </p:cNvPr>
          <p:cNvSpPr txBox="1"/>
          <p:nvPr/>
        </p:nvSpPr>
        <p:spPr>
          <a:xfrm>
            <a:off x="6516787" y="4839168"/>
            <a:ext cx="4343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dirty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동기 부여하기</a:t>
            </a:r>
            <a:endParaRPr lang="en-US" altLang="ko-KR" sz="6000" dirty="0">
              <a:solidFill>
                <a:srgbClr val="54311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DB72DF-BCDD-B85F-48BC-C77B6AE55C35}"/>
              </a:ext>
            </a:extLst>
          </p:cNvPr>
          <p:cNvSpPr txBox="1"/>
          <p:nvPr/>
        </p:nvSpPr>
        <p:spPr>
          <a:xfrm>
            <a:off x="6516787" y="7275432"/>
            <a:ext cx="45719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dirty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자료 수집하기</a:t>
            </a:r>
            <a:endParaRPr lang="en-US" altLang="ko-KR" sz="6000" dirty="0">
              <a:solidFill>
                <a:srgbClr val="54311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F2D030A-F71B-1004-47F7-240C2AAED966}"/>
              </a:ext>
            </a:extLst>
          </p:cNvPr>
          <p:cNvSpPr txBox="1"/>
          <p:nvPr/>
        </p:nvSpPr>
        <p:spPr>
          <a:xfrm>
            <a:off x="6648605" y="3380407"/>
            <a:ext cx="9277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ko-KR" altLang="en-US" sz="3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모둠 나누기</a:t>
            </a:r>
            <a:endParaRPr lang="en-US" altLang="ko-KR" sz="3600" dirty="0">
              <a:solidFill>
                <a:srgbClr val="272D1A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marL="685800" indent="-685800">
              <a:buFontTx/>
              <a:buChar char="-"/>
            </a:pPr>
            <a:r>
              <a:rPr lang="ko-KR" altLang="en-US" sz="3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역할 정하기 </a:t>
            </a:r>
            <a:r>
              <a:rPr lang="en-US" altLang="ko-KR" sz="3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3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자료 조사</a:t>
            </a:r>
            <a:r>
              <a:rPr lang="en-US" altLang="ko-KR" sz="3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3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정리</a:t>
            </a:r>
            <a:r>
              <a:rPr lang="en-US" altLang="ko-KR" sz="3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3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제작</a:t>
            </a:r>
            <a:r>
              <a:rPr lang="en-US" altLang="ko-KR" sz="3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3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발표 등</a:t>
            </a:r>
            <a:r>
              <a:rPr lang="en-US" altLang="ko-KR" sz="3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8BB644A-F84E-883C-AD35-C0E5945531BF}"/>
              </a:ext>
            </a:extLst>
          </p:cNvPr>
          <p:cNvSpPr txBox="1"/>
          <p:nvPr/>
        </p:nvSpPr>
        <p:spPr>
          <a:xfrm>
            <a:off x="6648605" y="6258428"/>
            <a:ext cx="9277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ko-KR" altLang="en-US" sz="3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음악과 그림이 서로 관련된 작품 감상하기</a:t>
            </a:r>
            <a:endParaRPr lang="en-US" altLang="ko-KR" sz="3600" dirty="0">
              <a:solidFill>
                <a:srgbClr val="272D1A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D83C4C-7BA3-C48B-5F54-873875E5260E}"/>
              </a:ext>
            </a:extLst>
          </p:cNvPr>
          <p:cNvSpPr txBox="1"/>
          <p:nvPr/>
        </p:nvSpPr>
        <p:spPr>
          <a:xfrm>
            <a:off x="6648605" y="8582451"/>
            <a:ext cx="9277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ko-KR" altLang="en-US" sz="3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음악과 그림이 관련된 자료 조사하기</a:t>
            </a:r>
            <a:endParaRPr lang="en-US" altLang="ko-KR" sz="3600" dirty="0">
              <a:solidFill>
                <a:srgbClr val="272D1A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marL="685800" indent="-685800">
              <a:buFontTx/>
              <a:buChar char="-"/>
            </a:pPr>
            <a:r>
              <a:rPr lang="ko-KR" altLang="en-US" sz="3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조사한 자료 정리하기</a:t>
            </a:r>
            <a:endParaRPr lang="en-US" altLang="ko-KR" sz="3600" dirty="0">
              <a:solidFill>
                <a:srgbClr val="272D1A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31" grpId="0"/>
      <p:bldP spid="32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45" t="-1196" r="-66666" b="-1531"/>
            </a:stretch>
          </a:blipFill>
        </p:spPr>
      </p:sp>
      <p:sp>
        <p:nvSpPr>
          <p:cNvPr id="6" name="AutoShape 6"/>
          <p:cNvSpPr/>
          <p:nvPr/>
        </p:nvSpPr>
        <p:spPr>
          <a:xfrm flipH="1" flipV="1">
            <a:off x="8488693" y="0"/>
            <a:ext cx="15223" cy="7277100"/>
          </a:xfrm>
          <a:prstGeom prst="line">
            <a:avLst/>
          </a:prstGeom>
          <a:ln w="57150" cap="flat">
            <a:solidFill>
              <a:srgbClr val="54311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 dirty="0"/>
          </a:p>
        </p:txBody>
      </p:sp>
      <p:grpSp>
        <p:nvGrpSpPr>
          <p:cNvPr id="13" name="Group 13"/>
          <p:cNvGrpSpPr/>
          <p:nvPr/>
        </p:nvGrpSpPr>
        <p:grpSpPr>
          <a:xfrm rot="16200000">
            <a:off x="7948566" y="2775155"/>
            <a:ext cx="1038225" cy="1047657"/>
            <a:chOff x="0" y="0"/>
            <a:chExt cx="853834" cy="86159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53834" cy="861591"/>
            </a:xfrm>
            <a:custGeom>
              <a:avLst/>
              <a:gdLst/>
              <a:ahLst/>
              <a:cxnLst/>
              <a:rect l="l" t="t" r="r" b="b"/>
              <a:pathLst>
                <a:path w="853834" h="861591">
                  <a:moveTo>
                    <a:pt x="426917" y="0"/>
                  </a:moveTo>
                  <a:cubicBezTo>
                    <a:pt x="191137" y="0"/>
                    <a:pt x="0" y="192874"/>
                    <a:pt x="0" y="430795"/>
                  </a:cubicBezTo>
                  <a:cubicBezTo>
                    <a:pt x="0" y="668717"/>
                    <a:pt x="191137" y="861591"/>
                    <a:pt x="426917" y="861591"/>
                  </a:cubicBezTo>
                  <a:cubicBezTo>
                    <a:pt x="662697" y="861591"/>
                    <a:pt x="853834" y="668717"/>
                    <a:pt x="853834" y="430795"/>
                  </a:cubicBezTo>
                  <a:cubicBezTo>
                    <a:pt x="853834" y="192874"/>
                    <a:pt x="662697" y="0"/>
                    <a:pt x="426917" y="0"/>
                  </a:cubicBezTo>
                  <a:close/>
                </a:path>
              </a:pathLst>
            </a:custGeom>
            <a:solidFill>
              <a:srgbClr val="EBE7E0"/>
            </a:solidFill>
            <a:ln w="66675" cap="sq">
              <a:solidFill>
                <a:srgbClr val="543110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80047" y="71249"/>
              <a:ext cx="693740" cy="7095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924800" y="2893955"/>
            <a:ext cx="1045655" cy="731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spc="-136" dirty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T Interphases Bold"/>
                <a:sym typeface="TT Interphases Bold"/>
              </a:rPr>
              <a:t>0</a:t>
            </a:r>
            <a:r>
              <a:rPr lang="en-US" altLang="ko-KR" sz="4400" spc="-136" dirty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T Interphases Bold"/>
                <a:sym typeface="TT Interphases Bold"/>
              </a:rPr>
              <a:t>4</a:t>
            </a:r>
            <a:endParaRPr lang="en-US" sz="4400" spc="-136" dirty="0">
              <a:solidFill>
                <a:srgbClr val="54311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TT Interphases Bold"/>
              <a:sym typeface="TT Interphases Bold"/>
            </a:endParaRP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7A9B3F0C-8DE1-E525-2B25-323C5A8A43C2}"/>
              </a:ext>
            </a:extLst>
          </p:cNvPr>
          <p:cNvGrpSpPr/>
          <p:nvPr/>
        </p:nvGrpSpPr>
        <p:grpSpPr>
          <a:xfrm>
            <a:off x="7943852" y="6543676"/>
            <a:ext cx="1078253" cy="1038224"/>
            <a:chOff x="7943852" y="7318683"/>
            <a:chExt cx="1078253" cy="1038224"/>
          </a:xfrm>
        </p:grpSpPr>
        <p:grpSp>
          <p:nvGrpSpPr>
            <p:cNvPr id="7" name="Group 7"/>
            <p:cNvGrpSpPr/>
            <p:nvPr/>
          </p:nvGrpSpPr>
          <p:grpSpPr>
            <a:xfrm rot="16200000">
              <a:off x="7963867" y="7298668"/>
              <a:ext cx="1038224" cy="1078253"/>
              <a:chOff x="1" y="0"/>
              <a:chExt cx="853834" cy="88675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" y="0"/>
                <a:ext cx="853834" cy="886753"/>
              </a:xfrm>
              <a:custGeom>
                <a:avLst/>
                <a:gdLst/>
                <a:ahLst/>
                <a:cxnLst/>
                <a:rect l="l" t="t" r="r" b="b"/>
                <a:pathLst>
                  <a:path w="853834" h="886753">
                    <a:moveTo>
                      <a:pt x="426917" y="0"/>
                    </a:moveTo>
                    <a:cubicBezTo>
                      <a:pt x="191137" y="0"/>
                      <a:pt x="0" y="198506"/>
                      <a:pt x="0" y="443376"/>
                    </a:cubicBezTo>
                    <a:cubicBezTo>
                      <a:pt x="0" y="688247"/>
                      <a:pt x="191137" y="886753"/>
                      <a:pt x="426917" y="886753"/>
                    </a:cubicBezTo>
                    <a:cubicBezTo>
                      <a:pt x="662697" y="886753"/>
                      <a:pt x="853834" y="688247"/>
                      <a:pt x="853834" y="443376"/>
                    </a:cubicBezTo>
                    <a:cubicBezTo>
                      <a:pt x="853834" y="198506"/>
                      <a:pt x="662697" y="0"/>
                      <a:pt x="426917" y="0"/>
                    </a:cubicBezTo>
                    <a:close/>
                  </a:path>
                </a:pathLst>
              </a:custGeom>
              <a:solidFill>
                <a:srgbClr val="EBE7E0"/>
              </a:solidFill>
              <a:ln w="66675" cap="sq">
                <a:solidFill>
                  <a:srgbClr val="543110"/>
                </a:solidFill>
                <a:prstDash val="solid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80047" y="45033"/>
                <a:ext cx="693740" cy="7585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28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7946101" y="7431574"/>
              <a:ext cx="1045655" cy="7317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0"/>
                </a:lnSpc>
                <a:spcBef>
                  <a:spcPct val="0"/>
                </a:spcBef>
              </a:pPr>
              <a:r>
                <a:rPr lang="en-US" sz="4400" spc="-136" dirty="0">
                  <a:solidFill>
                    <a:srgbClr val="54311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T Interphases Bold"/>
                  <a:sym typeface="TT Interphases Bold"/>
                </a:rPr>
                <a:t>0</a:t>
              </a:r>
              <a:r>
                <a:rPr lang="en-US" altLang="ko-KR" sz="4400" spc="-136" dirty="0">
                  <a:solidFill>
                    <a:srgbClr val="54311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T Interphases Bold"/>
                  <a:sym typeface="TT Interphases Bold"/>
                </a:rPr>
                <a:t>5</a:t>
              </a:r>
              <a:endParaRPr lang="en-US" sz="4400" spc="-136" dirty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T Interphases Bold"/>
                <a:sym typeface="TT Interphases Bold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90756DD-DB94-632E-7290-5293D964B1C3}"/>
              </a:ext>
            </a:extLst>
          </p:cNvPr>
          <p:cNvSpPr txBox="1"/>
          <p:nvPr/>
        </p:nvSpPr>
        <p:spPr>
          <a:xfrm>
            <a:off x="9220212" y="2751992"/>
            <a:ext cx="434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dirty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제작하기</a:t>
            </a:r>
            <a:endParaRPr lang="en-US" altLang="ko-KR" sz="6000" dirty="0">
              <a:solidFill>
                <a:srgbClr val="54311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DB72DF-BCDD-B85F-48BC-C77B6AE55C35}"/>
              </a:ext>
            </a:extLst>
          </p:cNvPr>
          <p:cNvSpPr txBox="1"/>
          <p:nvPr/>
        </p:nvSpPr>
        <p:spPr>
          <a:xfrm>
            <a:off x="9220212" y="6514604"/>
            <a:ext cx="6774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dirty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발표하기</a:t>
            </a:r>
            <a:endParaRPr lang="en-US" altLang="ko-KR" sz="6000" dirty="0">
              <a:solidFill>
                <a:srgbClr val="54311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F2D030A-F71B-1004-47F7-240C2AAED966}"/>
              </a:ext>
            </a:extLst>
          </p:cNvPr>
          <p:cNvSpPr txBox="1"/>
          <p:nvPr/>
        </p:nvSpPr>
        <p:spPr>
          <a:xfrm>
            <a:off x="8686800" y="3891647"/>
            <a:ext cx="92775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ko-KR" altLang="en-US" sz="3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발표회에 사용할 자료 선정하기</a:t>
            </a:r>
            <a:endParaRPr lang="en-US" altLang="ko-KR" sz="3600" dirty="0">
              <a:solidFill>
                <a:srgbClr val="272D1A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marL="685800" indent="-685800">
              <a:buFontTx/>
              <a:buChar char="-"/>
            </a:pPr>
            <a:r>
              <a:rPr lang="ko-KR" altLang="en-US" sz="3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그림과 음원을 삽입할 </a:t>
            </a:r>
            <a:endParaRPr lang="en-US" altLang="ko-KR" sz="3600" dirty="0" smtClean="0">
              <a:solidFill>
                <a:srgbClr val="272D1A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r>
              <a:rPr lang="en-US" altLang="ko-KR" sz="3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</a:t>
            </a:r>
            <a:r>
              <a:rPr lang="en-US" altLang="ko-KR" sz="3600" dirty="0" smtClean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    </a:t>
            </a:r>
            <a:r>
              <a:rPr lang="ko-KR" altLang="en-US" sz="3600" dirty="0" smtClean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발표용 </a:t>
            </a:r>
            <a:r>
              <a:rPr lang="ko-KR" altLang="en-US" sz="3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프레젠테이션</a:t>
            </a:r>
            <a:r>
              <a:rPr lang="en-US" altLang="ko-KR" sz="3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</a:t>
            </a:r>
            <a:r>
              <a:rPr lang="ko-KR" altLang="en-US" sz="3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만들기</a:t>
            </a:r>
            <a:endParaRPr lang="en-US" altLang="ko-KR" sz="3600" dirty="0">
              <a:solidFill>
                <a:srgbClr val="272D1A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D83C4C-7BA3-C48B-5F54-873875E5260E}"/>
              </a:ext>
            </a:extLst>
          </p:cNvPr>
          <p:cNvSpPr txBox="1"/>
          <p:nvPr/>
        </p:nvSpPr>
        <p:spPr>
          <a:xfrm>
            <a:off x="8686800" y="7688640"/>
            <a:ext cx="9277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ko-KR" altLang="en-US" sz="3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창의적인 방법으로 발표하기</a:t>
            </a:r>
            <a:endParaRPr lang="en-US" altLang="ko-KR" sz="3600" dirty="0">
              <a:solidFill>
                <a:srgbClr val="272D1A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marL="685800" indent="-685800">
              <a:buFontTx/>
              <a:buChar char="-"/>
            </a:pPr>
            <a:r>
              <a:rPr lang="ko-KR" altLang="en-US" sz="3600" dirty="0" err="1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모둠별</a:t>
            </a:r>
            <a:r>
              <a:rPr lang="ko-KR" altLang="en-US" sz="3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발표하기</a:t>
            </a:r>
            <a:endParaRPr lang="en-US" altLang="ko-KR" sz="3600" dirty="0">
              <a:solidFill>
                <a:srgbClr val="272D1A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2641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1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45" t="-1196" r="-66666" b="-1531"/>
            </a:stretch>
          </a:blipFill>
        </p:spPr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2B0366E0-E455-3AE5-D7CE-26044949A4E5}"/>
              </a:ext>
            </a:extLst>
          </p:cNvPr>
          <p:cNvGrpSpPr/>
          <p:nvPr/>
        </p:nvGrpSpPr>
        <p:grpSpPr>
          <a:xfrm>
            <a:off x="3124200" y="2478222"/>
            <a:ext cx="2209800" cy="2016864"/>
            <a:chOff x="7924800" y="1931139"/>
            <a:chExt cx="1066707" cy="1038225"/>
          </a:xfrm>
        </p:grpSpPr>
        <p:grpSp>
          <p:nvGrpSpPr>
            <p:cNvPr id="13" name="Group 13"/>
            <p:cNvGrpSpPr/>
            <p:nvPr/>
          </p:nvGrpSpPr>
          <p:grpSpPr>
            <a:xfrm rot="16200000">
              <a:off x="7948566" y="1926423"/>
              <a:ext cx="1038225" cy="1047657"/>
              <a:chOff x="0" y="0"/>
              <a:chExt cx="853834" cy="86159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53834" cy="861591"/>
              </a:xfrm>
              <a:custGeom>
                <a:avLst/>
                <a:gdLst/>
                <a:ahLst/>
                <a:cxnLst/>
                <a:rect l="l" t="t" r="r" b="b"/>
                <a:pathLst>
                  <a:path w="853834" h="861591">
                    <a:moveTo>
                      <a:pt x="426917" y="0"/>
                    </a:moveTo>
                    <a:cubicBezTo>
                      <a:pt x="191137" y="0"/>
                      <a:pt x="0" y="192874"/>
                      <a:pt x="0" y="430795"/>
                    </a:cubicBezTo>
                    <a:cubicBezTo>
                      <a:pt x="0" y="668717"/>
                      <a:pt x="191137" y="861591"/>
                      <a:pt x="426917" y="861591"/>
                    </a:cubicBezTo>
                    <a:cubicBezTo>
                      <a:pt x="662697" y="861591"/>
                      <a:pt x="853834" y="668717"/>
                      <a:pt x="853834" y="430795"/>
                    </a:cubicBezTo>
                    <a:cubicBezTo>
                      <a:pt x="853834" y="192874"/>
                      <a:pt x="662697" y="0"/>
                      <a:pt x="426917" y="0"/>
                    </a:cubicBezTo>
                    <a:close/>
                  </a:path>
                </a:pathLst>
              </a:custGeom>
              <a:solidFill>
                <a:srgbClr val="EBE7E0"/>
              </a:solidFill>
              <a:ln w="66675" cap="sq">
                <a:solidFill>
                  <a:srgbClr val="543110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80047" y="71249"/>
                <a:ext cx="693740" cy="7095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8"/>
                  </a:lnSpc>
                </a:pPr>
                <a:endParaRPr sz="3600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7924800" y="2347712"/>
              <a:ext cx="1045655" cy="446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0"/>
                </a:lnSpc>
                <a:spcBef>
                  <a:spcPct val="0"/>
                </a:spcBef>
              </a:pPr>
              <a:r>
                <a:rPr lang="en-US" sz="8800" spc="-136" dirty="0">
                  <a:solidFill>
                    <a:srgbClr val="54311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T Interphases Bold"/>
                  <a:sym typeface="TT Interphases Bold"/>
                </a:rPr>
                <a:t>01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90756DD-DB94-632E-7290-5293D964B1C3}"/>
              </a:ext>
            </a:extLst>
          </p:cNvPr>
          <p:cNvSpPr txBox="1"/>
          <p:nvPr/>
        </p:nvSpPr>
        <p:spPr>
          <a:xfrm>
            <a:off x="5905500" y="2671046"/>
            <a:ext cx="6477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0" dirty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모둠 정하기</a:t>
            </a:r>
            <a:endParaRPr lang="en-US" altLang="ko-KR" sz="10000" dirty="0">
              <a:solidFill>
                <a:srgbClr val="54311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F2D030A-F71B-1004-47F7-240C2AAED966}"/>
              </a:ext>
            </a:extLst>
          </p:cNvPr>
          <p:cNvSpPr txBox="1"/>
          <p:nvPr/>
        </p:nvSpPr>
        <p:spPr>
          <a:xfrm>
            <a:off x="5905500" y="4914900"/>
            <a:ext cx="11734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ko-KR" altLang="en-US" sz="6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모둠 나누기</a:t>
            </a:r>
            <a:endParaRPr lang="en-US" altLang="ko-KR" sz="6600" dirty="0">
              <a:solidFill>
                <a:srgbClr val="272D1A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marL="685800" indent="-685800">
              <a:buFontTx/>
              <a:buChar char="-"/>
            </a:pPr>
            <a:r>
              <a:rPr lang="ko-KR" altLang="en-US" sz="6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역할 정하기</a:t>
            </a:r>
            <a:endParaRPr lang="en-US" altLang="ko-KR" sz="6600" dirty="0">
              <a:solidFill>
                <a:srgbClr val="272D1A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r>
              <a:rPr lang="en-US" altLang="ko-KR" sz="6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6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자료 조사</a:t>
            </a:r>
            <a:r>
              <a:rPr lang="en-US" altLang="ko-KR" sz="6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6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정리</a:t>
            </a:r>
            <a:r>
              <a:rPr lang="en-US" altLang="ko-KR" sz="6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6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제작</a:t>
            </a:r>
            <a:r>
              <a:rPr lang="en-US" altLang="ko-KR" sz="6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6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발표 등</a:t>
            </a:r>
            <a:r>
              <a:rPr lang="en-US" altLang="ko-KR" sz="6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415924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45" t="-1196" r="-66666" b="-1531"/>
            </a:stretch>
          </a:blipFill>
        </p:spPr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2B0366E0-E455-3AE5-D7CE-26044949A4E5}"/>
              </a:ext>
            </a:extLst>
          </p:cNvPr>
          <p:cNvGrpSpPr/>
          <p:nvPr/>
        </p:nvGrpSpPr>
        <p:grpSpPr>
          <a:xfrm>
            <a:off x="3124200" y="2481968"/>
            <a:ext cx="2209800" cy="2016864"/>
            <a:chOff x="7924800" y="1931139"/>
            <a:chExt cx="1066707" cy="1038225"/>
          </a:xfrm>
        </p:grpSpPr>
        <p:grpSp>
          <p:nvGrpSpPr>
            <p:cNvPr id="13" name="Group 13"/>
            <p:cNvGrpSpPr/>
            <p:nvPr/>
          </p:nvGrpSpPr>
          <p:grpSpPr>
            <a:xfrm rot="16200000">
              <a:off x="7948566" y="1926423"/>
              <a:ext cx="1038225" cy="1047657"/>
              <a:chOff x="0" y="0"/>
              <a:chExt cx="853834" cy="86159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53834" cy="861591"/>
              </a:xfrm>
              <a:custGeom>
                <a:avLst/>
                <a:gdLst/>
                <a:ahLst/>
                <a:cxnLst/>
                <a:rect l="l" t="t" r="r" b="b"/>
                <a:pathLst>
                  <a:path w="853834" h="861591">
                    <a:moveTo>
                      <a:pt x="426917" y="0"/>
                    </a:moveTo>
                    <a:cubicBezTo>
                      <a:pt x="191137" y="0"/>
                      <a:pt x="0" y="192874"/>
                      <a:pt x="0" y="430795"/>
                    </a:cubicBezTo>
                    <a:cubicBezTo>
                      <a:pt x="0" y="668717"/>
                      <a:pt x="191137" y="861591"/>
                      <a:pt x="426917" y="861591"/>
                    </a:cubicBezTo>
                    <a:cubicBezTo>
                      <a:pt x="662697" y="861591"/>
                      <a:pt x="853834" y="668717"/>
                      <a:pt x="853834" y="430795"/>
                    </a:cubicBezTo>
                    <a:cubicBezTo>
                      <a:pt x="853834" y="192874"/>
                      <a:pt x="662697" y="0"/>
                      <a:pt x="426917" y="0"/>
                    </a:cubicBezTo>
                    <a:close/>
                  </a:path>
                </a:pathLst>
              </a:custGeom>
              <a:solidFill>
                <a:srgbClr val="EBE7E0"/>
              </a:solidFill>
              <a:ln w="66675" cap="sq">
                <a:solidFill>
                  <a:srgbClr val="543110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80047" y="71249"/>
                <a:ext cx="693740" cy="7095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8"/>
                  </a:lnSpc>
                </a:pPr>
                <a:endParaRPr sz="3600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7924800" y="2347712"/>
              <a:ext cx="1045655" cy="446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0"/>
                </a:lnSpc>
                <a:spcBef>
                  <a:spcPct val="0"/>
                </a:spcBef>
              </a:pPr>
              <a:r>
                <a:rPr lang="en-US" sz="8800" spc="-136" dirty="0">
                  <a:solidFill>
                    <a:srgbClr val="54311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T Interphases Bold"/>
                  <a:sym typeface="TT Interphases Bold"/>
                </a:rPr>
                <a:t>02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90756DD-DB94-632E-7290-5293D964B1C3}"/>
              </a:ext>
            </a:extLst>
          </p:cNvPr>
          <p:cNvSpPr txBox="1"/>
          <p:nvPr/>
        </p:nvSpPr>
        <p:spPr>
          <a:xfrm>
            <a:off x="5905500" y="2678535"/>
            <a:ext cx="83056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0" dirty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동기 부여하기</a:t>
            </a:r>
            <a:endParaRPr lang="en-US" altLang="ko-KR" sz="10000" dirty="0">
              <a:solidFill>
                <a:srgbClr val="54311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F2D030A-F71B-1004-47F7-240C2AAED966}"/>
              </a:ext>
            </a:extLst>
          </p:cNvPr>
          <p:cNvSpPr txBox="1"/>
          <p:nvPr/>
        </p:nvSpPr>
        <p:spPr>
          <a:xfrm>
            <a:off x="5905500" y="4914900"/>
            <a:ext cx="11734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ko-KR" altLang="en-US" sz="6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음악과 그림이 </a:t>
            </a:r>
            <a:endParaRPr lang="en-US" altLang="ko-KR" sz="6600" dirty="0" smtClean="0">
              <a:solidFill>
                <a:srgbClr val="272D1A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r>
              <a:rPr lang="en-US" altLang="ko-KR" sz="6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</a:t>
            </a:r>
            <a:r>
              <a:rPr lang="en-US" altLang="ko-KR" sz="6600" dirty="0" smtClean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 </a:t>
            </a:r>
            <a:r>
              <a:rPr lang="ko-KR" altLang="en-US" sz="6600" dirty="0" smtClean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서로 </a:t>
            </a:r>
            <a:r>
              <a:rPr lang="ko-KR" altLang="en-US" sz="6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관련된 작품 감상하기</a:t>
            </a:r>
            <a:endParaRPr lang="en-US" altLang="ko-KR" sz="6600" dirty="0">
              <a:solidFill>
                <a:srgbClr val="272D1A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3386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45" t="-1196" r="-66666" b="-1531"/>
            </a:stretch>
          </a:blipFill>
        </p:spPr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698968BA-CE30-DDF2-2B96-267011A2C2E8}"/>
              </a:ext>
            </a:extLst>
          </p:cNvPr>
          <p:cNvGrpSpPr/>
          <p:nvPr/>
        </p:nvGrpSpPr>
        <p:grpSpPr>
          <a:xfrm>
            <a:off x="457200" y="4172232"/>
            <a:ext cx="9433000" cy="5717084"/>
            <a:chOff x="1155294" y="1169686"/>
            <a:chExt cx="11192130" cy="7407143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6FA00BBD-F8A5-1B4D-5F8F-0D278C29D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0095" y="2019300"/>
              <a:ext cx="7434422" cy="5257800"/>
            </a:xfrm>
            <a:prstGeom prst="rect">
              <a:avLst/>
            </a:prstGeom>
          </p:spPr>
        </p:pic>
        <p:sp>
          <p:nvSpPr>
            <p:cNvPr id="5" name="Freeform 5"/>
            <p:cNvSpPr/>
            <p:nvPr/>
          </p:nvSpPr>
          <p:spPr>
            <a:xfrm rot="21464722" flipH="1">
              <a:off x="1155294" y="1169686"/>
              <a:ext cx="11192130" cy="7407143"/>
            </a:xfrm>
            <a:custGeom>
              <a:avLst/>
              <a:gdLst/>
              <a:ahLst/>
              <a:cxnLst/>
              <a:rect l="l" t="t" r="r" b="b"/>
              <a:pathLst>
                <a:path w="9642105" h="11293827">
                  <a:moveTo>
                    <a:pt x="9642105" y="0"/>
                  </a:moveTo>
                  <a:lnTo>
                    <a:pt x="0" y="0"/>
                  </a:lnTo>
                  <a:lnTo>
                    <a:pt x="0" y="11293827"/>
                  </a:lnTo>
                  <a:lnTo>
                    <a:pt x="9642105" y="11293827"/>
                  </a:lnTo>
                  <a:lnTo>
                    <a:pt x="9642105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7D3E43D-079E-BCE6-1E22-A1C1054A9B12}"/>
              </a:ext>
            </a:extLst>
          </p:cNvPr>
          <p:cNvSpPr txBox="1"/>
          <p:nvPr/>
        </p:nvSpPr>
        <p:spPr>
          <a:xfrm>
            <a:off x="990600" y="635227"/>
            <a:ext cx="71472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600" dirty="0">
                <a:solidFill>
                  <a:srgbClr val="E77F87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그림</a:t>
            </a:r>
            <a:r>
              <a:rPr lang="ko-KR" altLang="en-US" sz="6600" dirty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에</a:t>
            </a:r>
            <a:endParaRPr lang="en-US" altLang="ko-KR" sz="6600" dirty="0">
              <a:solidFill>
                <a:srgbClr val="54311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r>
              <a:rPr lang="ko-KR" altLang="en-US" sz="6600" dirty="0">
                <a:solidFill>
                  <a:srgbClr val="4CB167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영감</a:t>
            </a:r>
            <a:r>
              <a:rPr lang="ko-KR" altLang="en-US" sz="6600" dirty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을 얻어</a:t>
            </a:r>
            <a:endParaRPr lang="en-US" altLang="ko-KR" sz="6600" dirty="0">
              <a:solidFill>
                <a:srgbClr val="54311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r>
              <a:rPr lang="ko-KR" altLang="en-US" sz="6600" dirty="0">
                <a:solidFill>
                  <a:srgbClr val="8669AE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음악</a:t>
            </a:r>
            <a:r>
              <a:rPr lang="ko-KR" altLang="en-US" sz="6600" dirty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을 작곡하다</a:t>
            </a:r>
            <a:r>
              <a:rPr lang="en-US" altLang="ko-KR" sz="6600" dirty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06D54E-1650-C9BF-AAC6-F4F9337E5683}"/>
              </a:ext>
            </a:extLst>
          </p:cNvPr>
          <p:cNvSpPr txBox="1"/>
          <p:nvPr/>
        </p:nvSpPr>
        <p:spPr>
          <a:xfrm>
            <a:off x="9561237" y="6362700"/>
            <a:ext cx="812180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프리다 칼로</a:t>
            </a:r>
            <a:endParaRPr lang="en-US" altLang="ko-KR" sz="4400" dirty="0">
              <a:solidFill>
                <a:srgbClr val="121B16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r>
              <a:rPr lang="en-US" altLang="ko-KR" sz="4400" dirty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‘</a:t>
            </a:r>
            <a:r>
              <a:rPr lang="ko-KR" altLang="en-US" sz="4400" dirty="0" err="1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비바</a:t>
            </a:r>
            <a:r>
              <a:rPr lang="ko-KR" altLang="en-US" sz="4400" dirty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라 비다</a:t>
            </a:r>
            <a:r>
              <a:rPr lang="en-US" altLang="ko-KR" sz="4400" dirty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4400" dirty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인생이여</a:t>
            </a:r>
            <a:r>
              <a:rPr lang="en-US" altLang="ko-KR" sz="4400" dirty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4400" dirty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만세</a:t>
            </a:r>
            <a:r>
              <a:rPr lang="en-US" altLang="ko-KR" sz="4400" dirty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)’</a:t>
            </a:r>
          </a:p>
          <a:p>
            <a:r>
              <a:rPr lang="en-US" altLang="ko-KR" sz="4400" dirty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(1954)</a:t>
            </a:r>
          </a:p>
          <a:p>
            <a:endParaRPr lang="en-US" altLang="ko-KR" sz="4400" dirty="0">
              <a:solidFill>
                <a:srgbClr val="121B16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r>
              <a:rPr lang="ko-KR" altLang="en-US" sz="2800" dirty="0" smtClean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수박조차 </a:t>
            </a:r>
            <a:r>
              <a:rPr lang="ko-KR" altLang="en-US" sz="2800" dirty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생김새와 숙성 </a:t>
            </a:r>
            <a:r>
              <a:rPr lang="ko-KR" altLang="en-US" sz="2800" dirty="0" smtClean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단계가</a:t>
            </a:r>
            <a:r>
              <a:rPr lang="en-US" altLang="ko-KR" sz="2800" dirty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</a:t>
            </a:r>
            <a:r>
              <a:rPr lang="ko-KR" altLang="en-US" sz="2800" dirty="0" smtClean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다른데 </a:t>
            </a:r>
            <a:r>
              <a:rPr lang="ko-KR" altLang="en-US" sz="2800" dirty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인생은 어떻겠는가</a:t>
            </a:r>
            <a:r>
              <a:rPr lang="en-US" altLang="ko-KR" sz="2800" dirty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45" t="-1196" r="-66666" b="-1531"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06D54E-1650-C9BF-AAC6-F4F9337E5683}"/>
              </a:ext>
            </a:extLst>
          </p:cNvPr>
          <p:cNvSpPr txBox="1"/>
          <p:nvPr/>
        </p:nvSpPr>
        <p:spPr>
          <a:xfrm>
            <a:off x="9232943" y="6362700"/>
            <a:ext cx="88392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칸딘스키</a:t>
            </a:r>
            <a:endParaRPr lang="en-US" altLang="ko-KR" sz="4400" dirty="0">
              <a:solidFill>
                <a:srgbClr val="121B16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r>
              <a:rPr lang="en-US" altLang="ko-KR" sz="4400" dirty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‘</a:t>
            </a:r>
            <a:r>
              <a:rPr lang="ko-KR" altLang="en-US" sz="4400" dirty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즉흥</a:t>
            </a:r>
            <a:r>
              <a:rPr lang="en-US" altLang="ko-KR" sz="4400" dirty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19’</a:t>
            </a:r>
          </a:p>
          <a:p>
            <a:r>
              <a:rPr lang="en-US" altLang="ko-KR" sz="4400" dirty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(1911)</a:t>
            </a:r>
          </a:p>
          <a:p>
            <a:endParaRPr lang="en-US" altLang="ko-KR" sz="4400" dirty="0">
              <a:solidFill>
                <a:srgbClr val="121B16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r>
              <a:rPr lang="ko-KR" altLang="en-US" sz="2800" dirty="0" smtClean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바그너의 </a:t>
            </a:r>
            <a:r>
              <a:rPr lang="en-US" altLang="ko-KR" sz="2800" dirty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"</a:t>
            </a:r>
            <a:r>
              <a:rPr lang="ko-KR" altLang="en-US" sz="2800" dirty="0" err="1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로엔그린</a:t>
            </a:r>
            <a:r>
              <a:rPr lang="en-US" altLang="ko-KR" sz="2800" dirty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”</a:t>
            </a:r>
            <a:r>
              <a:rPr lang="ko-KR" altLang="en-US" sz="2800" dirty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을 </a:t>
            </a:r>
            <a:r>
              <a:rPr lang="ko-KR" altLang="en-US" sz="2800" dirty="0" smtClean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듣고</a:t>
            </a:r>
            <a:r>
              <a:rPr lang="en-US" altLang="ko-KR" sz="2800" dirty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</a:t>
            </a:r>
            <a:r>
              <a:rPr lang="ko-KR" altLang="en-US" sz="2800" dirty="0" smtClean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깊은 </a:t>
            </a:r>
            <a:r>
              <a:rPr lang="ko-KR" altLang="en-US" sz="2800" dirty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감명을 받아 그림으로 표현함</a:t>
            </a:r>
            <a:r>
              <a:rPr lang="en-US" altLang="ko-KR" sz="2800" dirty="0">
                <a:solidFill>
                  <a:srgbClr val="121B16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D3E43D-079E-BCE6-1E22-A1C1054A9B12}"/>
              </a:ext>
            </a:extLst>
          </p:cNvPr>
          <p:cNvSpPr txBox="1"/>
          <p:nvPr/>
        </p:nvSpPr>
        <p:spPr>
          <a:xfrm>
            <a:off x="1000125" y="635227"/>
            <a:ext cx="71472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600" dirty="0">
                <a:solidFill>
                  <a:srgbClr val="8669AE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음악</a:t>
            </a:r>
            <a:r>
              <a:rPr lang="ko-KR" altLang="en-US" sz="6600" dirty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에</a:t>
            </a:r>
            <a:endParaRPr lang="en-US" altLang="ko-KR" sz="6600" dirty="0">
              <a:solidFill>
                <a:srgbClr val="54311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r>
              <a:rPr lang="ko-KR" altLang="en-US" sz="6600" dirty="0">
                <a:solidFill>
                  <a:srgbClr val="4CB167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영감</a:t>
            </a:r>
            <a:r>
              <a:rPr lang="ko-KR" altLang="en-US" sz="6600" dirty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을 얻어</a:t>
            </a:r>
            <a:endParaRPr lang="en-US" altLang="ko-KR" sz="6600" dirty="0">
              <a:solidFill>
                <a:srgbClr val="54311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r>
              <a:rPr lang="ko-KR" altLang="en-US" sz="6600" dirty="0">
                <a:solidFill>
                  <a:srgbClr val="E77F87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그림</a:t>
            </a:r>
            <a:r>
              <a:rPr lang="ko-KR" altLang="en-US" sz="6600" dirty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을 그리다</a:t>
            </a:r>
            <a:r>
              <a:rPr lang="en-US" altLang="ko-KR" sz="6600" dirty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!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473B24F9-CE65-02D4-79D0-18679200CD78}"/>
              </a:ext>
            </a:extLst>
          </p:cNvPr>
          <p:cNvGrpSpPr/>
          <p:nvPr/>
        </p:nvGrpSpPr>
        <p:grpSpPr>
          <a:xfrm>
            <a:off x="458550" y="4170196"/>
            <a:ext cx="9330859" cy="5783717"/>
            <a:chOff x="8721192" y="3619994"/>
            <a:chExt cx="10668000" cy="6393317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64ADB710-6FFB-6FD2-C126-9A84B3046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50229">
              <a:off x="10009458" y="4146066"/>
              <a:ext cx="6909843" cy="4887435"/>
            </a:xfrm>
            <a:prstGeom prst="rect">
              <a:avLst/>
            </a:prstGeom>
          </p:spPr>
        </p:pic>
        <p:sp>
          <p:nvSpPr>
            <p:cNvPr id="5" name="Freeform 5"/>
            <p:cNvSpPr/>
            <p:nvPr/>
          </p:nvSpPr>
          <p:spPr>
            <a:xfrm rot="21464722" flipH="1">
              <a:off x="8721192" y="3619994"/>
              <a:ext cx="10668000" cy="6393317"/>
            </a:xfrm>
            <a:custGeom>
              <a:avLst/>
              <a:gdLst/>
              <a:ahLst/>
              <a:cxnLst/>
              <a:rect l="l" t="t" r="r" b="b"/>
              <a:pathLst>
                <a:path w="9642105" h="11293827">
                  <a:moveTo>
                    <a:pt x="9642105" y="0"/>
                  </a:moveTo>
                  <a:lnTo>
                    <a:pt x="0" y="0"/>
                  </a:lnTo>
                  <a:lnTo>
                    <a:pt x="0" y="11293827"/>
                  </a:lnTo>
                  <a:lnTo>
                    <a:pt x="9642105" y="11293827"/>
                  </a:lnTo>
                  <a:lnTo>
                    <a:pt x="9642105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2230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45" t="-1196" r="-66666" b="-1531"/>
            </a:stretch>
          </a:blipFill>
        </p:spPr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2B0366E0-E455-3AE5-D7CE-26044949A4E5}"/>
              </a:ext>
            </a:extLst>
          </p:cNvPr>
          <p:cNvGrpSpPr/>
          <p:nvPr/>
        </p:nvGrpSpPr>
        <p:grpSpPr>
          <a:xfrm>
            <a:off x="3124200" y="2504326"/>
            <a:ext cx="2209800" cy="2016864"/>
            <a:chOff x="7924800" y="1931139"/>
            <a:chExt cx="1066707" cy="1038225"/>
          </a:xfrm>
        </p:grpSpPr>
        <p:grpSp>
          <p:nvGrpSpPr>
            <p:cNvPr id="13" name="Group 13"/>
            <p:cNvGrpSpPr/>
            <p:nvPr/>
          </p:nvGrpSpPr>
          <p:grpSpPr>
            <a:xfrm rot="16200000">
              <a:off x="7948566" y="1926423"/>
              <a:ext cx="1038225" cy="1047657"/>
              <a:chOff x="0" y="0"/>
              <a:chExt cx="853834" cy="86159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53834" cy="861591"/>
              </a:xfrm>
              <a:custGeom>
                <a:avLst/>
                <a:gdLst/>
                <a:ahLst/>
                <a:cxnLst/>
                <a:rect l="l" t="t" r="r" b="b"/>
                <a:pathLst>
                  <a:path w="853834" h="861591">
                    <a:moveTo>
                      <a:pt x="426917" y="0"/>
                    </a:moveTo>
                    <a:cubicBezTo>
                      <a:pt x="191137" y="0"/>
                      <a:pt x="0" y="192874"/>
                      <a:pt x="0" y="430795"/>
                    </a:cubicBezTo>
                    <a:cubicBezTo>
                      <a:pt x="0" y="668717"/>
                      <a:pt x="191137" y="861591"/>
                      <a:pt x="426917" y="861591"/>
                    </a:cubicBezTo>
                    <a:cubicBezTo>
                      <a:pt x="662697" y="861591"/>
                      <a:pt x="853834" y="668717"/>
                      <a:pt x="853834" y="430795"/>
                    </a:cubicBezTo>
                    <a:cubicBezTo>
                      <a:pt x="853834" y="192874"/>
                      <a:pt x="662697" y="0"/>
                      <a:pt x="426917" y="0"/>
                    </a:cubicBezTo>
                    <a:close/>
                  </a:path>
                </a:pathLst>
              </a:custGeom>
              <a:solidFill>
                <a:srgbClr val="EBE7E0"/>
              </a:solidFill>
              <a:ln w="66675" cap="sq">
                <a:solidFill>
                  <a:srgbClr val="543110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80047" y="71249"/>
                <a:ext cx="693740" cy="7095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8"/>
                  </a:lnSpc>
                </a:pPr>
                <a:endParaRPr sz="3600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7924800" y="2347712"/>
              <a:ext cx="1045655" cy="446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0"/>
                </a:lnSpc>
                <a:spcBef>
                  <a:spcPct val="0"/>
                </a:spcBef>
              </a:pPr>
              <a:r>
                <a:rPr lang="en-US" sz="8800" spc="-136" dirty="0">
                  <a:solidFill>
                    <a:srgbClr val="54311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T Interphases Bold"/>
                  <a:sym typeface="TT Interphases Bold"/>
                </a:rPr>
                <a:t>0</a:t>
              </a:r>
              <a:r>
                <a:rPr lang="en-US" altLang="ko-KR" sz="8800" spc="-136" dirty="0">
                  <a:solidFill>
                    <a:srgbClr val="54311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T Interphases Bold"/>
                  <a:sym typeface="TT Interphases Bold"/>
                </a:rPr>
                <a:t>3</a:t>
              </a:r>
              <a:endParaRPr lang="en-US" sz="8800" spc="-136" dirty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T Interphases Bold"/>
                <a:sym typeface="TT Interphases Bold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90756DD-DB94-632E-7290-5293D964B1C3}"/>
              </a:ext>
            </a:extLst>
          </p:cNvPr>
          <p:cNvSpPr txBox="1"/>
          <p:nvPr/>
        </p:nvSpPr>
        <p:spPr>
          <a:xfrm>
            <a:off x="6096000" y="2674787"/>
            <a:ext cx="84580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0" dirty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자료</a:t>
            </a:r>
            <a:r>
              <a:rPr lang="ko-KR" altLang="en-US" sz="10000" dirty="0">
                <a:solidFill>
                  <a:srgbClr val="54311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0000" dirty="0">
                <a:solidFill>
                  <a:srgbClr val="54311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수집하기</a:t>
            </a:r>
            <a:endParaRPr lang="en-US" altLang="ko-KR" sz="10000" dirty="0">
              <a:solidFill>
                <a:srgbClr val="54311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F2D030A-F71B-1004-47F7-240C2AAED966}"/>
              </a:ext>
            </a:extLst>
          </p:cNvPr>
          <p:cNvSpPr txBox="1"/>
          <p:nvPr/>
        </p:nvSpPr>
        <p:spPr>
          <a:xfrm>
            <a:off x="5905500" y="4914900"/>
            <a:ext cx="126491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ko-KR" altLang="en-US" sz="6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음악과 그림이 관련된 </a:t>
            </a:r>
            <a:endParaRPr lang="en-US" altLang="ko-KR" sz="6600" dirty="0" smtClean="0">
              <a:solidFill>
                <a:srgbClr val="272D1A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r>
              <a:rPr lang="en-US" altLang="ko-KR" sz="6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</a:t>
            </a:r>
            <a:r>
              <a:rPr lang="en-US" altLang="ko-KR" sz="6600" dirty="0" smtClean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 </a:t>
            </a:r>
            <a:r>
              <a:rPr lang="ko-KR" altLang="en-US" sz="6600" dirty="0" smtClean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자료 조사하기</a:t>
            </a:r>
            <a:endParaRPr lang="en-US" altLang="ko-KR" sz="6600" dirty="0">
              <a:solidFill>
                <a:srgbClr val="272D1A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r>
              <a:rPr lang="en-US" altLang="ko-KR" sz="6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- </a:t>
            </a:r>
            <a:r>
              <a:rPr lang="ko-KR" altLang="en-US" sz="6600" dirty="0">
                <a:solidFill>
                  <a:srgbClr val="272D1A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조사한 자료 정리하기</a:t>
            </a:r>
            <a:endParaRPr lang="en-US" altLang="ko-KR" sz="6600" dirty="0">
              <a:solidFill>
                <a:srgbClr val="272D1A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  <p:sp>
        <p:nvSpPr>
          <p:cNvPr id="21" name="TextBox 15"/>
          <p:cNvSpPr txBox="1"/>
          <p:nvPr/>
        </p:nvSpPr>
        <p:spPr>
          <a:xfrm rot="16200000">
            <a:off x="3417478" y="2592956"/>
            <a:ext cx="1638702" cy="178739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08"/>
              </a:lnSpc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9897977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280</Words>
  <Application>Microsoft Office PowerPoint</Application>
  <PresentationFormat>사용자 지정</PresentationFormat>
  <Paragraphs>85</Paragraphs>
  <Slides>14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1" baseType="lpstr">
      <vt:lpstr>국립공원 꼬미</vt:lpstr>
      <vt:lpstr>Arial</vt:lpstr>
      <vt:lpstr>Calibri</vt:lpstr>
      <vt:lpstr>TT Interphases Bold</vt:lpstr>
      <vt:lpstr>경기천년제목 Light</vt:lpstr>
      <vt:lpstr>맑은 고딕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한현숙</dc:creator>
  <cp:lastModifiedBy>USER</cp:lastModifiedBy>
  <cp:revision>41</cp:revision>
  <dcterms:created xsi:type="dcterms:W3CDTF">2006-08-16T00:00:00Z</dcterms:created>
  <dcterms:modified xsi:type="dcterms:W3CDTF">2024-10-07T04:36:36Z</dcterms:modified>
  <dc:identifier>DAGM4oFoh2M</dc:identifier>
</cp:coreProperties>
</file>