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4"/>
  </p:notesMasterIdLst>
  <p:handoutMasterIdLst>
    <p:handoutMasterId r:id="rId25"/>
  </p:handoutMasterIdLst>
  <p:sldIdLst>
    <p:sldId id="300" r:id="rId5"/>
    <p:sldId id="304" r:id="rId6"/>
    <p:sldId id="406" r:id="rId7"/>
    <p:sldId id="408" r:id="rId8"/>
    <p:sldId id="441" r:id="rId9"/>
    <p:sldId id="442" r:id="rId10"/>
    <p:sldId id="443" r:id="rId11"/>
    <p:sldId id="411" r:id="rId12"/>
    <p:sldId id="450" r:id="rId13"/>
    <p:sldId id="444" r:id="rId14"/>
    <p:sldId id="445" r:id="rId15"/>
    <p:sldId id="446" r:id="rId16"/>
    <p:sldId id="434" r:id="rId17"/>
    <p:sldId id="447" r:id="rId18"/>
    <p:sldId id="451" r:id="rId19"/>
    <p:sldId id="448" r:id="rId20"/>
    <p:sldId id="449" r:id="rId21"/>
    <p:sldId id="425" r:id="rId22"/>
    <p:sldId id="295" r:id="rId23"/>
  </p:sldIdLst>
  <p:sldSz cx="12192000" cy="6858000"/>
  <p:notesSz cx="6858000" cy="9144000"/>
  <p:embeddedFontLst>
    <p:embeddedFont>
      <p:font typeface="NanumGothic" panose="020D0604000000000000" pitchFamily="50" charset="-127"/>
      <p:regular r:id="rId26"/>
      <p:bold r:id="rId27"/>
    </p:embeddedFont>
    <p:embeddedFont>
      <p:font typeface="NanumGothicExtraBold" panose="020D0904000000000000" pitchFamily="50" charset="-127"/>
      <p:bold r:id="rId28"/>
    </p:embeddedFont>
    <p:embeddedFont>
      <p:font typeface="맑은 고딕" panose="020B0503020000020004" pitchFamily="50" charset="-127"/>
      <p:regular r:id="rId29"/>
      <p:bold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113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D0613-6696-9575-9C67-828EE6967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2EDC346-23A7-0428-BFA9-3B0FA1BF57E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4128EFA-722C-84EE-FA91-98E7E06AD7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우리나라 여러 지역의 일노래를 감상하고 노래의 기능 생각해 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CAF0E45-A8F6-2B59-A4EF-025DA4772263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FB3EFB5-0E10-87EC-7A0D-AFD2E60E9254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제주특별자치도 민요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멸치 잡는 노래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감상하고 노래의 쓰임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A19CEB5-CF0D-54E1-5AFE-0909BEEFBC89}"/>
              </a:ext>
            </a:extLst>
          </p:cNvPr>
          <p:cNvSpPr txBox="1">
            <a:spLocks/>
          </p:cNvSpPr>
          <p:nvPr/>
        </p:nvSpPr>
        <p:spPr>
          <a:xfrm>
            <a:off x="4815294" y="2529891"/>
            <a:ext cx="6546924" cy="24032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멸치 잡는 노래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감상하고 노래의 분위기를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즐겁다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흥겹다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파도가 치는 것 같다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멸치 잡는 노래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쓰임을 알아봅시다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CE3C3C0-DA27-47CB-87E9-5F2DB403E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814" y="4787950"/>
            <a:ext cx="6963938" cy="128229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C489AB45-D803-EB3E-FD6A-6A0F975E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82" y="2529891"/>
            <a:ext cx="3601760" cy="4061114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F53B8D4-6E35-17AF-C0DE-15A9BC8A6E3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3F5882B8-9C03-B7AC-43D5-3FC7C7E8D4BD}"/>
              </a:ext>
            </a:extLst>
          </p:cNvPr>
          <p:cNvSpPr txBox="1">
            <a:spLocks/>
          </p:cNvSpPr>
          <p:nvPr/>
        </p:nvSpPr>
        <p:spPr>
          <a:xfrm>
            <a:off x="10527437" y="540346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3151855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CB093-6AA6-232A-6978-5F7458F59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4545F0F-CA2E-8E41-DCA9-A487C92456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89EB192-6935-2895-B704-CD0EAA0EA8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우리나라 여러 지역의 일노래를 감상하고 노래의 기능 생각해 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B67B642-31D8-7E1F-722B-26C2DD6C5B14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3B9FC54B-62CF-BCC4-80B1-24506F90010A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경상도 민요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목도 소리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를 감상하고 쓰임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7CD0C9F-8C58-5F7B-6847-29AE5975C74E}"/>
              </a:ext>
            </a:extLst>
          </p:cNvPr>
          <p:cNvSpPr txBox="1">
            <a:spLocks/>
          </p:cNvSpPr>
          <p:nvPr/>
        </p:nvSpPr>
        <p:spPr>
          <a:xfrm>
            <a:off x="4973391" y="2189850"/>
            <a:ext cx="6093853" cy="24032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목도 소리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감상하고 노래의 분위기를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응원가 같은 느낌이 든다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걸어가는 데 잘 맞는 속도 같다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목도 소리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쓰임을 알아봅시다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03CDA39-1064-C589-D48C-B157DA664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127" y="5227810"/>
            <a:ext cx="7803236" cy="108526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EB3A08D-5E8A-7001-316E-61E061A2D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30" y="2035376"/>
            <a:ext cx="4123465" cy="3032189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0023A73-42AE-0FD1-4128-9E74E46BEB9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714AA01E-5072-EF7F-BC94-9DEE53C82349}"/>
              </a:ext>
            </a:extLst>
          </p:cNvPr>
          <p:cNvSpPr txBox="1">
            <a:spLocks/>
          </p:cNvSpPr>
          <p:nvPr/>
        </p:nvSpPr>
        <p:spPr>
          <a:xfrm>
            <a:off x="10527437" y="540346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1510481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1EB6C-3FFD-D8C9-2D24-799213E52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12FDF37-74CC-B660-EC71-17A6A589037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759A427-611F-768C-6293-0A6C46107B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우리나라 여러 지역의 일노래를 감상하고 노래의 기능 생각해 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6BFE225-A472-48AF-EE35-9565DA1E23B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68EB66CC-770B-9864-D951-6B7C59BEAC90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일노래를 불렀던 이유 생각해 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3A9D68A-8F0C-C1C0-E8BA-F9630E78B768}"/>
              </a:ext>
            </a:extLst>
          </p:cNvPr>
          <p:cNvSpPr txBox="1">
            <a:spLocks/>
          </p:cNvSpPr>
          <p:nvPr/>
        </p:nvSpPr>
        <p:spPr>
          <a:xfrm>
            <a:off x="1373747" y="2027615"/>
            <a:ext cx="9444506" cy="24032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멸치 잡는 노래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마뎅이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소리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목도 소리의 공통점을 떠올려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조상들이 일을 하며 노래를 부른 이유를 생각해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일이 힘든 것을 잊기 위해 노래를 불렀다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노래를 부르면 즐겁게 일할 수 있기 때문이다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일의 속도를 맞추기 위해서 노래를 불렀다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6E650CB3-9457-532B-23D6-96157FA9AB9F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D0D1214-E236-A092-98F5-0CE407F488A4}"/>
              </a:ext>
            </a:extLst>
          </p:cNvPr>
          <p:cNvSpPr txBox="1">
            <a:spLocks/>
          </p:cNvSpPr>
          <p:nvPr/>
        </p:nvSpPr>
        <p:spPr>
          <a:xfrm>
            <a:off x="10527437" y="540346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858254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50A3D-9C88-305A-B935-11EBA3169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3A6A823-1DC8-78BC-713C-FEE54AD452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A467B3A-9374-8F61-AF45-CA8369583F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5871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sz="1950" dirty="0"/>
              <a:t>다양한 음악의 쓰임을 생각해 보고</a:t>
            </a:r>
            <a:r>
              <a:rPr kumimoji="1" lang="en-US" altLang="ko-KR" sz="1950" dirty="0"/>
              <a:t>, </a:t>
            </a:r>
            <a:r>
              <a:rPr kumimoji="1" lang="ko-KR" altLang="en-US" sz="1950" dirty="0"/>
              <a:t>그림과 어울리는 음악 찾아 발표하기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34998C0F-1DDC-8BB9-02A5-515E5E877D87}"/>
              </a:ext>
            </a:extLst>
          </p:cNvPr>
          <p:cNvSpPr txBox="1">
            <a:spLocks/>
          </p:cNvSpPr>
          <p:nvPr/>
        </p:nvSpPr>
        <p:spPr>
          <a:xfrm>
            <a:off x="9235271" y="250723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722D2ED-C7E1-AAED-DE55-3D5319BDD1CC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다양한 장소나 상황 떠올려 보기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A09107D3-B0EF-0AE2-A9EC-12B727308376}"/>
              </a:ext>
            </a:extLst>
          </p:cNvPr>
          <p:cNvSpPr txBox="1">
            <a:spLocks/>
          </p:cNvSpPr>
          <p:nvPr/>
        </p:nvSpPr>
        <p:spPr>
          <a:xfrm>
            <a:off x="1970476" y="2951613"/>
            <a:ext cx="9444506" cy="24032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조상들이 일을 하며 노래를 부른 이유를 생각해봅시다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일이 힘든 것을 잊기 위해 노래를 불렀다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노래를 부르면 즐겁게 일할 수 있기 때문이다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일의 속도를 맞추기 위해서 노래를 불렀다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710B59B7-70E3-31B1-40F9-DED5A9E9041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7AF92E8-D688-108C-39E8-B31DACA23353}"/>
              </a:ext>
            </a:extLst>
          </p:cNvPr>
          <p:cNvSpPr txBox="1">
            <a:spLocks/>
          </p:cNvSpPr>
          <p:nvPr/>
        </p:nvSpPr>
        <p:spPr>
          <a:xfrm>
            <a:off x="10631940" y="526396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548627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78497-7F4A-C3F1-CC2C-11CC4E8E2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6D7629C-FA4E-3690-DB31-D306CE8679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F6E234-CA06-7796-EC5D-301849D551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56753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sz="1950" dirty="0"/>
              <a:t>다양한 음악의 쓰임을 생각해 보고</a:t>
            </a:r>
            <a:r>
              <a:rPr kumimoji="1" lang="en-US" altLang="ko-KR" sz="1950" dirty="0"/>
              <a:t>, </a:t>
            </a:r>
            <a:r>
              <a:rPr kumimoji="1" lang="ko-KR" altLang="en-US" sz="1950" dirty="0"/>
              <a:t>그림과 어울리는 음악 찾아 발표하기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4C02001-A4A1-A0B1-F568-E64E48E2DD27}"/>
              </a:ext>
            </a:extLst>
          </p:cNvPr>
          <p:cNvSpPr txBox="1">
            <a:spLocks/>
          </p:cNvSpPr>
          <p:nvPr/>
        </p:nvSpPr>
        <p:spPr>
          <a:xfrm>
            <a:off x="9196077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340B884-9E12-0EA3-973D-B273326B4366}"/>
              </a:ext>
            </a:extLst>
          </p:cNvPr>
          <p:cNvSpPr txBox="1">
            <a:spLocks/>
          </p:cNvSpPr>
          <p:nvPr/>
        </p:nvSpPr>
        <p:spPr>
          <a:xfrm>
            <a:off x="1063460" y="1042646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다양한 장소나 상황에서 사용되는 음악 찾아 발표하기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C4F0768-7D03-86EC-3E26-EC77C0F3D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103" y="2017504"/>
            <a:ext cx="8270250" cy="3902353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092C65D9-E16C-F400-BE9A-84D3E65F86E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21D244F-ACAF-5E39-5C7E-424929D76FDF}"/>
              </a:ext>
            </a:extLst>
          </p:cNvPr>
          <p:cNvSpPr txBox="1">
            <a:spLocks/>
          </p:cNvSpPr>
          <p:nvPr/>
        </p:nvSpPr>
        <p:spPr>
          <a:xfrm>
            <a:off x="10605815" y="531158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3273465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08B16-B7B3-01A2-6F93-7EA51855E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136DACD-BD4F-4180-0203-A6C85EE5FD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6B2AB0C-1D5F-0FE1-3E88-33D9B0DB33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59784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sz="1950" dirty="0"/>
              <a:t>다양한 음악의 쓰임을 생각해 보고</a:t>
            </a:r>
            <a:r>
              <a:rPr kumimoji="1" lang="en-US" altLang="ko-KR" sz="1950" dirty="0"/>
              <a:t>, </a:t>
            </a:r>
            <a:r>
              <a:rPr kumimoji="1" lang="ko-KR" altLang="en-US" sz="1950" dirty="0"/>
              <a:t>그림과 어울리는 음악 찾아 발표하기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586F0F0-4A2A-5FC9-DFBB-5EEE3E38B6AF}"/>
              </a:ext>
            </a:extLst>
          </p:cNvPr>
          <p:cNvSpPr txBox="1">
            <a:spLocks/>
          </p:cNvSpPr>
          <p:nvPr/>
        </p:nvSpPr>
        <p:spPr>
          <a:xfrm>
            <a:off x="9196077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91A2C117-8E98-D1F1-FBEA-DB9B766939B4}"/>
              </a:ext>
            </a:extLst>
          </p:cNvPr>
          <p:cNvSpPr txBox="1">
            <a:spLocks/>
          </p:cNvSpPr>
          <p:nvPr/>
        </p:nvSpPr>
        <p:spPr>
          <a:xfrm>
            <a:off x="1063460" y="1004496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다양한 장소나 상황에서 사용되는 음악 찾아 발표하기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1B24D5B-EEAB-F022-2653-0F0CAB7E48B4}"/>
              </a:ext>
            </a:extLst>
          </p:cNvPr>
          <p:cNvSpPr txBox="1">
            <a:spLocks/>
          </p:cNvSpPr>
          <p:nvPr/>
        </p:nvSpPr>
        <p:spPr>
          <a:xfrm>
            <a:off x="1228346" y="1720457"/>
            <a:ext cx="9444506" cy="24032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음악이 쓰이는 다양한 장소와 상황을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다양한 장소와 상황에서 쓰이는 음악을 디지털 기기 등을 활용하여 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모둠별로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조사해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314350E-E420-74D0-1486-072B2F775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350" y="3146739"/>
            <a:ext cx="6878499" cy="3294969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617A815-2242-32BB-7477-A0F64010250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03A16EB-4B4C-93DD-B5DF-F49AA6731059}"/>
              </a:ext>
            </a:extLst>
          </p:cNvPr>
          <p:cNvSpPr txBox="1">
            <a:spLocks/>
          </p:cNvSpPr>
          <p:nvPr/>
        </p:nvSpPr>
        <p:spPr>
          <a:xfrm>
            <a:off x="10599282" y="543472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3194538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3A711-1FDA-855C-626B-67ADD8467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3470042-617F-5D54-5CAE-74696350B1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E32F54A-113E-A252-DB5A-8071ACB2B4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9922" y="272195"/>
            <a:ext cx="8405341" cy="251999"/>
          </a:xfrm>
        </p:spPr>
        <p:txBody>
          <a:bodyPr/>
          <a:lstStyle/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3 : </a:t>
            </a:r>
            <a:r>
              <a:rPr kumimoji="1" lang="ko-KR" altLang="en-US" sz="1950" dirty="0"/>
              <a:t>다양한 음악의 쓰임을 생각해 보고</a:t>
            </a:r>
            <a:r>
              <a:rPr kumimoji="1" lang="en-US" altLang="ko-KR" sz="1950" dirty="0"/>
              <a:t>, </a:t>
            </a:r>
            <a:r>
              <a:rPr kumimoji="1" lang="ko-KR" altLang="en-US" sz="1950" dirty="0"/>
              <a:t>그림과 어울리는 음악 찾아 발표하기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358C2C9-CB8A-AC6B-D21D-EB58BB89BA4B}"/>
              </a:ext>
            </a:extLst>
          </p:cNvPr>
          <p:cNvSpPr txBox="1">
            <a:spLocks/>
          </p:cNvSpPr>
          <p:nvPr/>
        </p:nvSpPr>
        <p:spPr>
          <a:xfrm>
            <a:off x="9235263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1A70575D-2343-1A66-883F-39E939885BEC}"/>
              </a:ext>
            </a:extLst>
          </p:cNvPr>
          <p:cNvSpPr txBox="1">
            <a:spLocks/>
          </p:cNvSpPr>
          <p:nvPr/>
        </p:nvSpPr>
        <p:spPr>
          <a:xfrm>
            <a:off x="918059" y="1004496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조사한 내용을 역할극으로 만들기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2E52EF8-CBD3-DDA4-E807-4E976358420E}"/>
              </a:ext>
            </a:extLst>
          </p:cNvPr>
          <p:cNvSpPr txBox="1">
            <a:spLocks/>
          </p:cNvSpPr>
          <p:nvPr/>
        </p:nvSpPr>
        <p:spPr>
          <a:xfrm>
            <a:off x="1228345" y="1707949"/>
            <a:ext cx="9444506" cy="24032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 모둠이 조사한 상황이 잘 드러나도록 간단한 대본을 만들어봅시다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9BB89F1-9F13-6619-4967-071272840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073" y="2833010"/>
            <a:ext cx="8449854" cy="2734057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F3153ECD-B17D-6713-5C82-F3F796BA8464}"/>
              </a:ext>
            </a:extLst>
          </p:cNvPr>
          <p:cNvSpPr txBox="1">
            <a:spLocks/>
          </p:cNvSpPr>
          <p:nvPr/>
        </p:nvSpPr>
        <p:spPr>
          <a:xfrm>
            <a:off x="829922" y="596332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5046029-4296-D35F-B7C9-F5CF20763CD8}"/>
              </a:ext>
            </a:extLst>
          </p:cNvPr>
          <p:cNvSpPr txBox="1">
            <a:spLocks/>
          </p:cNvSpPr>
          <p:nvPr/>
        </p:nvSpPr>
        <p:spPr>
          <a:xfrm>
            <a:off x="10633665" y="524194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2656718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97532-45B3-671B-EF47-BF02A68E7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F3F5466-79DC-16E0-93BB-75756BBBA1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4A362D4-5420-46C2-3934-E5DEC82A64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8"/>
            <a:ext cx="8600194" cy="247706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sz="1950" dirty="0"/>
              <a:t>다양한 음악의 쓰임을 생각해 보고</a:t>
            </a:r>
            <a:r>
              <a:rPr kumimoji="1" lang="en-US" altLang="ko-KR" sz="1950" dirty="0"/>
              <a:t>, </a:t>
            </a:r>
            <a:r>
              <a:rPr kumimoji="1" lang="ko-KR" altLang="en-US" sz="1950" dirty="0"/>
              <a:t>그림과 어울리는 음악 찾아 발표하기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7985E5F-7C3F-FC36-FF56-4BE8E5CCCB95}"/>
              </a:ext>
            </a:extLst>
          </p:cNvPr>
          <p:cNvSpPr txBox="1">
            <a:spLocks/>
          </p:cNvSpPr>
          <p:nvPr/>
        </p:nvSpPr>
        <p:spPr>
          <a:xfrm>
            <a:off x="9189546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37D54714-21C2-A148-8C89-8C361D53F2C2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역할극 발표하기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40ACB86-CFE3-7A41-0224-C4AD118AD3C3}"/>
              </a:ext>
            </a:extLst>
          </p:cNvPr>
          <p:cNvSpPr txBox="1">
            <a:spLocks/>
          </p:cNvSpPr>
          <p:nvPr/>
        </p:nvSpPr>
        <p:spPr>
          <a:xfrm>
            <a:off x="1373747" y="1920193"/>
            <a:ext cx="9444506" cy="24032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음악이 필요한 상황에서 음악을 들려주며 역할극을 발표해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AA34D16-E9C2-77B3-A7C8-E191B14F8E1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E7BCE4A-F309-9CF8-BC4E-3EF1EEA69EF5}"/>
              </a:ext>
            </a:extLst>
          </p:cNvPr>
          <p:cNvSpPr txBox="1">
            <a:spLocks/>
          </p:cNvSpPr>
          <p:nvPr/>
        </p:nvSpPr>
        <p:spPr>
          <a:xfrm>
            <a:off x="10599283" y="546144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2578986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BF872-AA85-CA07-9EBA-62A1ADE02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BBDA206-4B84-E300-4963-280DC65089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92405D-1EF0-5A6C-EC74-A27D887B60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4430204-3B0B-1B0A-6D4A-BB9DF1376AF9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0949F78-03CE-1CDE-BE40-F56F9F2B3FA5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>
                <a:solidFill>
                  <a:schemeClr val="tx2">
                    <a:lumMod val="90000"/>
                    <a:lumOff val="10000"/>
                  </a:schemeClr>
                </a:solidFill>
              </a:rPr>
              <a:t>친구들의 역할극 감상하고 동료 평가하기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58A3C94-CAFA-5470-5AC9-7D8264121A8C}"/>
              </a:ext>
            </a:extLst>
          </p:cNvPr>
          <p:cNvSpPr txBox="1">
            <a:spLocks/>
          </p:cNvSpPr>
          <p:nvPr/>
        </p:nvSpPr>
        <p:spPr>
          <a:xfrm>
            <a:off x="1373747" y="1920193"/>
            <a:ext cx="9444506" cy="24032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친구들이 만든 역할극을 보고 상황과 음악이 잘 어울리는지 서로 평가해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64525BF-316F-889F-489E-D1FDA05B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286" y="3415415"/>
            <a:ext cx="9561379" cy="2075487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23EC38D-8741-0F8F-FE33-7AD300FBA78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8DDFEA14-4FAC-B8C0-9547-45D186679669}"/>
              </a:ext>
            </a:extLst>
          </p:cNvPr>
          <p:cNvSpPr txBox="1">
            <a:spLocks/>
          </p:cNvSpPr>
          <p:nvPr/>
        </p:nvSpPr>
        <p:spPr>
          <a:xfrm>
            <a:off x="10527437" y="540346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3068003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193161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87911" y="2652812"/>
            <a:ext cx="7055901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다양한 쓰임의 음악을 찾아 감상할 수 있어요</a:t>
            </a:r>
            <a:r>
              <a:rPr kumimoji="1" lang="en-US" altLang="ko-KR" sz="4000" dirty="0"/>
              <a:t>.</a:t>
            </a:r>
            <a:endParaRPr kumimoji="1" lang="ko-KR" altLang="en-US" sz="40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49059" y="546143"/>
            <a:ext cx="141239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609AA-FFF6-56C8-0104-CB7754BF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0114B86-B7A6-4BA7-84E7-7FDD94A1B3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5030585-EB29-B729-5F1F-1AF03E3FE4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E953D65-C85E-1E0E-B147-6D59905D62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82969" y="1038660"/>
            <a:ext cx="9826061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일상생활에서 음악이 사용된 경우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2C9E50D-4363-F59F-B837-B6EA445C772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E3A8500-A543-EAD2-781E-7815BA471327}"/>
              </a:ext>
            </a:extLst>
          </p:cNvPr>
          <p:cNvSpPr txBox="1">
            <a:spLocks/>
          </p:cNvSpPr>
          <p:nvPr/>
        </p:nvSpPr>
        <p:spPr>
          <a:xfrm>
            <a:off x="1511286" y="2121992"/>
            <a:ext cx="9444506" cy="2144974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음악이 사용된 장소를 떠올려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장소에 어울리는 음악을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지하철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환승 안내 음악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운동 경기장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응원가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삼촌 결혼식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결혼 행진곡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동생 생일날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생일 축하노래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42E5894-29E5-B81E-6E31-D36DC4EB2B4B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742108C-3328-000B-7274-2531DB8898B5}"/>
              </a:ext>
            </a:extLst>
          </p:cNvPr>
          <p:cNvSpPr txBox="1">
            <a:spLocks/>
          </p:cNvSpPr>
          <p:nvPr/>
        </p:nvSpPr>
        <p:spPr>
          <a:xfrm>
            <a:off x="10527437" y="540346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623548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4238A-BE3B-F324-955E-7FA40416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9DC8E31-08CE-EED3-AB23-4AE4779577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7442884-14ED-491D-4399-A61B0CBE0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궁중 잔치와 제사에 사용되는 음악을 감상하고 느낌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DAE2A17-AA3C-DE32-225C-301ACA9181A8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5E8F177D-51ED-C599-D7BE-9FAC3EFFF58A}"/>
              </a:ext>
            </a:extLst>
          </p:cNvPr>
          <p:cNvSpPr txBox="1">
            <a:spLocks/>
          </p:cNvSpPr>
          <p:nvPr/>
        </p:nvSpPr>
        <p:spPr>
          <a:xfrm>
            <a:off x="1367827" y="1082446"/>
            <a:ext cx="8141076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궁중 잔치 장면 살펴보기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4B0832A-715D-9763-D074-9D9AA7A79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575" y="1986268"/>
            <a:ext cx="5734850" cy="4267796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97082AD-672D-0A43-1EDA-454C2315EE8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FCA33E0F-2DAA-4A0A-FF95-9E33E61739CB}"/>
              </a:ext>
            </a:extLst>
          </p:cNvPr>
          <p:cNvSpPr txBox="1">
            <a:spLocks/>
          </p:cNvSpPr>
          <p:nvPr/>
        </p:nvSpPr>
        <p:spPr>
          <a:xfrm>
            <a:off x="10527437" y="540346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239652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1064A-0DB7-B6EC-BFD8-17D161AAB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89F2409-8EAE-775A-D65E-32CEB55CC94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DBDD5C8-F4D1-9A71-D052-845F9C7F8D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궁중 잔치와 제사에 사용되는 음악을 감상하고 느낌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B69E454-8212-5527-7C84-2B4F912B4382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1613CDC-DFC6-A61A-1822-1AAF7056C982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궁중 잔치 음악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수제천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감상하기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74AAD5F-3FA1-AC19-09DF-E992F2704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282" y="2677617"/>
            <a:ext cx="9745435" cy="2105319"/>
          </a:xfrm>
          <a:prstGeom prst="rect">
            <a:avLst/>
          </a:prstGeom>
        </p:spPr>
      </p:pic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D56A1D01-C541-5741-1E1D-0744C367AB87}"/>
              </a:ext>
            </a:extLst>
          </p:cNvPr>
          <p:cNvSpPr txBox="1">
            <a:spLocks/>
          </p:cNvSpPr>
          <p:nvPr/>
        </p:nvSpPr>
        <p:spPr>
          <a:xfrm>
            <a:off x="1468356" y="2104397"/>
            <a:ext cx="9444506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수제천에 대해 알아보고 음악의 분위기를 자유롭게 발표해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87BFC2E0-EE83-6FAD-5EA9-2DC0462695D7}"/>
              </a:ext>
            </a:extLst>
          </p:cNvPr>
          <p:cNvSpPr txBox="1">
            <a:spLocks/>
          </p:cNvSpPr>
          <p:nvPr/>
        </p:nvSpPr>
        <p:spPr>
          <a:xfrm>
            <a:off x="1418987" y="4948481"/>
            <a:ext cx="9444506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춤과 잘 어울리는 것 같다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음악이 계속 연결되는 것처럼 느껴진다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9B530A3-6E85-BC45-8363-5BACF24A8D1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76252F1-6D81-6542-1987-942B3D891FBC}"/>
              </a:ext>
            </a:extLst>
          </p:cNvPr>
          <p:cNvSpPr txBox="1">
            <a:spLocks/>
          </p:cNvSpPr>
          <p:nvPr/>
        </p:nvSpPr>
        <p:spPr>
          <a:xfrm>
            <a:off x="10527437" y="540346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5848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56968-8A4D-EB05-31B5-DDA9DB8C0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F3D059A-DF1F-716A-836D-60418F174B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87032E-5D86-BB65-F63C-88F6738958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궁중 잔치와 제사에 사용되는 음악을 감상하고 느낌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DFE05C52-BBFF-7C16-24F5-CFD71AC7B5EC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E5011CF-1DE2-20CE-1313-CD28E1DC96DB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제사 음악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종묘제례악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감상하기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1C43C51-21F1-8102-8493-34FEA6599402}"/>
              </a:ext>
            </a:extLst>
          </p:cNvPr>
          <p:cNvSpPr txBox="1">
            <a:spLocks/>
          </p:cNvSpPr>
          <p:nvPr/>
        </p:nvSpPr>
        <p:spPr>
          <a:xfrm>
            <a:off x="1468355" y="2104398"/>
            <a:ext cx="9909393" cy="54873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종묘제례악에 대해 알아보고 음악의 분위기를 자유롭게 발표해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3920D0B-9805-46CE-AB91-56E6333CF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528" y="2693116"/>
            <a:ext cx="9735909" cy="1371791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514A6C18-741C-18CA-95AF-538EE0981446}"/>
              </a:ext>
            </a:extLst>
          </p:cNvPr>
          <p:cNvSpPr txBox="1">
            <a:spLocks/>
          </p:cNvSpPr>
          <p:nvPr/>
        </p:nvSpPr>
        <p:spPr>
          <a:xfrm>
            <a:off x="1428591" y="4301333"/>
            <a:ext cx="9444506" cy="94547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음악과 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노래가 같이 연주된다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엄숙한 느낌이 든다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음악이 느리다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제사에 춤이 있는 점이 인상적이다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F8DA20D-9026-C430-9C80-91BDD3F9E9A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04BD702D-C561-AFAF-DDC5-01CBC3217C65}"/>
              </a:ext>
            </a:extLst>
          </p:cNvPr>
          <p:cNvSpPr txBox="1">
            <a:spLocks/>
          </p:cNvSpPr>
          <p:nvPr/>
        </p:nvSpPr>
        <p:spPr>
          <a:xfrm>
            <a:off x="10501313" y="540346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3408218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CE1B8-0E62-53B2-DC02-83635918B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1BDEC7C-2DFE-EF85-C468-4891AA7C86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1D2EC77-5593-3B52-ED3A-4D4C4435E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0901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궁중 잔치와 제사에 사용되는 음악을 감상하고 느낌 이야기하기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061AD0A-0F61-D457-A637-8461855F9420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F497166E-6EC7-A3B3-1661-8886FA202D4D}"/>
              </a:ext>
            </a:extLst>
          </p:cNvPr>
          <p:cNvSpPr txBox="1">
            <a:spLocks/>
          </p:cNvSpPr>
          <p:nvPr/>
        </p:nvSpPr>
        <p:spPr>
          <a:xfrm>
            <a:off x="1063460" y="1219332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궁중의 중요한 의식에 음악이 쓰인 이유 생각해 보기</a:t>
            </a:r>
            <a:endParaRPr kumimoji="1" lang="ko-KR" altLang="en-US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2032050-F2FF-B816-F09E-BC0FB0ACF678}"/>
              </a:ext>
            </a:extLst>
          </p:cNvPr>
          <p:cNvSpPr txBox="1">
            <a:spLocks/>
          </p:cNvSpPr>
          <p:nvPr/>
        </p:nvSpPr>
        <p:spPr>
          <a:xfrm>
            <a:off x="6132573" y="2128233"/>
            <a:ext cx="5499114" cy="3830392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궁중 잔치나 제사와 같이 중요한 의식에 음악이 쓰인 이유에 대해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의식의 분위기를 살려준다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조상들이 음악과 춤이 있어서 더욱 즐거워했을 것 같다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의식을 더 의미 있고 멋있게 만들어 준다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3A1434B-2991-591C-C41A-807663E1E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89" y="2128233"/>
            <a:ext cx="5374989" cy="376170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4899529-1286-D8CE-73FC-9413DEC079A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AE9FC6D-EB79-01C1-7D8B-182BD8CCF110}"/>
              </a:ext>
            </a:extLst>
          </p:cNvPr>
          <p:cNvSpPr txBox="1">
            <a:spLocks/>
          </p:cNvSpPr>
          <p:nvPr/>
        </p:nvSpPr>
        <p:spPr>
          <a:xfrm>
            <a:off x="10527437" y="540346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3013438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6D3C5-41B3-F2FE-108A-8D04ADCC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8EDEA07-F00E-31BF-ADDB-A4CABFD0C91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A2C43B9-85EE-2F84-E419-CBF83B8927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우리나라 여러 지역의 일노래를 감상하고 노래의 기능 생각해 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E4F20D8-C6D9-7609-0B72-981D199171FA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B1BD17ED-8FC7-CC0D-071D-197FEF8DD6A6}"/>
              </a:ext>
            </a:extLst>
          </p:cNvPr>
          <p:cNvSpPr txBox="1">
            <a:spLocks/>
          </p:cNvSpPr>
          <p:nvPr/>
        </p:nvSpPr>
        <p:spPr>
          <a:xfrm>
            <a:off x="921358" y="1241701"/>
            <a:ext cx="10280042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강원특별자치도 민요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마뎅이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소리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감상하고 노래의 쓰임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6F9E7E2-3EDF-D0D7-8650-B9E9EC7EFDB9}"/>
              </a:ext>
            </a:extLst>
          </p:cNvPr>
          <p:cNvSpPr txBox="1">
            <a:spLocks/>
          </p:cNvSpPr>
          <p:nvPr/>
        </p:nvSpPr>
        <p:spPr>
          <a:xfrm>
            <a:off x="4806201" y="3027874"/>
            <a:ext cx="6783037" cy="24032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‘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마뎅이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소리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감상하고 노래의 분위기를 이야기해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일이 힘든 것 같다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일의 속도가 느린 것 같다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즐겁게 일하기 위해 노래하는 것 같다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8863348D-DF60-112B-5313-E44651261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25" y="2586981"/>
            <a:ext cx="3734321" cy="3677163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04FD04B6-2C19-4B61-7003-C356C387458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C9ECB837-39F7-181B-1998-B89D941A8CBE}"/>
              </a:ext>
            </a:extLst>
          </p:cNvPr>
          <p:cNvSpPr txBox="1">
            <a:spLocks/>
          </p:cNvSpPr>
          <p:nvPr/>
        </p:nvSpPr>
        <p:spPr>
          <a:xfrm>
            <a:off x="10527437" y="540346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3410848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0EBF3-C24D-2E59-C543-4375B9574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0DA6461-AD27-2E6D-FD2D-3D25BE4D53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BE5918-A7DE-A70A-EC32-BBA578E756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87606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우리나라 여러 지역의 일노래를 감상하고 노래의 기능 생각해 보기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92B5A40-F1CA-BB9F-00E7-5CA3A8EB9B50}"/>
              </a:ext>
            </a:extLst>
          </p:cNvPr>
          <p:cNvSpPr txBox="1">
            <a:spLocks/>
          </p:cNvSpPr>
          <p:nvPr/>
        </p:nvSpPr>
        <p:spPr>
          <a:xfrm>
            <a:off x="9111174" y="250246"/>
            <a:ext cx="269016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E051B50-85C9-5069-D86F-62D228151832}"/>
              </a:ext>
            </a:extLst>
          </p:cNvPr>
          <p:cNvSpPr txBox="1">
            <a:spLocks/>
          </p:cNvSpPr>
          <p:nvPr/>
        </p:nvSpPr>
        <p:spPr>
          <a:xfrm>
            <a:off x="1007816" y="991428"/>
            <a:ext cx="10065079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NanumGothicExtraBold" pitchFamily="2" charset="-127"/>
                <a:ea typeface="NanumGothicExtraBold" pitchFamily="2" charset="-127"/>
              </a:rPr>
              <a:t>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강원특별자치도 민요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마뎅이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소리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감상하고 노래의 쓰임 알아보기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1E0A1FA-0171-3271-3936-79347058D7BE}"/>
              </a:ext>
            </a:extLst>
          </p:cNvPr>
          <p:cNvSpPr txBox="1">
            <a:spLocks/>
          </p:cNvSpPr>
          <p:nvPr/>
        </p:nvSpPr>
        <p:spPr>
          <a:xfrm>
            <a:off x="1318103" y="2529891"/>
            <a:ext cx="9444506" cy="44512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‘</a:t>
            </a:r>
            <a:r>
              <a:rPr kumimoji="1" lang="ko-KR" altLang="en-US" sz="24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마뎅이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소리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쓰임을 알아봅시다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1C5D4AF-DE96-E6FD-3259-51A2F4C58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172" y="3059146"/>
            <a:ext cx="9726382" cy="175284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B48023CF-231B-2707-5E9F-2BFB7113AC1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44~45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0CD06B87-3A7E-B9CC-17E4-D5C760AC7A7D}"/>
              </a:ext>
            </a:extLst>
          </p:cNvPr>
          <p:cNvSpPr txBox="1">
            <a:spLocks/>
          </p:cNvSpPr>
          <p:nvPr/>
        </p:nvSpPr>
        <p:spPr>
          <a:xfrm>
            <a:off x="10527437" y="540346"/>
            <a:ext cx="135228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쓰임이 있는 음악</a:t>
            </a:r>
          </a:p>
        </p:txBody>
      </p:sp>
    </p:spTree>
    <p:extLst>
      <p:ext uri="{BB962C8B-B14F-4D97-AF65-F5344CB8AC3E}">
        <p14:creationId xmlns:p14="http://schemas.microsoft.com/office/powerpoint/2010/main" val="1210286478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2448</TotalTime>
  <Words>1042</Words>
  <Application>Microsoft Office PowerPoint</Application>
  <PresentationFormat>와이드스크린</PresentationFormat>
  <Paragraphs>152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19</vt:i4>
      </vt:variant>
    </vt:vector>
  </HeadingPairs>
  <TitlesOfParts>
    <vt:vector size="27" baseType="lpstr">
      <vt:lpstr>NanumGothicExtraBold</vt:lpstr>
      <vt:lpstr>NanumGothic</vt:lpstr>
      <vt:lpstr>맑은 고딕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152</cp:revision>
  <dcterms:created xsi:type="dcterms:W3CDTF">2024-07-03T01:17:18Z</dcterms:created>
  <dcterms:modified xsi:type="dcterms:W3CDTF">2025-02-24T07:34:41Z</dcterms:modified>
</cp:coreProperties>
</file>