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16" r:id="rId2"/>
    <p:sldId id="258" r:id="rId3"/>
    <p:sldId id="257" r:id="rId4"/>
    <p:sldId id="260" r:id="rId5"/>
    <p:sldId id="259" r:id="rId6"/>
    <p:sldId id="266" r:id="rId7"/>
    <p:sldId id="267" r:id="rId8"/>
    <p:sldId id="262" r:id="rId9"/>
    <p:sldId id="268" r:id="rId10"/>
    <p:sldId id="271" r:id="rId11"/>
    <p:sldId id="269" r:id="rId12"/>
    <p:sldId id="263" r:id="rId13"/>
    <p:sldId id="265" r:id="rId14"/>
    <p:sldId id="31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경기천년제목OTF Light" panose="02020403020101020101" pitchFamily="18" charset="-127"/>
      <p:regular r:id="rId21"/>
    </p:embeddedFont>
    <p:embeddedFont>
      <p:font typeface="국립공원 꼬미" panose="02000500000000000000" pitchFamily="2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  <p:embeddedFont>
      <p:font typeface="경기천년제목 Light" panose="02020403020101020101" pitchFamily="18" charset="-127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B9F"/>
    <a:srgbClr val="FFFAF1"/>
    <a:srgbClr val="549771"/>
    <a:srgbClr val="FFC934"/>
    <a:srgbClr val="D4D6D6"/>
    <a:srgbClr val="2D2D2D"/>
    <a:srgbClr val="F14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90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A52D-2823-431D-8347-91ABB3A8B155}" type="datetimeFigureOut">
              <a:rPr lang="ko-KR" altLang="en-US" smtClean="0"/>
              <a:t>2024-09-13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BA3C4-F001-4171-B73C-A021B73F0B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19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BA3C4-F001-4171-B73C-A021B73F0B3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23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BA3C4-F001-4171-B73C-A021B73F0B3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7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A3C4-F001-4171-B73C-A021B73F0B3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022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10" Type="http://schemas.openxmlformats.org/officeDocument/2006/relationships/image" Target="../media/image9.png"/><Relationship Id="rId9" Type="http://schemas.openxmlformats.org/officeDocument/2006/relationships/hyperlink" Target="https://youtu.be/wwbakPVo3p0?si=drQvpgPDvup17e_k" TargetMode="Externa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9" Type="http://schemas.openxmlformats.org/officeDocument/2006/relationships/image" Target="../media/image8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VgHDmNw28U?si=ePR6Qbr0Uw8PYyoV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3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0" Type="http://schemas.openxmlformats.org/officeDocument/2006/relationships/image" Target="../media/image7.svg"/><Relationship Id="rId9" Type="http://schemas.openxmlformats.org/officeDocument/2006/relationships/image" Target="../media/image8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75679" y="5219701"/>
            <a:ext cx="5730152" cy="5067300"/>
          </a:xfrm>
          <a:custGeom>
            <a:avLst/>
            <a:gdLst/>
            <a:ahLst/>
            <a:cxnLst/>
            <a:rect l="l" t="t" r="r" b="b"/>
            <a:pathLst>
              <a:path w="5973903" h="5430278">
                <a:moveTo>
                  <a:pt x="0" y="0"/>
                </a:moveTo>
                <a:lnTo>
                  <a:pt x="5973904" y="0"/>
                </a:lnTo>
                <a:lnTo>
                  <a:pt x="5973904" y="5430278"/>
                </a:lnTo>
                <a:lnTo>
                  <a:pt x="0" y="5430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709550"/>
            <a:ext cx="729989" cy="9577450"/>
            <a:chOff x="0" y="0"/>
            <a:chExt cx="973319" cy="12769933"/>
          </a:xfrm>
        </p:grpSpPr>
        <p:sp>
          <p:nvSpPr>
            <p:cNvPr id="9" name="Freeform 9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7558011" y="709550"/>
            <a:ext cx="729989" cy="9577450"/>
            <a:chOff x="0" y="0"/>
            <a:chExt cx="973319" cy="12769933"/>
          </a:xfrm>
        </p:grpSpPr>
        <p:sp>
          <p:nvSpPr>
            <p:cNvPr id="16" name="Freeform 16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978036" y="1384681"/>
            <a:ext cx="6325441" cy="327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2"/>
              </a:lnSpc>
              <a:spcBef>
                <a:spcPct val="0"/>
              </a:spcBef>
            </a:pPr>
            <a:r>
              <a:rPr lang="ko-KR" altLang="en-US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학습 지원 자료 </a:t>
            </a:r>
            <a:r>
              <a:rPr lang="en-US" altLang="ko-KR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PPT</a:t>
            </a:r>
          </a:p>
          <a:p>
            <a:pPr algn="ctr">
              <a:lnSpc>
                <a:spcPts val="13362"/>
              </a:lnSpc>
              <a:spcBef>
                <a:spcPct val="0"/>
              </a:spcBef>
            </a:pPr>
            <a:r>
              <a:rPr lang="en-US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endParaRPr lang="en-US" sz="8000" spc="-419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33400" y="842076"/>
            <a:ext cx="3352800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  <a:spcBef>
                <a:spcPct val="0"/>
              </a:spcBef>
            </a:pPr>
            <a:r>
              <a:rPr lang="ko-KR" altLang="en-US" sz="24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고등학교 음악 감상과 비평</a:t>
            </a:r>
            <a:endParaRPr lang="en-US" sz="2400" spc="-18" dirty="0">
              <a:solidFill>
                <a:schemeClr val="tx1">
                  <a:lumMod val="50000"/>
                  <a:lumOff val="50000"/>
                </a:schemeClr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1430000" y="8217426"/>
            <a:ext cx="5792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※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유의 사항</a:t>
            </a:r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저작물은  교사와 학생의 수업 목적으로만 활용이 가능합니다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자료는 저작권법 제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25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조에 따라 학교 수업을 목적으로 </a:t>
            </a:r>
            <a:r>
              <a:rPr lang="ko-KR" alt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이용되었으므로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자료를 외부에 공개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·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게시하는 것을 금지하며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이를 위반하는 경우 저작권 침해로서 관련법에 따라 처벌될 수 있습니다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9534525"/>
            <a:ext cx="1014668" cy="4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0" y="709550"/>
            <a:ext cx="729989" cy="9577450"/>
            <a:chOff x="0" y="0"/>
            <a:chExt cx="973319" cy="12769933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558011" y="709550"/>
            <a:ext cx="729989" cy="9577450"/>
            <a:chOff x="0" y="0"/>
            <a:chExt cx="973319" cy="12769933"/>
          </a:xfrm>
        </p:grpSpPr>
        <p:sp>
          <p:nvSpPr>
            <p:cNvPr id="17" name="Freeform 17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그림 7">
            <a:hlinkClick r:id="rId9"/>
            <a:extLst>
              <a:ext uri="{FF2B5EF4-FFF2-40B4-BE49-F238E27FC236}">
                <a16:creationId xmlns:a16="http://schemas.microsoft.com/office/drawing/2014/main" id="{E8C8EC41-57BE-85CA-7E7A-616E162C8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168" y="4567245"/>
            <a:ext cx="7701856" cy="4776958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1F4AAB25-6ABB-4AAC-0930-360B140DDD87}"/>
              </a:ext>
            </a:extLst>
          </p:cNvPr>
          <p:cNvGrpSpPr/>
          <p:nvPr/>
        </p:nvGrpSpPr>
        <p:grpSpPr>
          <a:xfrm>
            <a:off x="1600201" y="1562100"/>
            <a:ext cx="3428999" cy="4654519"/>
            <a:chOff x="8935420" y="1400092"/>
            <a:chExt cx="8323880" cy="7858208"/>
          </a:xfrm>
        </p:grpSpPr>
        <p:sp>
          <p:nvSpPr>
            <p:cNvPr id="32" name="Freeform 3"/>
            <p:cNvSpPr/>
            <p:nvPr/>
          </p:nvSpPr>
          <p:spPr>
            <a:xfrm>
              <a:off x="8935420" y="1400092"/>
              <a:ext cx="8323880" cy="7858208"/>
            </a:xfrm>
            <a:custGeom>
              <a:avLst/>
              <a:gdLst/>
              <a:ahLst/>
              <a:cxnLst/>
              <a:rect l="l" t="t" r="r" b="b"/>
              <a:pathLst>
                <a:path w="8323880" h="7858208">
                  <a:moveTo>
                    <a:pt x="0" y="0"/>
                  </a:moveTo>
                  <a:lnTo>
                    <a:pt x="8323880" y="0"/>
                  </a:lnTo>
                  <a:lnTo>
                    <a:pt x="8323880" y="7858208"/>
                  </a:lnTo>
                  <a:lnTo>
                    <a:pt x="0" y="7858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5"/>
            <p:cNvSpPr txBox="1"/>
            <p:nvPr/>
          </p:nvSpPr>
          <p:spPr>
            <a:xfrm>
              <a:off x="10346832" y="3144362"/>
              <a:ext cx="5517333" cy="256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가</a:t>
              </a:r>
              <a:endParaRPr lang="en-US" altLang="ko-KR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(</a:t>
              </a: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歌</a:t>
              </a: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)</a:t>
              </a:r>
              <a:endParaRPr lang="en-US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A84747D-E95A-F9D6-CA4A-9B118BEB34F7}"/>
              </a:ext>
            </a:extLst>
          </p:cNvPr>
          <p:cNvSpPr txBox="1"/>
          <p:nvPr/>
        </p:nvSpPr>
        <p:spPr>
          <a:xfrm>
            <a:off x="8533522" y="9472207"/>
            <a:ext cx="5107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</a:rPr>
              <a:t>https://youtu.be/wwbakPVo3p0?si=drQvpgPDvup17e_k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914400" y="831782"/>
            <a:ext cx="4343400" cy="496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3. ‘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3700" y="2757410"/>
            <a:ext cx="6386793" cy="1666512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4FADA8F8-D13F-7B15-0B57-F6BB16FFE749}"/>
              </a:ext>
            </a:extLst>
          </p:cNvPr>
          <p:cNvSpPr txBox="1"/>
          <p:nvPr/>
        </p:nvSpPr>
        <p:spPr>
          <a:xfrm>
            <a:off x="6716772" y="2068306"/>
            <a:ext cx="8740654" cy="73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  <a:spcBef>
                <a:spcPct val="0"/>
              </a:spcBef>
            </a:pP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96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가</a:t>
            </a:r>
            <a:r>
              <a:rPr lang="ko-KR" altLang="en-US" sz="54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사 내용</a:t>
            </a:r>
            <a:endParaRPr lang="en-US" sz="5400" spc="-21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</p:spTree>
    <p:extLst>
      <p:ext uri="{BB962C8B-B14F-4D97-AF65-F5344CB8AC3E}">
        <p14:creationId xmlns:p14="http://schemas.microsoft.com/office/powerpoint/2010/main" val="6737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0" y="709550"/>
            <a:ext cx="729989" cy="9577450"/>
            <a:chOff x="0" y="0"/>
            <a:chExt cx="973319" cy="12769933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558011" y="709550"/>
            <a:ext cx="729989" cy="9577450"/>
            <a:chOff x="0" y="0"/>
            <a:chExt cx="973319" cy="12769933"/>
          </a:xfrm>
        </p:grpSpPr>
        <p:sp>
          <p:nvSpPr>
            <p:cNvPr id="17" name="Freeform 17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EA7F3AB-EE6E-7667-5A56-957AD13ADE07}"/>
              </a:ext>
            </a:extLst>
          </p:cNvPr>
          <p:cNvSpPr txBox="1"/>
          <p:nvPr/>
        </p:nvSpPr>
        <p:spPr>
          <a:xfrm>
            <a:off x="10259783" y="4217899"/>
            <a:ext cx="6856899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3"/>
              </a:lnSpc>
              <a:spcBef>
                <a:spcPct val="0"/>
              </a:spcBef>
            </a:pPr>
            <a:r>
              <a:rPr lang="en-US" altLang="ko-KR" sz="4400" spc="-12" dirty="0" smtClean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&lt;</a:t>
            </a:r>
            <a:r>
              <a:rPr lang="ko-KR" altLang="en-US" sz="4400" spc="-12" dirty="0" err="1" smtClean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정대업지무</a:t>
            </a:r>
            <a:r>
              <a:rPr lang="en-US" altLang="ko-KR" sz="4400" spc="-12" dirty="0" smtClean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&gt;</a:t>
            </a:r>
            <a:endParaRPr lang="en-US" sz="4400" spc="-12" dirty="0">
              <a:solidFill>
                <a:srgbClr val="2D2D2D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0B4B6C0-F268-7732-2DCB-C4A8A8688541}"/>
              </a:ext>
            </a:extLst>
          </p:cNvPr>
          <p:cNvSpPr txBox="1"/>
          <p:nvPr/>
        </p:nvSpPr>
        <p:spPr>
          <a:xfrm>
            <a:off x="6629400" y="2072363"/>
            <a:ext cx="8424519" cy="73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  <a:spcBef>
                <a:spcPct val="0"/>
              </a:spcBef>
            </a:pP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54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일</a:t>
            </a:r>
            <a:r>
              <a:rPr lang="ko-KR" altLang="en-US" sz="96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무</a:t>
            </a:r>
            <a:endParaRPr lang="en-US" sz="5400" spc="-21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970133E6-5583-F661-A38F-20212590660D}"/>
              </a:ext>
            </a:extLst>
          </p:cNvPr>
          <p:cNvSpPr txBox="1"/>
          <p:nvPr/>
        </p:nvSpPr>
        <p:spPr>
          <a:xfrm>
            <a:off x="5826281" y="5506902"/>
            <a:ext cx="39068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왼손에 약</a:t>
            </a:r>
            <a:r>
              <a:rPr lang="en-US" altLang="ko-KR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ko-KR" altLang="en-US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오른손에 적을 들고 춤을 춘다</a:t>
            </a:r>
            <a:r>
              <a:rPr lang="en-US" altLang="ko-KR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endParaRPr lang="en-US" sz="2400" spc="-12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D46093D6-B702-1693-9698-64610F3BED68}"/>
              </a:ext>
            </a:extLst>
          </p:cNvPr>
          <p:cNvSpPr txBox="1"/>
          <p:nvPr/>
        </p:nvSpPr>
        <p:spPr>
          <a:xfrm>
            <a:off x="5899412" y="4291967"/>
            <a:ext cx="3760607" cy="321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3"/>
              </a:lnSpc>
              <a:spcBef>
                <a:spcPct val="0"/>
              </a:spcBef>
            </a:pPr>
            <a:r>
              <a:rPr lang="en-US" altLang="ko-KR" sz="4400" spc="-12" dirty="0" smtClean="0">
                <a:solidFill>
                  <a:srgbClr val="2D2D2D"/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rPr>
              <a:t>&lt;</a:t>
            </a:r>
            <a:r>
              <a:rPr lang="ko-KR" altLang="en-US" sz="4400" spc="-12" dirty="0" err="1" smtClean="0">
                <a:solidFill>
                  <a:srgbClr val="2D2D2D"/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rPr>
              <a:t>보태평지무</a:t>
            </a:r>
            <a:r>
              <a:rPr lang="en-US" altLang="ko-KR" sz="4400" spc="-12" dirty="0" smtClean="0">
                <a:solidFill>
                  <a:srgbClr val="2D2D2D"/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rPr>
              <a:t>&gt;</a:t>
            </a:r>
            <a:endParaRPr lang="en-US" sz="4400" spc="-12" dirty="0">
              <a:solidFill>
                <a:srgbClr val="2D2D2D"/>
              </a:solidFill>
              <a:latin typeface="경기천년제목OTF Light" panose="02020403020101020101" pitchFamily="18" charset="-127"/>
              <a:ea typeface="경기천년제목OTF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09493500-5726-39E5-055F-AEB034A77FB5}"/>
              </a:ext>
            </a:extLst>
          </p:cNvPr>
          <p:cNvSpPr txBox="1"/>
          <p:nvPr/>
        </p:nvSpPr>
        <p:spPr>
          <a:xfrm>
            <a:off x="11827549" y="5496651"/>
            <a:ext cx="39068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앞의 </a:t>
            </a:r>
            <a:r>
              <a:rPr lang="en-US" altLang="ko-KR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4</a:t>
            </a:r>
            <a:r>
              <a:rPr lang="ko-KR" altLang="en-US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줄은 </a:t>
            </a:r>
            <a:r>
              <a:rPr lang="ko-KR" altLang="en-US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목검</a:t>
            </a:r>
            <a:r>
              <a:rPr lang="en-US" altLang="ko-KR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</a:t>
            </a:r>
            <a:endParaRPr lang="en-US" altLang="ko-KR" sz="2400" spc="-12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spcBef>
                <a:spcPct val="0"/>
              </a:spcBef>
            </a:pPr>
            <a:r>
              <a:rPr lang="ko-KR" altLang="en-US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뒤의 </a:t>
            </a:r>
            <a:r>
              <a:rPr lang="en-US" altLang="ko-KR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4</a:t>
            </a:r>
            <a:r>
              <a:rPr lang="ko-KR" altLang="en-US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줄은 </a:t>
            </a:r>
            <a:r>
              <a:rPr lang="ko-KR" altLang="en-US" sz="2400" spc="-12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목창을</a:t>
            </a:r>
            <a:r>
              <a:rPr lang="ko-KR" altLang="en-US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들고</a:t>
            </a:r>
            <a:r>
              <a:rPr lang="en-US" altLang="ko-KR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24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춤을 </a:t>
            </a:r>
            <a:r>
              <a:rPr lang="ko-KR" altLang="en-US" sz="24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춘다</a:t>
            </a:r>
            <a:r>
              <a:rPr lang="en-US" altLang="ko-KR" sz="2400" spc="-1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endParaRPr lang="en-US" sz="2400" spc="-12" dirty="0">
              <a:solidFill>
                <a:srgbClr val="54977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914400" y="831782"/>
            <a:ext cx="4343400" cy="496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3. ‘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 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6956C8A0-9E8E-39BB-9BCB-F22BC49E5CB5}"/>
              </a:ext>
            </a:extLst>
          </p:cNvPr>
          <p:cNvSpPr txBox="1"/>
          <p:nvPr/>
        </p:nvSpPr>
        <p:spPr>
          <a:xfrm>
            <a:off x="5899832" y="2978658"/>
            <a:ext cx="988365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종묘에서 제례를 지낼 때 추는 춤을 말한다</a:t>
            </a:r>
            <a:r>
              <a:rPr lang="en-US" altLang="ko-KR" sz="3600" spc="-1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endParaRPr lang="en-US" sz="3600" spc="-12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C9AEEBF2-043A-6461-B9BC-A36B8BB34229}"/>
              </a:ext>
            </a:extLst>
          </p:cNvPr>
          <p:cNvSpPr txBox="1"/>
          <p:nvPr/>
        </p:nvSpPr>
        <p:spPr>
          <a:xfrm>
            <a:off x="5820900" y="8053009"/>
            <a:ext cx="390686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 smtClean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학문의 덕</a:t>
            </a:r>
            <a:endParaRPr lang="en-US" sz="3600" spc="-12" dirty="0">
              <a:solidFill>
                <a:srgbClr val="FFC934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D90028AA-1166-DC97-BEF6-E58BCE3A2F62}"/>
              </a:ext>
            </a:extLst>
          </p:cNvPr>
          <p:cNvSpPr txBox="1"/>
          <p:nvPr/>
        </p:nvSpPr>
        <p:spPr>
          <a:xfrm>
            <a:off x="11925679" y="8046849"/>
            <a:ext cx="371060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 smtClean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군사의 공</a:t>
            </a:r>
            <a:endParaRPr lang="en-US" sz="3600" spc="-12" dirty="0">
              <a:solidFill>
                <a:srgbClr val="FFC934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EB03A040-59A8-038E-B4FC-D03D35124161}"/>
              </a:ext>
            </a:extLst>
          </p:cNvPr>
          <p:cNvSpPr/>
          <p:nvPr/>
        </p:nvSpPr>
        <p:spPr>
          <a:xfrm rot="5400000">
            <a:off x="8595064" y="6866938"/>
            <a:ext cx="4370570" cy="83960"/>
          </a:xfrm>
          <a:prstGeom prst="rect">
            <a:avLst/>
          </a:prstGeom>
          <a:solidFill>
            <a:srgbClr val="D4D6D6"/>
          </a:solidFill>
          <a:ln w="38100">
            <a:solidFill>
              <a:srgbClr val="D4D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5"/>
          <p:cNvSpPr txBox="1"/>
          <p:nvPr/>
        </p:nvSpPr>
        <p:spPr>
          <a:xfrm>
            <a:off x="2181628" y="2595254"/>
            <a:ext cx="227285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en-US" altLang="ko-KR" sz="8000" spc="-20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  <a:p>
            <a:pPr algn="ctr">
              <a:spcBef>
                <a:spcPct val="0"/>
              </a:spcBef>
            </a:pPr>
            <a:endParaRPr lang="en-US" sz="8000" spc="-20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1F4AAB25-6ABB-4AAC-0930-360B140DDD87}"/>
              </a:ext>
            </a:extLst>
          </p:cNvPr>
          <p:cNvGrpSpPr/>
          <p:nvPr/>
        </p:nvGrpSpPr>
        <p:grpSpPr>
          <a:xfrm>
            <a:off x="1600201" y="1562100"/>
            <a:ext cx="3428999" cy="4726473"/>
            <a:chOff x="8935420" y="1400092"/>
            <a:chExt cx="8323880" cy="7979687"/>
          </a:xfrm>
        </p:grpSpPr>
        <p:sp>
          <p:nvSpPr>
            <p:cNvPr id="55" name="Freeform 3"/>
            <p:cNvSpPr/>
            <p:nvPr/>
          </p:nvSpPr>
          <p:spPr>
            <a:xfrm>
              <a:off x="8935420" y="1400092"/>
              <a:ext cx="8323880" cy="7858208"/>
            </a:xfrm>
            <a:custGeom>
              <a:avLst/>
              <a:gdLst/>
              <a:ahLst/>
              <a:cxnLst/>
              <a:rect l="l" t="t" r="r" b="b"/>
              <a:pathLst>
                <a:path w="8323880" h="7858208">
                  <a:moveTo>
                    <a:pt x="0" y="0"/>
                  </a:moveTo>
                  <a:lnTo>
                    <a:pt x="8323880" y="0"/>
                  </a:lnTo>
                  <a:lnTo>
                    <a:pt x="8323880" y="7858208"/>
                  </a:lnTo>
                  <a:lnTo>
                    <a:pt x="0" y="7858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"/>
            <p:cNvSpPr txBox="1"/>
            <p:nvPr/>
          </p:nvSpPr>
          <p:spPr>
            <a:xfrm>
              <a:off x="10346831" y="3144362"/>
              <a:ext cx="5517333" cy="6235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8000" spc="-202" dirty="0" smtClean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무</a:t>
              </a:r>
              <a:endParaRPr lang="en-US" altLang="ko-KR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(</a:t>
              </a: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舞</a:t>
              </a: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)</a:t>
              </a:r>
            </a:p>
            <a:p>
              <a:pPr algn="ctr">
                <a:spcBef>
                  <a:spcPct val="0"/>
                </a:spcBef>
              </a:pPr>
              <a:endParaRPr lang="en-US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9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8" grpId="0"/>
      <p:bldP spid="33" grpId="0"/>
      <p:bldP spid="59" grpId="0"/>
      <p:bldP spid="65" grpId="0"/>
      <p:bldP spid="36" grpId="0"/>
      <p:bldP spid="37" grpId="0"/>
      <p:bldP spid="38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12789725" y="4788725"/>
            <a:ext cx="10287000" cy="709550"/>
            <a:chOff x="0" y="0"/>
            <a:chExt cx="2709333" cy="1868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794346" y="4788725"/>
            <a:ext cx="10287000" cy="709550"/>
            <a:chOff x="0" y="0"/>
            <a:chExt cx="2709333" cy="1868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7061189" y="517259"/>
            <a:ext cx="174407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545757" y="530836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257800" y="3597870"/>
            <a:ext cx="5181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ko-KR" altLang="en-US" sz="4400" spc="-27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rPr>
              <a:t>조선은 유교 국가</a:t>
            </a:r>
            <a:endParaRPr lang="en-US" sz="4400" spc="-27" dirty="0">
              <a:solidFill>
                <a:schemeClr val="tx1">
                  <a:lumMod val="50000"/>
                  <a:lumOff val="50000"/>
                </a:schemeClr>
              </a:solidFill>
              <a:latin typeface="경기천년제목OTF Light" panose="02020403020101020101" pitchFamily="18" charset="-127"/>
              <a:ea typeface="경기천년제목OTF Light" panose="02020403020101020101" pitchFamily="18" charset="-127"/>
              <a:cs typeface="Tlab 월광소나타"/>
              <a:sym typeface="Tlab 월광소나타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D74C5E7-E4EC-CC60-C884-2A3AFD5D37EE}"/>
              </a:ext>
            </a:extLst>
          </p:cNvPr>
          <p:cNvGrpSpPr/>
          <p:nvPr/>
        </p:nvGrpSpPr>
        <p:grpSpPr>
          <a:xfrm>
            <a:off x="5257799" y="5180074"/>
            <a:ext cx="10287000" cy="1218756"/>
            <a:chOff x="10972800" y="4196105"/>
            <a:chExt cx="10287000" cy="1218756"/>
          </a:xfrm>
        </p:grpSpPr>
        <p:sp>
          <p:nvSpPr>
            <p:cNvPr id="17" name="TextBox 17"/>
            <p:cNvSpPr txBox="1"/>
            <p:nvPr/>
          </p:nvSpPr>
          <p:spPr>
            <a:xfrm>
              <a:off x="10972800" y="5042964"/>
              <a:ext cx="10287000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3"/>
                </a:lnSpc>
                <a:spcBef>
                  <a:spcPct val="0"/>
                </a:spcBef>
              </a:pPr>
              <a:r>
                <a:rPr lang="ko-KR" altLang="en-US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국가적인 제례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음악으로서</a:t>
              </a:r>
              <a:r>
                <a:rPr lang="en-US" altLang="ko-KR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조상들을 </a:t>
              </a:r>
              <a:r>
                <a:rPr lang="ko-KR" altLang="en-US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기리고 예우하는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의식에서</a:t>
              </a:r>
              <a:r>
                <a:rPr lang="en-US" altLang="ko-KR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중요한 역할을 하였다</a:t>
              </a:r>
              <a:r>
                <a:rPr lang="en-US" altLang="ko-KR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.</a:t>
              </a:r>
              <a:endParaRPr lang="en-US" sz="2400" spc="-14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972800" y="4196105"/>
              <a:ext cx="6151996" cy="664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466"/>
                </a:lnSpc>
                <a:spcBef>
                  <a:spcPct val="0"/>
                </a:spcBef>
              </a:pPr>
              <a:r>
                <a:rPr lang="ko-KR" altLang="en-US" sz="4400" spc="-2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국가적인 </a:t>
              </a:r>
              <a:r>
                <a:rPr lang="ko-KR" altLang="en-US" sz="4400" spc="-27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제례 음악</a:t>
              </a:r>
              <a:endParaRPr lang="en-US" sz="4400" spc="-27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913E103-9FB9-F7EA-0D18-B11C73E76624}"/>
              </a:ext>
            </a:extLst>
          </p:cNvPr>
          <p:cNvGrpSpPr/>
          <p:nvPr/>
        </p:nvGrpSpPr>
        <p:grpSpPr>
          <a:xfrm>
            <a:off x="5257799" y="7200900"/>
            <a:ext cx="9525000" cy="1245167"/>
            <a:chOff x="11048999" y="7126944"/>
            <a:chExt cx="8953593" cy="1245167"/>
          </a:xfrm>
        </p:grpSpPr>
        <p:sp>
          <p:nvSpPr>
            <p:cNvPr id="18" name="TextBox 18"/>
            <p:cNvSpPr txBox="1"/>
            <p:nvPr/>
          </p:nvSpPr>
          <p:spPr>
            <a:xfrm>
              <a:off x="11048999" y="8000214"/>
              <a:ext cx="8953593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3"/>
                </a:lnSpc>
                <a:spcBef>
                  <a:spcPct val="0"/>
                </a:spcBef>
              </a:pPr>
              <a:r>
                <a:rPr lang="ko-KR" altLang="en-US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유교적 사상을 음악적으로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표현하며</a:t>
              </a:r>
              <a:r>
                <a:rPr lang="en-US" altLang="ko-KR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완성하기 </a:t>
              </a:r>
              <a:r>
                <a:rPr lang="ko-KR" altLang="en-US" sz="2400" spc="-1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위해 음악을 함께 </a:t>
              </a:r>
              <a:r>
                <a:rPr lang="ko-KR" altLang="en-US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올렸다</a:t>
              </a:r>
              <a:r>
                <a:rPr lang="en-US" altLang="ko-KR" sz="2400" spc="-14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.</a:t>
              </a:r>
              <a:endParaRPr lang="en-US" altLang="ko-KR" sz="2400" spc="-14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051226" y="7126944"/>
              <a:ext cx="4105947" cy="664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466"/>
                </a:lnSpc>
                <a:spcBef>
                  <a:spcPct val="0"/>
                </a:spcBef>
              </a:pPr>
              <a:r>
                <a:rPr lang="ko-KR" altLang="en-US" sz="4400" spc="-2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유교적 사상</a:t>
              </a:r>
              <a:endParaRPr lang="en-US" sz="4400" spc="-27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179547" y="1490104"/>
            <a:ext cx="127772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5400" spc="-1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5400" spc="-1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5400" spc="-1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5400" spc="-1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5400" spc="-1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필요성을 조사하고</a:t>
            </a:r>
            <a:r>
              <a:rPr lang="en-US" altLang="ko-KR" sz="5400" spc="-1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 </a:t>
            </a:r>
            <a:r>
              <a:rPr lang="ko-KR" altLang="en-US" sz="5400" spc="-11" dirty="0" err="1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패들렛에</a:t>
            </a:r>
            <a:r>
              <a:rPr lang="ko-KR" altLang="en-US" sz="5400" spc="-1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 </a:t>
            </a:r>
            <a:r>
              <a:rPr lang="ko-KR" altLang="en-US" sz="5400" spc="-1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발표해 봅시다</a:t>
            </a:r>
            <a:r>
              <a:rPr lang="en-US" altLang="ko-KR" sz="5400" spc="-1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.</a:t>
            </a:r>
            <a:endParaRPr lang="en-US" sz="5400" spc="-11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17014" y="85229"/>
            <a:ext cx="4063933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4. ‘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우리에게 왜 필요할까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?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58" y="1534814"/>
            <a:ext cx="741576" cy="7415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0" y="3695700"/>
            <a:ext cx="579278" cy="57927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0" y="5294976"/>
            <a:ext cx="579278" cy="57927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0" y="7286035"/>
            <a:ext cx="579278" cy="57927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>
            <a:extLst>
              <a:ext uri="{FF2B5EF4-FFF2-40B4-BE49-F238E27FC236}">
                <a16:creationId xmlns:a16="http://schemas.microsoft.com/office/drawing/2014/main" id="{9323733A-D55B-7BCA-0B3D-F9368622056D}"/>
              </a:ext>
            </a:extLst>
          </p:cNvPr>
          <p:cNvGrpSpPr/>
          <p:nvPr/>
        </p:nvGrpSpPr>
        <p:grpSpPr>
          <a:xfrm>
            <a:off x="2686732" y="3848099"/>
            <a:ext cx="12914530" cy="4933265"/>
            <a:chOff x="2514600" y="4381500"/>
            <a:chExt cx="12914530" cy="4933265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E4B8041C-0CF0-8F90-EB54-EB35C22D43F6}"/>
                </a:ext>
              </a:extLst>
            </p:cNvPr>
            <p:cNvGrpSpPr/>
            <p:nvPr/>
          </p:nvGrpSpPr>
          <p:grpSpPr>
            <a:xfrm>
              <a:off x="2514600" y="4381500"/>
              <a:ext cx="12914530" cy="4933265"/>
              <a:chOff x="1371600" y="4700423"/>
              <a:chExt cx="12914530" cy="4967018"/>
            </a:xfrm>
          </p:grpSpPr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97BC5222-8E82-A2BB-B31F-3C3B55FCD318}"/>
                  </a:ext>
                </a:extLst>
              </p:cNvPr>
              <p:cNvSpPr/>
              <p:nvPr/>
            </p:nvSpPr>
            <p:spPr>
              <a:xfrm>
                <a:off x="1371600" y="4700424"/>
                <a:ext cx="4506686" cy="4967017"/>
              </a:xfrm>
              <a:custGeom>
                <a:avLst/>
                <a:gdLst/>
                <a:ahLst/>
                <a:cxnLst/>
                <a:rect l="l" t="t" r="r" b="b"/>
                <a:pathLst>
                  <a:path w="5078636" h="4967017">
                    <a:moveTo>
                      <a:pt x="0" y="0"/>
                    </a:moveTo>
                    <a:lnTo>
                      <a:pt x="5078636" y="0"/>
                    </a:lnTo>
                    <a:lnTo>
                      <a:pt x="5078636" y="4967017"/>
                    </a:lnTo>
                    <a:lnTo>
                      <a:pt x="0" y="4967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 r="-12691"/>
                </a:stretch>
              </a:blip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C38A5689-B8CC-4707-8664-4FD237E2039F}"/>
                  </a:ext>
                </a:extLst>
              </p:cNvPr>
              <p:cNvSpPr/>
              <p:nvPr/>
            </p:nvSpPr>
            <p:spPr>
              <a:xfrm>
                <a:off x="9779444" y="4700423"/>
                <a:ext cx="4506686" cy="4967017"/>
              </a:xfrm>
              <a:custGeom>
                <a:avLst/>
                <a:gdLst/>
                <a:ahLst/>
                <a:cxnLst/>
                <a:rect l="l" t="t" r="r" b="b"/>
                <a:pathLst>
                  <a:path w="5078636" h="4967017">
                    <a:moveTo>
                      <a:pt x="0" y="0"/>
                    </a:moveTo>
                    <a:lnTo>
                      <a:pt x="5078636" y="0"/>
                    </a:lnTo>
                    <a:lnTo>
                      <a:pt x="5078636" y="4967017"/>
                    </a:lnTo>
                    <a:lnTo>
                      <a:pt x="0" y="4967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 l="-12691"/>
                </a:stretch>
              </a:blip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D5B9C3E5-4F74-15BB-1070-2F282AD13340}"/>
                  </a:ext>
                </a:extLst>
              </p:cNvPr>
              <p:cNvSpPr/>
              <p:nvPr/>
            </p:nvSpPr>
            <p:spPr>
              <a:xfrm>
                <a:off x="5878286" y="4700423"/>
                <a:ext cx="3901158" cy="4967017"/>
              </a:xfrm>
              <a:custGeom>
                <a:avLst/>
                <a:gdLst/>
                <a:ahLst/>
                <a:cxnLst/>
                <a:rect l="l" t="t" r="r" b="b"/>
                <a:pathLst>
                  <a:path w="5078636" h="4967017">
                    <a:moveTo>
                      <a:pt x="0" y="0"/>
                    </a:moveTo>
                    <a:lnTo>
                      <a:pt x="5078636" y="0"/>
                    </a:lnTo>
                    <a:lnTo>
                      <a:pt x="5078636" y="4967017"/>
                    </a:lnTo>
                    <a:lnTo>
                      <a:pt x="0" y="4967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 l="-14662" r="-15522"/>
                </a:stretch>
              </a:blipFill>
            </p:spPr>
            <p:txBody>
              <a:bodyPr/>
              <a:lstStyle/>
              <a:p>
                <a:endParaRPr lang="ko-KR" altLang="en-US" dirty="0"/>
              </a:p>
            </p:txBody>
          </p:sp>
        </p:grpSp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1859CF4D-5448-D204-816F-19813654A833}"/>
                </a:ext>
              </a:extLst>
            </p:cNvPr>
            <p:cNvSpPr txBox="1"/>
            <p:nvPr/>
          </p:nvSpPr>
          <p:spPr>
            <a:xfrm>
              <a:off x="2990165" y="5322149"/>
              <a:ext cx="11963400" cy="29161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ko-KR" altLang="en-US" sz="4400" spc="-18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전통과 문화를 이어가는 역할을 하며</a:t>
              </a:r>
              <a:r>
                <a:rPr lang="en-US" altLang="ko-KR" sz="4400" spc="-18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,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ko-KR" altLang="en-US" sz="4400" spc="-18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우리나라 고유의 유산을 보존하기 위해 </a:t>
              </a:r>
              <a:endParaRPr lang="en-US" altLang="ko-KR" sz="44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ko-KR" altLang="en-US" sz="4400" spc="-18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전승해야 할 필요성이 있다</a:t>
              </a:r>
              <a:r>
                <a:rPr lang="en-US" altLang="ko-KR" sz="4400" spc="-18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OTF Light" panose="02020403020101020101" pitchFamily="18" charset="-127"/>
                  <a:ea typeface="경기천년제목OTF Light" panose="02020403020101020101" pitchFamily="18" charset="-127"/>
                  <a:cs typeface="Tlab 월광소나타"/>
                  <a:sym typeface="Tlab 월광소나타"/>
                </a:rPr>
                <a:t>.</a:t>
              </a:r>
              <a:endParaRPr lang="en-US" sz="4400" spc="-18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  <a:cs typeface="Tlab 월광소나타"/>
                <a:sym typeface="Tlab 월광소나타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1017014" y="85229"/>
            <a:ext cx="4063933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4. ‘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우리에게 왜 필요할까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?</a:t>
            </a:r>
          </a:p>
        </p:txBody>
      </p:sp>
      <p:grpSp>
        <p:nvGrpSpPr>
          <p:cNvPr id="30" name="Group 6"/>
          <p:cNvGrpSpPr/>
          <p:nvPr/>
        </p:nvGrpSpPr>
        <p:grpSpPr>
          <a:xfrm rot="-5400000">
            <a:off x="-4794346" y="4788725"/>
            <a:ext cx="10287000" cy="709550"/>
            <a:chOff x="0" y="0"/>
            <a:chExt cx="2709333" cy="186877"/>
          </a:xfrm>
        </p:grpSpPr>
        <p:sp>
          <p:nvSpPr>
            <p:cNvPr id="31" name="Freeform 7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38" name="TextBox 8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10"/>
          <p:cNvSpPr/>
          <p:nvPr/>
        </p:nvSpPr>
        <p:spPr>
          <a:xfrm rot="-5400000">
            <a:off x="-545757" y="530836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3"/>
          <p:cNvGrpSpPr/>
          <p:nvPr/>
        </p:nvGrpSpPr>
        <p:grpSpPr>
          <a:xfrm rot="-5400000">
            <a:off x="12789725" y="4788725"/>
            <a:ext cx="10287000" cy="709550"/>
            <a:chOff x="0" y="0"/>
            <a:chExt cx="2709333" cy="186877"/>
          </a:xfrm>
        </p:grpSpPr>
        <p:sp>
          <p:nvSpPr>
            <p:cNvPr id="41" name="Freeform 4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42" name="TextBox 5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3" name="Freeform 9"/>
          <p:cNvSpPr/>
          <p:nvPr/>
        </p:nvSpPr>
        <p:spPr>
          <a:xfrm rot="-5400000">
            <a:off x="17061189" y="517259"/>
            <a:ext cx="174407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9CC56E93-6166-93C3-CAB6-9441A5123C37}"/>
              </a:ext>
            </a:extLst>
          </p:cNvPr>
          <p:cNvSpPr txBox="1"/>
          <p:nvPr/>
        </p:nvSpPr>
        <p:spPr>
          <a:xfrm>
            <a:off x="4203728" y="1363805"/>
            <a:ext cx="99822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endParaRPr lang="en-US" sz="8000" spc="-35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709550"/>
            <a:ext cx="729989" cy="9577450"/>
            <a:chOff x="0" y="0"/>
            <a:chExt cx="973319" cy="12769933"/>
          </a:xfrm>
        </p:grpSpPr>
        <p:sp>
          <p:nvSpPr>
            <p:cNvPr id="9" name="Freeform 9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7558011" y="709550"/>
            <a:ext cx="729989" cy="9577450"/>
            <a:chOff x="0" y="0"/>
            <a:chExt cx="973319" cy="12769933"/>
          </a:xfrm>
        </p:grpSpPr>
        <p:sp>
          <p:nvSpPr>
            <p:cNvPr id="16" name="Freeform 16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981279" y="3900950"/>
            <a:ext cx="6325441" cy="1556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2"/>
              </a:lnSpc>
              <a:spcBef>
                <a:spcPct val="0"/>
              </a:spcBef>
            </a:pPr>
            <a:r>
              <a:rPr lang="ko-KR" altLang="en-US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감사합니다</a:t>
            </a:r>
            <a:r>
              <a:rPr lang="en-US" altLang="ko-KR" sz="8000" spc="-419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.</a:t>
            </a:r>
            <a:endParaRPr lang="en-US" sz="8000" spc="-419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33400" y="842076"/>
            <a:ext cx="3352800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  <a:spcBef>
                <a:spcPct val="0"/>
              </a:spcBef>
            </a:pPr>
            <a:r>
              <a:rPr lang="ko-KR" altLang="en-US" sz="24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고등학교 음악 감상과 비평</a:t>
            </a:r>
            <a:endParaRPr lang="en-US" sz="2400" spc="-18" dirty="0">
              <a:solidFill>
                <a:schemeClr val="tx1">
                  <a:lumMod val="50000"/>
                  <a:lumOff val="50000"/>
                </a:schemeClr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9534525"/>
            <a:ext cx="1014668" cy="4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5137" y="-27154"/>
            <a:ext cx="5654290" cy="10314154"/>
          </a:xfrm>
          <a:custGeom>
            <a:avLst/>
            <a:gdLst/>
            <a:ahLst/>
            <a:cxnLst/>
            <a:rect l="l" t="t" r="r" b="b"/>
            <a:pathLst>
              <a:path w="5654290" h="10272132">
                <a:moveTo>
                  <a:pt x="0" y="0"/>
                </a:moveTo>
                <a:lnTo>
                  <a:pt x="5654290" y="0"/>
                </a:lnTo>
                <a:lnTo>
                  <a:pt x="5654290" y="10272132"/>
                </a:lnTo>
                <a:lnTo>
                  <a:pt x="0" y="102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12789725" y="4788725"/>
            <a:ext cx="10287000" cy="709550"/>
            <a:chOff x="0" y="0"/>
            <a:chExt cx="2709333" cy="1868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4784985" y="4757827"/>
            <a:ext cx="10314157" cy="744187"/>
            <a:chOff x="0" y="0"/>
            <a:chExt cx="2709333" cy="186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7047614" y="503684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513517" y="486365"/>
            <a:ext cx="1771221" cy="744187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75105" y="937492"/>
            <a:ext cx="2483293" cy="1371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ko-KR" altLang="en-US" sz="8000" spc="-35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목 차</a:t>
            </a:r>
            <a:endParaRPr lang="en-US" sz="8000" spc="-35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75102" y="3142749"/>
            <a:ext cx="9490445" cy="557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</a:t>
            </a:r>
            <a:r>
              <a:rPr 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알아보기</a:t>
            </a:r>
            <a:endParaRPr lang="en-US" sz="36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54EC1CEE-4641-F3C2-34C4-B1AE0D736344}"/>
              </a:ext>
            </a:extLst>
          </p:cNvPr>
          <p:cNvSpPr txBox="1"/>
          <p:nvPr/>
        </p:nvSpPr>
        <p:spPr>
          <a:xfrm>
            <a:off x="7575102" y="4749029"/>
            <a:ext cx="9490445" cy="56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2</a:t>
            </a:r>
            <a:r>
              <a:rPr 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역사</a:t>
            </a:r>
            <a:endParaRPr lang="en-US" sz="36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18AE1908-D372-BC0A-9DFC-936E7532B4A2}"/>
              </a:ext>
            </a:extLst>
          </p:cNvPr>
          <p:cNvSpPr txBox="1"/>
          <p:nvPr/>
        </p:nvSpPr>
        <p:spPr>
          <a:xfrm>
            <a:off x="7575102" y="6115585"/>
            <a:ext cx="9490445" cy="727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3</a:t>
            </a:r>
            <a:r>
              <a:rPr 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 </a:t>
            </a:r>
            <a:r>
              <a:rPr 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악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 </a:t>
            </a:r>
            <a:endParaRPr lang="en-US" sz="36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ABC56922-89E9-5838-009A-943DE3D7A1EA}"/>
              </a:ext>
            </a:extLst>
          </p:cNvPr>
          <p:cNvSpPr txBox="1"/>
          <p:nvPr/>
        </p:nvSpPr>
        <p:spPr>
          <a:xfrm>
            <a:off x="7575102" y="7810500"/>
            <a:ext cx="9490445" cy="734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4</a:t>
            </a:r>
            <a:r>
              <a:rPr 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 </a:t>
            </a:r>
            <a:r>
              <a:rPr 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’, </a:t>
            </a:r>
            <a:r>
              <a:rPr lang="ko-KR" altLang="en-US" sz="36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우리에게 </a:t>
            </a:r>
            <a:r>
              <a:rPr lang="ko-KR" altLang="en-US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왜 필요할까</a:t>
            </a:r>
            <a:r>
              <a:rPr lang="en-US" altLang="ko-KR" sz="36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?</a:t>
            </a:r>
            <a:endParaRPr lang="en-US" sz="36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709550"/>
            <a:ext cx="729989" cy="9691750"/>
            <a:chOff x="0" y="0"/>
            <a:chExt cx="973319" cy="12769933"/>
          </a:xfrm>
        </p:grpSpPr>
        <p:sp>
          <p:nvSpPr>
            <p:cNvPr id="8" name="Freeform 8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7558011" y="709550"/>
            <a:ext cx="729989" cy="9691750"/>
            <a:chOff x="0" y="0"/>
            <a:chExt cx="973319" cy="12769933"/>
          </a:xfrm>
        </p:grpSpPr>
        <p:sp>
          <p:nvSpPr>
            <p:cNvPr id="15" name="Freeform 15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4543296" y="1158183"/>
            <a:ext cx="9207893" cy="1575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93"/>
              </a:lnSpc>
              <a:spcBef>
                <a:spcPct val="0"/>
              </a:spcBef>
            </a:pPr>
            <a:r>
              <a:rPr lang="en-US" altLang="ko-KR" sz="8000" spc="-427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427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427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8000" spc="-427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 </a:t>
            </a:r>
            <a:r>
              <a:rPr lang="ko-KR" altLang="en-US" sz="8000" spc="-427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감상</a:t>
            </a:r>
            <a:endParaRPr lang="en-US" sz="8000" spc="-427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49617" y="3070102"/>
            <a:ext cx="95887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  <a:spcBef>
                <a:spcPct val="0"/>
              </a:spcBef>
            </a:pPr>
            <a:r>
              <a:rPr lang="en-US" altLang="ko-KR" sz="36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36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을 </a:t>
            </a:r>
            <a:r>
              <a:rPr lang="ko-KR" altLang="en-US" sz="3600" spc="-18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소개하는 영상을 </a:t>
            </a:r>
            <a:r>
              <a:rPr lang="ko-KR" altLang="en-US" sz="3600" spc="-1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감상해 봅시다</a:t>
            </a:r>
            <a:r>
              <a:rPr lang="en-US" altLang="ko-KR" sz="3600" spc="-18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endParaRPr lang="en-US" sz="3600" spc="-18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pic>
        <p:nvPicPr>
          <p:cNvPr id="32" name="그림 31">
            <a:hlinkClick r:id="rId8"/>
            <a:extLst>
              <a:ext uri="{FF2B5EF4-FFF2-40B4-BE49-F238E27FC236}">
                <a16:creationId xmlns:a16="http://schemas.microsoft.com/office/drawing/2014/main" id="{8A2D3D73-5E8B-5ACB-CF51-1ECDBB672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4212739"/>
            <a:ext cx="7716143" cy="477981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8A6D5B8-C624-91BD-9801-D48C9985B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9000" y="4212739"/>
            <a:ext cx="3828837" cy="47798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84747D-E95A-F9D6-CA4A-9B118BEB34F7}"/>
              </a:ext>
            </a:extLst>
          </p:cNvPr>
          <p:cNvSpPr txBox="1"/>
          <p:nvPr/>
        </p:nvSpPr>
        <p:spPr>
          <a:xfrm>
            <a:off x="3518952" y="9105900"/>
            <a:ext cx="6317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</a:rPr>
              <a:t>https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OTF Light" panose="02020403020101020101" pitchFamily="18" charset="-127"/>
                <a:ea typeface="경기천년제목OTF Light" panose="02020403020101020101" pitchFamily="18" charset="-127"/>
              </a:rPr>
              <a:t>://youtu.be/BVgHDmNw28U?si=UL8Txw8wFeKrFYeu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경기천년제목OTF Light" panose="02020403020101020101" pitchFamily="18" charset="-127"/>
              <a:ea typeface="경기천년제목OTF Light" panose="02020403020101020101" pitchFamily="18" charset="-127"/>
            </a:endParaRPr>
          </a:p>
        </p:txBody>
      </p:sp>
      <p:sp>
        <p:nvSpPr>
          <p:cNvPr id="31" name="TextBox 16"/>
          <p:cNvSpPr txBox="1"/>
          <p:nvPr/>
        </p:nvSpPr>
        <p:spPr>
          <a:xfrm>
            <a:off x="990600" y="812372"/>
            <a:ext cx="2590799" cy="47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</a:t>
            </a:r>
            <a:r>
              <a:rPr 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알아보기</a:t>
            </a:r>
            <a:endParaRPr lang="en-US" sz="20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7">
            <a:extLst>
              <a:ext uri="{FF2B5EF4-FFF2-40B4-BE49-F238E27FC236}">
                <a16:creationId xmlns:a16="http://schemas.microsoft.com/office/drawing/2014/main" id="{9CC56E93-6166-93C3-CAB6-9441A5123C37}"/>
              </a:ext>
            </a:extLst>
          </p:cNvPr>
          <p:cNvSpPr txBox="1"/>
          <p:nvPr/>
        </p:nvSpPr>
        <p:spPr>
          <a:xfrm>
            <a:off x="4203728" y="1363805"/>
            <a:ext cx="99822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endParaRPr lang="en-US" sz="8000" spc="-35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1874A8FA-2648-7092-195F-AA1F91805C03}"/>
              </a:ext>
            </a:extLst>
          </p:cNvPr>
          <p:cNvSpPr/>
          <p:nvPr/>
        </p:nvSpPr>
        <p:spPr>
          <a:xfrm>
            <a:off x="6607657" y="3838607"/>
            <a:ext cx="2626751" cy="690178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290495F-A710-40AF-8BCA-19503DCB4532}"/>
              </a:ext>
            </a:extLst>
          </p:cNvPr>
          <p:cNvSpPr txBox="1"/>
          <p:nvPr/>
        </p:nvSpPr>
        <p:spPr>
          <a:xfrm>
            <a:off x="887271" y="3265201"/>
            <a:ext cx="16618798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조선 역대 왕과 왕비들의 위패를 모신 사당인 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종묘에서 제사드릴 때 연주하던 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악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</a:t>
            </a:r>
            <a:r>
              <a:rPr lang="ko-KR" altLang="en-US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일체를 말한다</a:t>
            </a: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60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endParaRPr lang="en-US" sz="60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CD7C603F-8B64-D4A8-DAAB-F8106DC7E02E}"/>
              </a:ext>
            </a:extLst>
          </p:cNvPr>
          <p:cNvSpPr txBox="1"/>
          <p:nvPr/>
        </p:nvSpPr>
        <p:spPr>
          <a:xfrm>
            <a:off x="2544132" y="4677503"/>
            <a:ext cx="4588239" cy="1452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종묘에서 제사 </a:t>
            </a:r>
            <a:endParaRPr lang="en-US" sz="3600" spc="-352" dirty="0">
              <a:solidFill>
                <a:srgbClr val="F1473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19B3B931-EF6C-B7AC-3910-3A2E7ABFEB3A}"/>
              </a:ext>
            </a:extLst>
          </p:cNvPr>
          <p:cNvSpPr txBox="1"/>
          <p:nvPr/>
        </p:nvSpPr>
        <p:spPr>
          <a:xfrm>
            <a:off x="6705600" y="4677503"/>
            <a:ext cx="7162800" cy="117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악</a:t>
            </a:r>
            <a:r>
              <a:rPr lang="en-US" altLang="ko-KR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3600" spc="-352" dirty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3600" spc="-352" dirty="0" smtClean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</a:t>
            </a:r>
            <a:r>
              <a:rPr lang="ko-KR" altLang="en-US" sz="3600" spc="-352" dirty="0" smtClean="0">
                <a:solidFill>
                  <a:srgbClr val="54977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endParaRPr lang="en-US" sz="3600" spc="-352" dirty="0">
              <a:solidFill>
                <a:srgbClr val="54977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0F0596-0435-99AE-AF82-685808642726}"/>
              </a:ext>
            </a:extLst>
          </p:cNvPr>
          <p:cNvSpPr txBox="1"/>
          <p:nvPr/>
        </p:nvSpPr>
        <p:spPr>
          <a:xfrm>
            <a:off x="3840286" y="7180234"/>
            <a:ext cx="3415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악</a:t>
            </a:r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음악</a:t>
            </a:r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</a:t>
            </a:r>
            <a:endParaRPr lang="ko-KR" altLang="en-US" sz="8000" dirty="0">
              <a:solidFill>
                <a:srgbClr val="FFC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5510CA-86C4-FA6C-4CF9-188190838B98}"/>
              </a:ext>
            </a:extLst>
          </p:cNvPr>
          <p:cNvSpPr txBox="1"/>
          <p:nvPr/>
        </p:nvSpPr>
        <p:spPr>
          <a:xfrm>
            <a:off x="10894145" y="7149308"/>
            <a:ext cx="3291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sym typeface="Tlab 월광소나타"/>
              </a:rPr>
              <a:t>+</a:t>
            </a:r>
            <a:r>
              <a:rPr lang="ko-KR" altLang="en-US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무</a:t>
            </a:r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(</a:t>
            </a:r>
            <a:r>
              <a:rPr lang="ko-KR" altLang="en-US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춤</a:t>
            </a:r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)</a:t>
            </a:r>
            <a:endParaRPr lang="ko-KR" altLang="en-US" sz="8000" dirty="0">
              <a:solidFill>
                <a:srgbClr val="FFC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101635-5F7D-A7BA-0F2F-956967E1E037}"/>
              </a:ext>
            </a:extLst>
          </p:cNvPr>
          <p:cNvSpPr txBox="1"/>
          <p:nvPr/>
        </p:nvSpPr>
        <p:spPr>
          <a:xfrm>
            <a:off x="7148896" y="7180234"/>
            <a:ext cx="4091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+</a:t>
            </a:r>
            <a:r>
              <a:rPr lang="ko-KR" altLang="en-US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가</a:t>
            </a:r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(</a:t>
            </a:r>
            <a:r>
              <a:rPr lang="ko-KR" altLang="en-US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노래</a:t>
            </a:r>
            <a:r>
              <a:rPr lang="en-US" altLang="ko-KR" sz="8000" spc="-352" dirty="0" smtClean="0">
                <a:solidFill>
                  <a:srgbClr val="FFC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  <a:sym typeface="Tlab 월광소나타"/>
              </a:rPr>
              <a:t>)</a:t>
            </a:r>
            <a:endParaRPr lang="ko-KR" altLang="en-US" sz="8000" dirty="0">
              <a:solidFill>
                <a:srgbClr val="FFC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grpSp>
        <p:nvGrpSpPr>
          <p:cNvPr id="21" name="Group 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23" name="TextBox 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6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6"/>
          <p:cNvSpPr txBox="1"/>
          <p:nvPr/>
        </p:nvSpPr>
        <p:spPr>
          <a:xfrm>
            <a:off x="990600" y="812372"/>
            <a:ext cx="2590799" cy="47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</a:t>
            </a:r>
            <a:r>
              <a:rPr 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알아보기</a:t>
            </a:r>
            <a:endParaRPr lang="en-US" sz="20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grpSp>
        <p:nvGrpSpPr>
          <p:cNvPr id="34" name="Group 7"/>
          <p:cNvGrpSpPr/>
          <p:nvPr/>
        </p:nvGrpSpPr>
        <p:grpSpPr>
          <a:xfrm>
            <a:off x="0" y="709550"/>
            <a:ext cx="729989" cy="9691750"/>
            <a:chOff x="0" y="0"/>
            <a:chExt cx="973319" cy="12769933"/>
          </a:xfrm>
        </p:grpSpPr>
        <p:sp>
          <p:nvSpPr>
            <p:cNvPr id="35" name="Freeform 8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9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0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1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2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3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4"/>
          <p:cNvGrpSpPr/>
          <p:nvPr/>
        </p:nvGrpSpPr>
        <p:grpSpPr>
          <a:xfrm>
            <a:off x="17558011" y="709550"/>
            <a:ext cx="729989" cy="9691750"/>
            <a:chOff x="0" y="0"/>
            <a:chExt cx="973319" cy="12769933"/>
          </a:xfrm>
        </p:grpSpPr>
        <p:sp>
          <p:nvSpPr>
            <p:cNvPr id="45" name="Freeform 15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6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17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8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19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20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5" grpId="0"/>
      <p:bldP spid="32" grpId="0"/>
      <p:bldP spid="33" grpId="0"/>
      <p:bldP spid="38" grpId="0"/>
      <p:bldP spid="39" grpId="0"/>
      <p:bldP spid="40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4279928" y="1360541"/>
            <a:ext cx="9982200" cy="134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8000" spc="-35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역사</a:t>
            </a:r>
            <a:endParaRPr lang="en-US" sz="8000" spc="-35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B5CC241B-17B6-3CBE-E9EC-0F581B615D47}"/>
              </a:ext>
            </a:extLst>
          </p:cNvPr>
          <p:cNvSpPr txBox="1"/>
          <p:nvPr/>
        </p:nvSpPr>
        <p:spPr>
          <a:xfrm>
            <a:off x="7325148" y="2833593"/>
            <a:ext cx="3891759" cy="12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세종 </a:t>
            </a:r>
            <a:r>
              <a:rPr lang="en-US" altLang="ko-KR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28</a:t>
            </a:r>
            <a:r>
              <a:rPr lang="ko-KR" altLang="en-US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년</a:t>
            </a:r>
            <a:endParaRPr lang="en-US" sz="44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E755EC85-05E0-5669-09AC-4856B37B8FEF}"/>
              </a:ext>
            </a:extLst>
          </p:cNvPr>
          <p:cNvSpPr txBox="1"/>
          <p:nvPr/>
        </p:nvSpPr>
        <p:spPr>
          <a:xfrm>
            <a:off x="4876800" y="5448300"/>
            <a:ext cx="913144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세종이 회례악으로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사용하기 위해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 err="1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보태평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11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352" dirty="0" err="1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정대업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15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곡을 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작곡하였다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endParaRPr lang="en-US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AA8824E8-D10C-1D22-CCF9-902337F05D87}"/>
              </a:ext>
            </a:extLst>
          </p:cNvPr>
          <p:cNvSpPr txBox="1"/>
          <p:nvPr/>
        </p:nvSpPr>
        <p:spPr>
          <a:xfrm>
            <a:off x="2855517" y="5448300"/>
            <a:ext cx="13174006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세종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이 회례악으로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사용하기 위해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 err="1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보태평</a:t>
            </a:r>
            <a:r>
              <a:rPr lang="ko-KR" altLang="en-US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11</a:t>
            </a:r>
            <a:r>
              <a:rPr lang="ko-KR" altLang="en-US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</a:t>
            </a:r>
            <a:r>
              <a:rPr lang="en-US" altLang="ko-KR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352" dirty="0" err="1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정대업</a:t>
            </a:r>
            <a:r>
              <a:rPr lang="ko-KR" altLang="en-US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15</a:t>
            </a:r>
            <a:r>
              <a:rPr lang="ko-KR" altLang="en-US" sz="3600" spc="-35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을 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작곡하였다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endParaRPr lang="en-US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1047751" y="44397"/>
            <a:ext cx="2590799" cy="47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2</a:t>
            </a:r>
            <a:r>
              <a:rPr 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역사</a:t>
            </a:r>
            <a:endParaRPr lang="en-US" sz="20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grpSp>
        <p:nvGrpSpPr>
          <p:cNvPr id="16" name="Group 3"/>
          <p:cNvGrpSpPr/>
          <p:nvPr/>
        </p:nvGrpSpPr>
        <p:grpSpPr>
          <a:xfrm rot="-5400000">
            <a:off x="-4809506" y="4733306"/>
            <a:ext cx="10287000" cy="820387"/>
            <a:chOff x="0" y="0"/>
            <a:chExt cx="2709333" cy="186877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19" name="TextBox 5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6"/>
          <p:cNvGrpSpPr/>
          <p:nvPr/>
        </p:nvGrpSpPr>
        <p:grpSpPr>
          <a:xfrm rot="-5400000">
            <a:off x="12815139" y="4763311"/>
            <a:ext cx="10287000" cy="760378"/>
            <a:chOff x="0" y="0"/>
            <a:chExt cx="2709333" cy="186877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22" name="TextBox 8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3" grpId="0"/>
      <p:bldP spid="3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7">
            <a:extLst>
              <a:ext uri="{FF2B5EF4-FFF2-40B4-BE49-F238E27FC236}">
                <a16:creationId xmlns:a16="http://schemas.microsoft.com/office/drawing/2014/main" id="{B5CC241B-17B6-3CBE-E9EC-0F581B615D47}"/>
              </a:ext>
            </a:extLst>
          </p:cNvPr>
          <p:cNvSpPr txBox="1"/>
          <p:nvPr/>
        </p:nvSpPr>
        <p:spPr>
          <a:xfrm>
            <a:off x="5702473" y="2841056"/>
            <a:ext cx="6851015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세조 </a:t>
            </a:r>
            <a:r>
              <a:rPr lang="en-US" altLang="ko-KR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9</a:t>
            </a:r>
            <a:r>
              <a:rPr lang="ko-KR" altLang="en-US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년</a:t>
            </a:r>
            <a:endParaRPr lang="en-US" sz="44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955BF1FC-28DB-CE7F-52D3-7ACECC9BC471}"/>
              </a:ext>
            </a:extLst>
          </p:cNvPr>
          <p:cNvSpPr txBox="1"/>
          <p:nvPr/>
        </p:nvSpPr>
        <p:spPr>
          <a:xfrm>
            <a:off x="4927628" y="5496774"/>
            <a:ext cx="86868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보태평과 정대업의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가사 내용은 그대로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살리되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간단히 고쳐 줄이라 최항에게 명하였다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</a:p>
        </p:txBody>
      </p:sp>
      <p:grpSp>
        <p:nvGrpSpPr>
          <p:cNvPr id="8" name="Group 3"/>
          <p:cNvGrpSpPr/>
          <p:nvPr/>
        </p:nvGrpSpPr>
        <p:grpSpPr>
          <a:xfrm rot="-5400000">
            <a:off x="-4809506" y="4733306"/>
            <a:ext cx="10287000" cy="820387"/>
            <a:chOff x="0" y="0"/>
            <a:chExt cx="2709333" cy="186877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10" name="TextBox 5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6"/>
          <p:cNvGrpSpPr/>
          <p:nvPr/>
        </p:nvGrpSpPr>
        <p:grpSpPr>
          <a:xfrm rot="-5400000">
            <a:off x="12815139" y="4763311"/>
            <a:ext cx="10287000" cy="760378"/>
            <a:chOff x="0" y="0"/>
            <a:chExt cx="2709333" cy="186877"/>
          </a:xfrm>
        </p:grpSpPr>
        <p:sp>
          <p:nvSpPr>
            <p:cNvPr id="14" name="Freeform 7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16" name="TextBox 8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6"/>
          <p:cNvSpPr txBox="1"/>
          <p:nvPr/>
        </p:nvSpPr>
        <p:spPr>
          <a:xfrm>
            <a:off x="1047751" y="44397"/>
            <a:ext cx="2590799" cy="47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2</a:t>
            </a:r>
            <a:r>
              <a:rPr 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역사</a:t>
            </a:r>
            <a:endParaRPr lang="en-US" sz="20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79928" y="1360541"/>
            <a:ext cx="9982200" cy="134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8000" spc="-35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역사</a:t>
            </a:r>
            <a:endParaRPr lang="en-US" sz="8000" spc="-35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</p:spTree>
    <p:extLst>
      <p:ext uri="{BB962C8B-B14F-4D97-AF65-F5344CB8AC3E}">
        <p14:creationId xmlns:p14="http://schemas.microsoft.com/office/powerpoint/2010/main" val="36916934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5" grpId="1"/>
      <p:bldP spid="1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BE3DDB9E-E74A-942C-6EAC-5DB9716C08FB}"/>
              </a:ext>
            </a:extLst>
          </p:cNvPr>
          <p:cNvSpPr txBox="1"/>
          <p:nvPr/>
        </p:nvSpPr>
        <p:spPr>
          <a:xfrm>
            <a:off x="4784580" y="5475955"/>
            <a:ext cx="86868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 err="1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보태평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11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정대업 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11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곡이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으로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채택되었다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6EF68775-5350-F16B-8E48-0D205B825A41}"/>
              </a:ext>
            </a:extLst>
          </p:cNvPr>
          <p:cNvSpPr txBox="1"/>
          <p:nvPr/>
        </p:nvSpPr>
        <p:spPr>
          <a:xfrm>
            <a:off x="4784579" y="5475955"/>
            <a:ext cx="86868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 err="1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보태평</a:t>
            </a:r>
            <a:r>
              <a:rPr lang="ko-KR" altLang="en-US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11</a:t>
            </a:r>
            <a:r>
              <a:rPr lang="ko-KR" altLang="en-US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</a:t>
            </a:r>
            <a:r>
              <a:rPr lang="en-US" altLang="ko-KR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en-US" altLang="ko-KR" sz="3600" spc="-352" dirty="0" smtClean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ko-KR" altLang="en-US" sz="3600" spc="-352" dirty="0" smtClean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정대업 </a:t>
            </a:r>
            <a:r>
              <a:rPr lang="en-US" altLang="ko-KR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11</a:t>
            </a:r>
            <a:r>
              <a:rPr lang="ko-KR" altLang="en-US" sz="3600" spc="-352" dirty="0">
                <a:solidFill>
                  <a:srgbClr val="F1473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곡</a:t>
            </a: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이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3600" spc="-352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으로</a:t>
            </a:r>
            <a:endParaRPr lang="en-US" altLang="ko-KR" sz="36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o-KR" altLang="en-US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채택되었다</a:t>
            </a:r>
            <a:r>
              <a:rPr lang="en-US" altLang="ko-KR" sz="36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</a:p>
        </p:txBody>
      </p:sp>
      <p:grpSp>
        <p:nvGrpSpPr>
          <p:cNvPr id="13" name="Group 3"/>
          <p:cNvGrpSpPr/>
          <p:nvPr/>
        </p:nvGrpSpPr>
        <p:grpSpPr>
          <a:xfrm rot="-5400000">
            <a:off x="-4809506" y="4733306"/>
            <a:ext cx="10287000" cy="820387"/>
            <a:chOff x="0" y="0"/>
            <a:chExt cx="2709333" cy="186877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15" name="TextBox 5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6"/>
          <p:cNvGrpSpPr/>
          <p:nvPr/>
        </p:nvGrpSpPr>
        <p:grpSpPr>
          <a:xfrm rot="-5400000">
            <a:off x="12815139" y="4763311"/>
            <a:ext cx="10287000" cy="760378"/>
            <a:chOff x="0" y="0"/>
            <a:chExt cx="2709333" cy="186877"/>
          </a:xfrm>
        </p:grpSpPr>
        <p:sp>
          <p:nvSpPr>
            <p:cNvPr id="18" name="Freeform 7"/>
            <p:cNvSpPr/>
            <p:nvPr/>
          </p:nvSpPr>
          <p:spPr>
            <a:xfrm>
              <a:off x="0" y="0"/>
              <a:ext cx="2709333" cy="186877"/>
            </a:xfrm>
            <a:custGeom>
              <a:avLst/>
              <a:gdLst/>
              <a:ahLst/>
              <a:cxnLst/>
              <a:rect l="l" t="t" r="r" b="b"/>
              <a:pathLst>
                <a:path w="2709333" h="186877">
                  <a:moveTo>
                    <a:pt x="0" y="0"/>
                  </a:moveTo>
                  <a:lnTo>
                    <a:pt x="2709333" y="0"/>
                  </a:lnTo>
                  <a:lnTo>
                    <a:pt x="2709333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19" name="TextBox 8"/>
            <p:cNvSpPr txBox="1"/>
            <p:nvPr/>
          </p:nvSpPr>
          <p:spPr>
            <a:xfrm>
              <a:off x="0" y="-47625"/>
              <a:ext cx="270933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16"/>
          <p:cNvSpPr txBox="1"/>
          <p:nvPr/>
        </p:nvSpPr>
        <p:spPr>
          <a:xfrm>
            <a:off x="1047751" y="44397"/>
            <a:ext cx="2590799" cy="47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3"/>
              </a:lnSpc>
              <a:spcBef>
                <a:spcPct val="0"/>
              </a:spcBef>
            </a:pP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2</a:t>
            </a:r>
            <a:r>
              <a:rPr 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.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 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‘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역사</a:t>
            </a:r>
            <a:endParaRPr lang="en-US" sz="2000" spc="-2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79928" y="1360541"/>
            <a:ext cx="9982200" cy="134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8000" spc="-352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8000" spc="-35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역사</a:t>
            </a:r>
            <a:endParaRPr lang="en-US" sz="8000" spc="-352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5CC241B-17B6-3CBE-E9EC-0F581B615D47}"/>
              </a:ext>
            </a:extLst>
          </p:cNvPr>
          <p:cNvSpPr txBox="1"/>
          <p:nvPr/>
        </p:nvSpPr>
        <p:spPr>
          <a:xfrm>
            <a:off x="5702473" y="2841056"/>
            <a:ext cx="6851015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ko-KR" altLang="en-US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세조 </a:t>
            </a:r>
            <a:r>
              <a:rPr lang="en-US" altLang="ko-KR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9</a:t>
            </a:r>
            <a:r>
              <a:rPr lang="ko-KR" altLang="en-US" sz="4400" spc="-352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년</a:t>
            </a:r>
            <a:endParaRPr lang="en-US" sz="4400" spc="-352" dirty="0"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</p:spTree>
    <p:extLst>
      <p:ext uri="{BB962C8B-B14F-4D97-AF65-F5344CB8AC3E}">
        <p14:creationId xmlns:p14="http://schemas.microsoft.com/office/powerpoint/2010/main" val="1048659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>
            <a:extLst>
              <a:ext uri="{FF2B5EF4-FFF2-40B4-BE49-F238E27FC236}">
                <a16:creationId xmlns:a16="http://schemas.microsoft.com/office/drawing/2014/main" id="{1F4AAB25-6ABB-4AAC-0930-360B140DDD87}"/>
              </a:ext>
            </a:extLst>
          </p:cNvPr>
          <p:cNvGrpSpPr/>
          <p:nvPr/>
        </p:nvGrpSpPr>
        <p:grpSpPr>
          <a:xfrm>
            <a:off x="1600201" y="1562100"/>
            <a:ext cx="3429000" cy="4638020"/>
            <a:chOff x="8935420" y="1400092"/>
            <a:chExt cx="8323880" cy="7858208"/>
          </a:xfrm>
        </p:grpSpPr>
        <p:sp>
          <p:nvSpPr>
            <p:cNvPr id="3" name="Freeform 3"/>
            <p:cNvSpPr/>
            <p:nvPr/>
          </p:nvSpPr>
          <p:spPr>
            <a:xfrm>
              <a:off x="8935420" y="1400092"/>
              <a:ext cx="8323880" cy="7858208"/>
            </a:xfrm>
            <a:custGeom>
              <a:avLst/>
              <a:gdLst/>
              <a:ahLst/>
              <a:cxnLst/>
              <a:rect l="l" t="t" r="r" b="b"/>
              <a:pathLst>
                <a:path w="8323880" h="7858208">
                  <a:moveTo>
                    <a:pt x="0" y="0"/>
                  </a:moveTo>
                  <a:lnTo>
                    <a:pt x="8323880" y="0"/>
                  </a:lnTo>
                  <a:lnTo>
                    <a:pt x="8323880" y="7858208"/>
                  </a:lnTo>
                  <a:lnTo>
                    <a:pt x="0" y="7858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0346832" y="3144362"/>
              <a:ext cx="5517333" cy="256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악</a:t>
              </a:r>
              <a:endParaRPr lang="en-US" altLang="ko-KR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(</a:t>
              </a: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樂</a:t>
              </a: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)</a:t>
              </a:r>
              <a:endParaRPr lang="en-US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09550"/>
            <a:ext cx="729989" cy="9577450"/>
            <a:chOff x="0" y="0"/>
            <a:chExt cx="973319" cy="12769933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558011" y="709550"/>
            <a:ext cx="729989" cy="9577450"/>
            <a:chOff x="0" y="0"/>
            <a:chExt cx="973319" cy="12769933"/>
          </a:xfrm>
        </p:grpSpPr>
        <p:sp>
          <p:nvSpPr>
            <p:cNvPr id="17" name="Freeform 17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6DB355E-AEED-4673-766C-57C0CE2FE353}"/>
              </a:ext>
            </a:extLst>
          </p:cNvPr>
          <p:cNvSpPr/>
          <p:nvPr/>
        </p:nvSpPr>
        <p:spPr>
          <a:xfrm>
            <a:off x="6340605" y="6053571"/>
            <a:ext cx="9906000" cy="152400"/>
          </a:xfrm>
          <a:prstGeom prst="rect">
            <a:avLst/>
          </a:prstGeom>
          <a:solidFill>
            <a:srgbClr val="D4D6D6"/>
          </a:solidFill>
          <a:ln w="38100">
            <a:solidFill>
              <a:srgbClr val="D4D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6956C8A0-9E8E-39BB-9BCB-F22BC49E5CB5}"/>
              </a:ext>
            </a:extLst>
          </p:cNvPr>
          <p:cNvSpPr txBox="1"/>
          <p:nvPr/>
        </p:nvSpPr>
        <p:spPr>
          <a:xfrm>
            <a:off x="6145272" y="4343079"/>
            <a:ext cx="988365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박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축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어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편종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편경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방향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대금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</a:t>
            </a:r>
          </a:p>
          <a:p>
            <a:pPr algn="ctr">
              <a:spcBef>
                <a:spcPct val="0"/>
              </a:spcBef>
            </a:pP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아쟁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장구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절고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당피리</a:t>
            </a:r>
            <a:endParaRPr lang="en-US" sz="3600" spc="-12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3B9C3DEB-F2E3-95DE-A14B-C6772C7F4639}"/>
              </a:ext>
            </a:extLst>
          </p:cNvPr>
          <p:cNvSpPr txBox="1"/>
          <p:nvPr/>
        </p:nvSpPr>
        <p:spPr>
          <a:xfrm>
            <a:off x="6145272" y="8086424"/>
            <a:ext cx="988365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박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축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어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편종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편경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방향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대금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</a:t>
            </a:r>
          </a:p>
          <a:p>
            <a:pPr algn="ctr">
              <a:spcBef>
                <a:spcPct val="0"/>
              </a:spcBef>
            </a:pP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해금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장구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진고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당피리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태평소</a:t>
            </a:r>
            <a:r>
              <a:rPr lang="en-US" altLang="ko-KR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, </a:t>
            </a:r>
            <a:r>
              <a:rPr lang="ko-KR" altLang="en-US" sz="36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징</a:t>
            </a:r>
            <a:endParaRPr lang="en-US" sz="3600" spc="-12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C520F9CC-B5EE-D100-038E-5C104EBF6201}"/>
              </a:ext>
            </a:extLst>
          </p:cNvPr>
          <p:cNvGrpSpPr/>
          <p:nvPr/>
        </p:nvGrpSpPr>
        <p:grpSpPr>
          <a:xfrm>
            <a:off x="8598325" y="3396747"/>
            <a:ext cx="7778073" cy="708784"/>
            <a:chOff x="9129630" y="3256520"/>
            <a:chExt cx="7778073" cy="708784"/>
          </a:xfrm>
        </p:grpSpPr>
        <p:sp>
          <p:nvSpPr>
            <p:cNvPr id="6" name="TextBox 6"/>
            <p:cNvSpPr txBox="1"/>
            <p:nvPr/>
          </p:nvSpPr>
          <p:spPr>
            <a:xfrm>
              <a:off x="9129630" y="3256520"/>
              <a:ext cx="5506388" cy="7087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13"/>
                </a:lnSpc>
                <a:spcBef>
                  <a:spcPct val="0"/>
                </a:spcBef>
              </a:pPr>
              <a:r>
                <a:rPr lang="en-US" altLang="ko-KR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[</a:t>
              </a:r>
              <a:r>
                <a:rPr lang="ko-KR" altLang="en-US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댓돌 위 </a:t>
              </a:r>
              <a:r>
                <a:rPr lang="en-US" altLang="ko-KR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: </a:t>
              </a:r>
              <a:r>
                <a:rPr lang="ko-KR" altLang="en-US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등가</a:t>
              </a:r>
              <a:r>
                <a:rPr lang="en-US" altLang="ko-KR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]</a:t>
              </a:r>
            </a:p>
            <a:p>
              <a:pPr algn="ctr">
                <a:lnSpc>
                  <a:spcPts val="2513"/>
                </a:lnSpc>
                <a:spcBef>
                  <a:spcPct val="0"/>
                </a:spcBef>
              </a:pPr>
              <a:endParaRPr lang="en-US" sz="4800" spc="-12" dirty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endParaRPr>
            </a:p>
          </p:txBody>
        </p: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9329BC4C-0565-9C5D-5265-6B08280A6A68}"/>
                </a:ext>
              </a:extLst>
            </p:cNvPr>
            <p:cNvSpPr txBox="1"/>
            <p:nvPr/>
          </p:nvSpPr>
          <p:spPr>
            <a:xfrm>
              <a:off x="14517258" y="3356526"/>
              <a:ext cx="2390445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*등가 </a:t>
              </a:r>
              <a:r>
                <a:rPr lang="en-US" altLang="ko-KR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= </a:t>
              </a:r>
              <a:r>
                <a:rPr lang="ko-KR" altLang="en-US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하늘을 상징</a:t>
              </a:r>
              <a:endParaRPr lang="en-US" sz="20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680FD5D8-C960-775E-231F-4E297612627B}"/>
              </a:ext>
            </a:extLst>
          </p:cNvPr>
          <p:cNvGrpSpPr/>
          <p:nvPr/>
        </p:nvGrpSpPr>
        <p:grpSpPr>
          <a:xfrm>
            <a:off x="8681377" y="7166483"/>
            <a:ext cx="7695021" cy="708784"/>
            <a:chOff x="9197756" y="7043533"/>
            <a:chExt cx="7695021" cy="708784"/>
          </a:xfrm>
        </p:grpSpPr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D3471511-0D26-2E30-2AB7-1C064F88F296}"/>
                </a:ext>
              </a:extLst>
            </p:cNvPr>
            <p:cNvSpPr txBox="1"/>
            <p:nvPr/>
          </p:nvSpPr>
          <p:spPr>
            <a:xfrm>
              <a:off x="9197756" y="7043533"/>
              <a:ext cx="5506388" cy="7087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13"/>
                </a:lnSpc>
                <a:spcBef>
                  <a:spcPct val="0"/>
                </a:spcBef>
              </a:pPr>
              <a:r>
                <a:rPr lang="en-US" altLang="ko-KR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[</a:t>
              </a:r>
              <a:r>
                <a:rPr lang="ko-KR" altLang="en-US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댓돌 아래 </a:t>
              </a:r>
              <a:r>
                <a:rPr lang="en-US" altLang="ko-KR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: </a:t>
              </a:r>
              <a:r>
                <a:rPr lang="ko-KR" altLang="en-US" sz="4400" spc="-12" dirty="0" err="1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헌가</a:t>
              </a:r>
              <a:r>
                <a:rPr lang="en-US" altLang="ko-KR" sz="4400" spc="-12" dirty="0">
                  <a:solidFill>
                    <a:srgbClr val="2D2D2D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]</a:t>
              </a:r>
            </a:p>
            <a:p>
              <a:pPr algn="ctr">
                <a:lnSpc>
                  <a:spcPts val="2513"/>
                </a:lnSpc>
                <a:spcBef>
                  <a:spcPct val="0"/>
                </a:spcBef>
              </a:pPr>
              <a:endParaRPr lang="en-US" sz="4800" spc="-12" dirty="0">
                <a:solidFill>
                  <a:srgbClr val="2D2D2D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lab 월광소나타"/>
                <a:sym typeface="Tlab 월광소나타"/>
              </a:endParaRPr>
            </a:p>
          </p:txBody>
        </p:sp>
        <p:sp>
          <p:nvSpPr>
            <p:cNvPr id="46" name="TextBox 6">
              <a:extLst>
                <a:ext uri="{FF2B5EF4-FFF2-40B4-BE49-F238E27FC236}">
                  <a16:creationId xmlns:a16="http://schemas.microsoft.com/office/drawing/2014/main" id="{C1361CD2-E899-CCC9-05BF-59A80C17B684}"/>
                </a:ext>
              </a:extLst>
            </p:cNvPr>
            <p:cNvSpPr txBox="1"/>
            <p:nvPr/>
          </p:nvSpPr>
          <p:spPr>
            <a:xfrm>
              <a:off x="14502332" y="7090148"/>
              <a:ext cx="2390445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*</a:t>
              </a:r>
              <a:r>
                <a:rPr lang="ko-KR" altLang="en-US" sz="2000" spc="-12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헌가</a:t>
              </a:r>
              <a:r>
                <a:rPr lang="ko-KR" altLang="en-US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 </a:t>
              </a:r>
              <a:r>
                <a:rPr lang="en-US" altLang="ko-KR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= </a:t>
              </a:r>
              <a:r>
                <a:rPr lang="ko-KR" altLang="en-US" sz="2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rPr>
                <a:t>땅을 상징</a:t>
              </a:r>
              <a:endParaRPr lang="en-US" sz="200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8C63CC-20EC-D5DA-5A52-307C6E0A4472}"/>
              </a:ext>
            </a:extLst>
          </p:cNvPr>
          <p:cNvSpPr txBox="1"/>
          <p:nvPr/>
        </p:nvSpPr>
        <p:spPr>
          <a:xfrm>
            <a:off x="10780019" y="586816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/>
              <a:t>계단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914400" y="831782"/>
            <a:ext cx="4343400" cy="496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3. ‘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 </a:t>
            </a:r>
          </a:p>
        </p:txBody>
      </p:sp>
      <p:sp>
        <p:nvSpPr>
          <p:cNvPr id="36" name="TextBox 8"/>
          <p:cNvSpPr txBox="1"/>
          <p:nvPr/>
        </p:nvSpPr>
        <p:spPr>
          <a:xfrm>
            <a:off x="7619999" y="2059498"/>
            <a:ext cx="6934200" cy="73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  <a:spcBef>
                <a:spcPct val="0"/>
              </a:spcBef>
            </a:pP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96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악</a:t>
            </a:r>
            <a:r>
              <a:rPr lang="ko-KR" altLang="en-US" sz="54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기 편성</a:t>
            </a:r>
            <a:endParaRPr lang="en-US" sz="5400" spc="-21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  <p:bldP spid="40" grpId="0"/>
      <p:bldP spid="4" grpId="0"/>
      <p:bldP spid="7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17558011" y="709550"/>
            <a:ext cx="729989" cy="9577450"/>
            <a:chOff x="0" y="0"/>
            <a:chExt cx="973319" cy="12769933"/>
          </a:xfrm>
        </p:grpSpPr>
        <p:sp>
          <p:nvSpPr>
            <p:cNvPr id="17" name="Freeform 17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0" y="0"/>
            <a:ext cx="18288000" cy="709550"/>
            <a:chOff x="0" y="0"/>
            <a:chExt cx="4816593" cy="1868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16592" cy="186877"/>
            </a:xfrm>
            <a:custGeom>
              <a:avLst/>
              <a:gdLst/>
              <a:ahLst/>
              <a:cxnLst/>
              <a:rect l="l" t="t" r="r" b="b"/>
              <a:pathLst>
                <a:path w="4816592" h="186877">
                  <a:moveTo>
                    <a:pt x="0" y="0"/>
                  </a:moveTo>
                  <a:lnTo>
                    <a:pt x="4816592" y="0"/>
                  </a:lnTo>
                  <a:lnTo>
                    <a:pt x="4816592" y="186877"/>
                  </a:lnTo>
                  <a:lnTo>
                    <a:pt x="0" y="186877"/>
                  </a:lnTo>
                  <a:close/>
                </a:path>
              </a:pathLst>
            </a:custGeom>
            <a:solidFill>
              <a:srgbClr val="3E5B9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816593" cy="234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258389" y="0"/>
            <a:ext cx="1771221" cy="709550"/>
          </a:xfrm>
          <a:custGeom>
            <a:avLst/>
            <a:gdLst/>
            <a:ahLst/>
            <a:cxnLst/>
            <a:rect l="l" t="t" r="r" b="b"/>
            <a:pathLst>
              <a:path w="1771221" h="709550">
                <a:moveTo>
                  <a:pt x="0" y="0"/>
                </a:moveTo>
                <a:lnTo>
                  <a:pt x="1771222" y="0"/>
                </a:lnTo>
                <a:lnTo>
                  <a:pt x="1771222" y="709550"/>
                </a:lnTo>
                <a:lnTo>
                  <a:pt x="0" y="70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2F546C9-CE32-8CA0-2B53-2D2E0179C588}"/>
              </a:ext>
            </a:extLst>
          </p:cNvPr>
          <p:cNvSpPr txBox="1"/>
          <p:nvPr/>
        </p:nvSpPr>
        <p:spPr>
          <a:xfrm>
            <a:off x="11903247" y="3272992"/>
            <a:ext cx="5506388" cy="745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3"/>
              </a:lnSpc>
              <a:spcBef>
                <a:spcPct val="0"/>
              </a:spcBef>
            </a:pPr>
            <a:r>
              <a:rPr lang="en-US" altLang="ko-KR" sz="4400" spc="-12" dirty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&lt;</a:t>
            </a:r>
            <a:r>
              <a:rPr lang="ko-KR" altLang="en-US" sz="4400" spc="-12" dirty="0" err="1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정대업</a:t>
            </a:r>
            <a:r>
              <a:rPr lang="en-US" altLang="ko-KR" sz="4400" spc="-12" dirty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&gt;</a:t>
            </a:r>
          </a:p>
          <a:p>
            <a:pPr algn="ctr">
              <a:lnSpc>
                <a:spcPts val="2513"/>
              </a:lnSpc>
              <a:spcBef>
                <a:spcPct val="0"/>
              </a:spcBef>
            </a:pPr>
            <a:endParaRPr lang="en-US" sz="6000" spc="-12" dirty="0">
              <a:solidFill>
                <a:srgbClr val="2D2D2D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lab 월광소나타"/>
              <a:sym typeface="Tlab 월광소나타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DA8F8-D13F-7B15-0B57-F6BB16FFE749}"/>
              </a:ext>
            </a:extLst>
          </p:cNvPr>
          <p:cNvSpPr txBox="1"/>
          <p:nvPr/>
        </p:nvSpPr>
        <p:spPr>
          <a:xfrm>
            <a:off x="6716772" y="2068306"/>
            <a:ext cx="8740654" cy="73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  <a:spcBef>
                <a:spcPct val="0"/>
              </a:spcBef>
            </a:pP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‘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’</a:t>
            </a:r>
            <a:r>
              <a:rPr lang="ko-KR" altLang="en-US" sz="5400" spc="-21" dirty="0" smtClean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의 </a:t>
            </a:r>
            <a:r>
              <a:rPr lang="ko-KR" altLang="en-US" sz="96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가</a:t>
            </a:r>
            <a:r>
              <a:rPr lang="ko-KR" altLang="en-US" sz="5400" spc="-21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rPr>
              <a:t>사 내용</a:t>
            </a:r>
            <a:endParaRPr lang="en-US" sz="5400" spc="-21" dirty="0">
              <a:solidFill>
                <a:srgbClr val="3E5B9F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lab 월광소나타"/>
              <a:sym typeface="Tlab 월광소나타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C9AEEBF2-043A-6461-B9BC-A36B8BB34229}"/>
              </a:ext>
            </a:extLst>
          </p:cNvPr>
          <p:cNvSpPr txBox="1"/>
          <p:nvPr/>
        </p:nvSpPr>
        <p:spPr>
          <a:xfrm>
            <a:off x="6339343" y="9078836"/>
            <a:ext cx="390686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문덕을 칭송</a:t>
            </a:r>
            <a:endParaRPr lang="en-US" sz="3600" spc="-12" dirty="0">
              <a:solidFill>
                <a:srgbClr val="FFC934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B03A040-59A8-038E-B4FC-D03D35124161}"/>
              </a:ext>
            </a:extLst>
          </p:cNvPr>
          <p:cNvSpPr/>
          <p:nvPr/>
        </p:nvSpPr>
        <p:spPr>
          <a:xfrm rot="5400000">
            <a:off x="8533183" y="6661175"/>
            <a:ext cx="5882852" cy="97056"/>
          </a:xfrm>
          <a:prstGeom prst="rect">
            <a:avLst/>
          </a:prstGeom>
          <a:solidFill>
            <a:srgbClr val="D4D6D6"/>
          </a:solidFill>
          <a:ln w="38100">
            <a:solidFill>
              <a:srgbClr val="D4D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76CE177A-8E21-AE61-6D85-1CCAD048A747}"/>
              </a:ext>
            </a:extLst>
          </p:cNvPr>
          <p:cNvSpPr txBox="1"/>
          <p:nvPr/>
        </p:nvSpPr>
        <p:spPr>
          <a:xfrm>
            <a:off x="5539583" y="3272992"/>
            <a:ext cx="5506388" cy="745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3"/>
              </a:lnSpc>
              <a:spcBef>
                <a:spcPct val="0"/>
              </a:spcBef>
            </a:pPr>
            <a:r>
              <a:rPr lang="en-US" altLang="ko-KR" sz="4400" spc="-12" dirty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&lt;</a:t>
            </a:r>
            <a:r>
              <a:rPr lang="ko-KR" altLang="en-US" sz="4400" spc="-12" dirty="0" err="1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보태평</a:t>
            </a:r>
            <a:r>
              <a:rPr lang="en-US" altLang="ko-KR" sz="4400" spc="-12" dirty="0">
                <a:solidFill>
                  <a:srgbClr val="2D2D2D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&gt;</a:t>
            </a:r>
          </a:p>
          <a:p>
            <a:pPr algn="ctr">
              <a:lnSpc>
                <a:spcPts val="2513"/>
              </a:lnSpc>
              <a:spcBef>
                <a:spcPct val="0"/>
              </a:spcBef>
            </a:pPr>
            <a:endParaRPr lang="en-US" sz="6000" spc="-12" dirty="0">
              <a:solidFill>
                <a:srgbClr val="2D2D2D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lab 월광소나타"/>
              <a:sym typeface="Tlab 월광소나타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C5CD2BB7-6F20-BA5F-97A6-966EB8D69649}"/>
              </a:ext>
            </a:extLst>
          </p:cNvPr>
          <p:cNvGrpSpPr/>
          <p:nvPr/>
        </p:nvGrpSpPr>
        <p:grpSpPr>
          <a:xfrm>
            <a:off x="5820145" y="3804808"/>
            <a:ext cx="5243928" cy="5044189"/>
            <a:chOff x="7086600" y="3619500"/>
            <a:chExt cx="5243928" cy="5044189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3254E443-9F52-429A-DC53-2A41211264EB}"/>
                </a:ext>
              </a:extLst>
            </p:cNvPr>
            <p:cNvGrpSpPr/>
            <p:nvPr/>
          </p:nvGrpSpPr>
          <p:grpSpPr>
            <a:xfrm>
              <a:off x="7086600" y="3619500"/>
              <a:ext cx="5196007" cy="1216337"/>
              <a:chOff x="6975056" y="4388828"/>
              <a:chExt cx="5168519" cy="1216337"/>
            </a:xfrm>
          </p:grpSpPr>
          <p:sp>
            <p:nvSpPr>
              <p:cNvPr id="34" name="TextBox 6">
                <a:extLst>
                  <a:ext uri="{FF2B5EF4-FFF2-40B4-BE49-F238E27FC236}">
                    <a16:creationId xmlns:a16="http://schemas.microsoft.com/office/drawing/2014/main" id="{3B410706-E971-2D38-2BB2-B1A7B4D8AD1A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세덕계아후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5646E27-6F0F-CFE4-5AF9-293D5AFDC147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대대로 덕을 쌓으시어 우리 후손을 여시니</a:t>
                </a:r>
                <a:r>
                  <a:rPr lang="en-US" altLang="ko-KR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,</a:t>
                </a: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00C796EC-96A0-5235-81EF-602422D8FC92}"/>
                </a:ext>
              </a:extLst>
            </p:cNvPr>
            <p:cNvGrpSpPr/>
            <p:nvPr/>
          </p:nvGrpSpPr>
          <p:grpSpPr>
            <a:xfrm>
              <a:off x="7112300" y="4850233"/>
              <a:ext cx="5196007" cy="1216337"/>
              <a:chOff x="6975056" y="4388828"/>
              <a:chExt cx="5168519" cy="1216337"/>
            </a:xfrm>
          </p:grpSpPr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6ECE1AFE-81B4-038B-0D37-262C87F335F9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오소상형성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3C59BC-E519-24A7-2633-5D2ACC9A3CA9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아아</a:t>
                </a:r>
                <a:r>
                  <a:rPr lang="en-US" altLang="ko-KR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! </a:t>
                </a: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그 모습과 소리가 환히 </a:t>
                </a:r>
                <a:r>
                  <a:rPr lang="ko-KR" altLang="en-US" sz="2400" spc="-12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상상하겠도다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.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C709BEED-7452-2E0C-8795-EFCF5CAD645B}"/>
                </a:ext>
              </a:extLst>
            </p:cNvPr>
            <p:cNvGrpSpPr/>
            <p:nvPr/>
          </p:nvGrpSpPr>
          <p:grpSpPr>
            <a:xfrm>
              <a:off x="7108821" y="6216619"/>
              <a:ext cx="5196007" cy="1216337"/>
              <a:chOff x="6975056" y="4388828"/>
              <a:chExt cx="5168519" cy="1216337"/>
            </a:xfrm>
          </p:grpSpPr>
          <p:sp>
            <p:nvSpPr>
              <p:cNvPr id="43" name="TextBox 6">
                <a:extLst>
                  <a:ext uri="{FF2B5EF4-FFF2-40B4-BE49-F238E27FC236}">
                    <a16:creationId xmlns:a16="http://schemas.microsoft.com/office/drawing/2014/main" id="{6B7B3FAE-509D-CDB2-C0BF-7FBD8463C8D9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숙숙천명인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824B763-C6C8-3E83-A21D-EFF1B452AB9F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엄숙하고 법도에 맞게 제사를 </a:t>
                </a:r>
                <a:r>
                  <a:rPr lang="ko-KR" altLang="en-US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드리오니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,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F405547B-8A87-76E6-C6A8-CED53A64F0BA}"/>
                </a:ext>
              </a:extLst>
            </p:cNvPr>
            <p:cNvGrpSpPr/>
            <p:nvPr/>
          </p:nvGrpSpPr>
          <p:grpSpPr>
            <a:xfrm>
              <a:off x="7134521" y="7447352"/>
              <a:ext cx="5196007" cy="1216337"/>
              <a:chOff x="6975056" y="4388828"/>
              <a:chExt cx="5168519" cy="1216337"/>
            </a:xfrm>
          </p:grpSpPr>
          <p:sp>
            <p:nvSpPr>
              <p:cNvPr id="46" name="TextBox 6">
                <a:extLst>
                  <a:ext uri="{FF2B5EF4-FFF2-40B4-BE49-F238E27FC236}">
                    <a16:creationId xmlns:a16="http://schemas.microsoft.com/office/drawing/2014/main" id="{44F70BF1-53F2-CD5C-6310-8F8E64841141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수아뇌사성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2B33EE-1AD2-92D9-D732-7A02B89E2A18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우리를 편하게 하시고 소원을 이루게 </a:t>
                </a:r>
                <a:r>
                  <a:rPr lang="ko-KR" altLang="en-US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하소서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.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</p:grpSp>
      <p:sp>
        <p:nvSpPr>
          <p:cNvPr id="48" name="TextBox 6">
            <a:extLst>
              <a:ext uri="{FF2B5EF4-FFF2-40B4-BE49-F238E27FC236}">
                <a16:creationId xmlns:a16="http://schemas.microsoft.com/office/drawing/2014/main" id="{D90028AA-1166-DC97-BEF6-E58BCE3A2F62}"/>
              </a:ext>
            </a:extLst>
          </p:cNvPr>
          <p:cNvSpPr txBox="1"/>
          <p:nvPr/>
        </p:nvSpPr>
        <p:spPr>
          <a:xfrm>
            <a:off x="12595303" y="9078836"/>
            <a:ext cx="412227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spc="-12" dirty="0">
                <a:solidFill>
                  <a:srgbClr val="FFC934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무공을 칭송</a:t>
            </a:r>
            <a:endParaRPr lang="en-US" sz="3600" spc="-12" dirty="0">
              <a:solidFill>
                <a:srgbClr val="FFC934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Tlab 월광소나타"/>
              <a:sym typeface="Tlab 월광소나타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7261CFA1-5BBF-7D71-9F30-E1E680643092}"/>
              </a:ext>
            </a:extLst>
          </p:cNvPr>
          <p:cNvGrpSpPr/>
          <p:nvPr/>
        </p:nvGrpSpPr>
        <p:grpSpPr>
          <a:xfrm>
            <a:off x="12292177" y="3804808"/>
            <a:ext cx="4789170" cy="5044189"/>
            <a:chOff x="12605186" y="3664674"/>
            <a:chExt cx="6026179" cy="5044189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A88A898-FE2E-9DE4-98A6-05C12599BAE7}"/>
                </a:ext>
              </a:extLst>
            </p:cNvPr>
            <p:cNvGrpSpPr/>
            <p:nvPr/>
          </p:nvGrpSpPr>
          <p:grpSpPr>
            <a:xfrm>
              <a:off x="12605186" y="3664674"/>
              <a:ext cx="6026179" cy="1216337"/>
              <a:chOff x="6975056" y="4388828"/>
              <a:chExt cx="5681069" cy="1216337"/>
            </a:xfrm>
          </p:grpSpPr>
          <p:sp>
            <p:nvSpPr>
              <p:cNvPr id="50" name="TextBox 6">
                <a:extLst>
                  <a:ext uri="{FF2B5EF4-FFF2-40B4-BE49-F238E27FC236}">
                    <a16:creationId xmlns:a16="http://schemas.microsoft.com/office/drawing/2014/main" id="{5BB525CC-0D33-9315-3784-36740B9F2595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천권아열성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28FD68A-5CF1-F4D7-EA96-961F98217825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6810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하늘이 우리의 여러 성군을 </a:t>
                </a:r>
                <a:r>
                  <a:rPr lang="ko-KR" altLang="en-US" sz="2400" spc="-12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돌아보시어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,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6B076A99-E07F-3325-181D-63D33F5C0501}"/>
                </a:ext>
              </a:extLst>
            </p:cNvPr>
            <p:cNvGrpSpPr/>
            <p:nvPr/>
          </p:nvGrpSpPr>
          <p:grpSpPr>
            <a:xfrm>
              <a:off x="12630886" y="4895407"/>
              <a:ext cx="5482493" cy="1216337"/>
              <a:chOff x="6975056" y="4388828"/>
              <a:chExt cx="5168519" cy="1216337"/>
            </a:xfrm>
          </p:grpSpPr>
          <p:sp>
            <p:nvSpPr>
              <p:cNvPr id="53" name="TextBox 6">
                <a:extLst>
                  <a:ext uri="{FF2B5EF4-FFF2-40B4-BE49-F238E27FC236}">
                    <a16:creationId xmlns:a16="http://schemas.microsoft.com/office/drawing/2014/main" id="{471469BC-8E1C-1C61-4295-59CDF2B17E5C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계세소성무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C136151-EFC9-110D-8144-C4F808846507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대를 이어 무공을 </a:t>
                </a:r>
                <a:r>
                  <a:rPr lang="ko-KR" altLang="en-US" sz="2400" spc="-12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밝히셨도다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.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ECDD746F-0D70-C646-C70D-EC04D394483B}"/>
                </a:ext>
              </a:extLst>
            </p:cNvPr>
            <p:cNvGrpSpPr/>
            <p:nvPr/>
          </p:nvGrpSpPr>
          <p:grpSpPr>
            <a:xfrm>
              <a:off x="12627407" y="6261793"/>
              <a:ext cx="5482493" cy="1216337"/>
              <a:chOff x="6975056" y="4388828"/>
              <a:chExt cx="5168519" cy="1216337"/>
            </a:xfrm>
          </p:grpSpPr>
          <p:sp>
            <p:nvSpPr>
              <p:cNvPr id="56" name="TextBox 6">
                <a:extLst>
                  <a:ext uri="{FF2B5EF4-FFF2-40B4-BE49-F238E27FC236}">
                    <a16:creationId xmlns:a16="http://schemas.microsoft.com/office/drawing/2014/main" id="{FC730377-13D1-63E9-4490-93DED4FA326D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서양무경열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B2DA27-2DCB-6EB6-4A29-23E912265AE1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비할 데 없는 업적을 </a:t>
                </a:r>
                <a:r>
                  <a:rPr lang="ko-KR" altLang="en-US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드날리시니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,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6A46185C-94BB-1A91-00F5-E099D625AC53}"/>
                </a:ext>
              </a:extLst>
            </p:cNvPr>
            <p:cNvGrpSpPr/>
            <p:nvPr/>
          </p:nvGrpSpPr>
          <p:grpSpPr>
            <a:xfrm>
              <a:off x="12653107" y="7492526"/>
              <a:ext cx="5482493" cy="1216337"/>
              <a:chOff x="6975056" y="4388828"/>
              <a:chExt cx="5168519" cy="1216337"/>
            </a:xfrm>
          </p:grpSpPr>
          <p:sp>
            <p:nvSpPr>
              <p:cNvPr id="59" name="TextBox 6">
                <a:extLst>
                  <a:ext uri="{FF2B5EF4-FFF2-40B4-BE49-F238E27FC236}">
                    <a16:creationId xmlns:a16="http://schemas.microsoft.com/office/drawing/2014/main" id="{46A9B64D-A217-6D0E-B299-DE372A3376B8}"/>
                  </a:ext>
                </a:extLst>
              </p:cNvPr>
              <p:cNvSpPr txBox="1"/>
              <p:nvPr/>
            </p:nvSpPr>
            <p:spPr>
              <a:xfrm>
                <a:off x="7010400" y="4388828"/>
                <a:ext cx="494333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3600" spc="-12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시용가차무</a:t>
                </a:r>
                <a:endParaRPr lang="en-US" altLang="ko-KR" sz="40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8B1AB7F-EEBE-2CDA-9F35-0241FAB2AC04}"/>
                  </a:ext>
                </a:extLst>
              </p:cNvPr>
              <p:cNvSpPr txBox="1"/>
              <p:nvPr/>
            </p:nvSpPr>
            <p:spPr>
              <a:xfrm>
                <a:off x="6975056" y="5143500"/>
                <a:ext cx="5168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ko-KR" altLang="en-US" sz="2400" spc="-12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이에 노래하고 춤을 </a:t>
                </a:r>
                <a:r>
                  <a:rPr lang="ko-KR" altLang="en-US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춘다</a:t>
                </a:r>
                <a:r>
                  <a:rPr lang="en-US" altLang="ko-KR" sz="2400" spc="-12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lab 월광소나타"/>
                    <a:sym typeface="Tlab 월광소나타"/>
                  </a:rPr>
                  <a:t>.</a:t>
                </a:r>
                <a:endParaRPr lang="en-US" altLang="ko-KR" sz="2400" spc="-1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lab 월광소나타"/>
                  <a:sym typeface="Tlab 월광소나타"/>
                </a:endParaRPr>
              </a:p>
            </p:txBody>
          </p:sp>
        </p:grpSp>
      </p:grpSp>
      <p:sp>
        <p:nvSpPr>
          <p:cNvPr id="63" name="직사각형 62"/>
          <p:cNvSpPr/>
          <p:nvPr/>
        </p:nvSpPr>
        <p:spPr>
          <a:xfrm>
            <a:off x="914400" y="831782"/>
            <a:ext cx="4343400" cy="496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3. ‘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종묘 제례악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’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의 악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樂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가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歌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), 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무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(</a:t>
            </a:r>
            <a:r>
              <a:rPr lang="ko-KR" altLang="en-US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舞</a:t>
            </a:r>
            <a:r>
              <a:rPr lang="en-US" altLang="ko-KR" sz="2000" spc="-2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lab 월광소나타"/>
                <a:sym typeface="Tlab 월광소나타"/>
              </a:rPr>
              <a:t>) </a:t>
            </a: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1F4AAB25-6ABB-4AAC-0930-360B140DDD87}"/>
              </a:ext>
            </a:extLst>
          </p:cNvPr>
          <p:cNvGrpSpPr/>
          <p:nvPr/>
        </p:nvGrpSpPr>
        <p:grpSpPr>
          <a:xfrm>
            <a:off x="1600201" y="1562100"/>
            <a:ext cx="3428999" cy="4654519"/>
            <a:chOff x="8935420" y="1400092"/>
            <a:chExt cx="8323880" cy="7858208"/>
          </a:xfrm>
        </p:grpSpPr>
        <p:sp>
          <p:nvSpPr>
            <p:cNvPr id="65" name="Freeform 3"/>
            <p:cNvSpPr/>
            <p:nvPr/>
          </p:nvSpPr>
          <p:spPr>
            <a:xfrm>
              <a:off x="8935420" y="1400092"/>
              <a:ext cx="8323880" cy="7858208"/>
            </a:xfrm>
            <a:custGeom>
              <a:avLst/>
              <a:gdLst/>
              <a:ahLst/>
              <a:cxnLst/>
              <a:rect l="l" t="t" r="r" b="b"/>
              <a:pathLst>
                <a:path w="8323880" h="7858208">
                  <a:moveTo>
                    <a:pt x="0" y="0"/>
                  </a:moveTo>
                  <a:lnTo>
                    <a:pt x="8323880" y="0"/>
                  </a:lnTo>
                  <a:lnTo>
                    <a:pt x="8323880" y="7858208"/>
                  </a:lnTo>
                  <a:lnTo>
                    <a:pt x="0" y="7858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5"/>
            <p:cNvSpPr txBox="1"/>
            <p:nvPr/>
          </p:nvSpPr>
          <p:spPr>
            <a:xfrm>
              <a:off x="10346832" y="3144362"/>
              <a:ext cx="5517333" cy="256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가</a:t>
              </a:r>
              <a:endParaRPr lang="en-US" altLang="ko-KR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(</a:t>
              </a:r>
              <a:r>
                <a:rPr lang="ko-KR" altLang="en-US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歌</a:t>
              </a:r>
              <a:r>
                <a:rPr lang="en-US" altLang="ko-KR" sz="8000" spc="-202" dirty="0">
                  <a:solidFill>
                    <a:srgbClr val="3E5B9F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Tlab 월광소나타"/>
                  <a:sym typeface="Tlab 월광소나타"/>
                </a:rPr>
                <a:t>)</a:t>
              </a:r>
              <a:endParaRPr lang="en-US" sz="8000" spc="-202" dirty="0">
                <a:solidFill>
                  <a:srgbClr val="3E5B9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lab 월광소나타"/>
                <a:sym typeface="Tlab 월광소나타"/>
              </a:endParaRPr>
            </a:p>
          </p:txBody>
        </p:sp>
      </p:grpSp>
      <p:grpSp>
        <p:nvGrpSpPr>
          <p:cNvPr id="75" name="Group 9"/>
          <p:cNvGrpSpPr/>
          <p:nvPr/>
        </p:nvGrpSpPr>
        <p:grpSpPr>
          <a:xfrm>
            <a:off x="0" y="709550"/>
            <a:ext cx="729989" cy="9577450"/>
            <a:chOff x="0" y="0"/>
            <a:chExt cx="973319" cy="12769933"/>
          </a:xfrm>
        </p:grpSpPr>
        <p:sp>
          <p:nvSpPr>
            <p:cNvPr id="76" name="Freeform 10"/>
            <p:cNvSpPr/>
            <p:nvPr/>
          </p:nvSpPr>
          <p:spPr>
            <a:xfrm rot="-5400000">
              <a:off x="-579306" y="5793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11"/>
            <p:cNvSpPr/>
            <p:nvPr/>
          </p:nvSpPr>
          <p:spPr>
            <a:xfrm rot="-5400000">
              <a:off x="-579306" y="4834507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12"/>
            <p:cNvSpPr/>
            <p:nvPr/>
          </p:nvSpPr>
          <p:spPr>
            <a:xfrm rot="-5400000">
              <a:off x="-579306" y="2706906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13"/>
            <p:cNvSpPr/>
            <p:nvPr/>
          </p:nvSpPr>
          <p:spPr>
            <a:xfrm rot="-5400000">
              <a:off x="-579306" y="69621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8"/>
                  </a:lnTo>
                  <a:lnTo>
                    <a:pt x="0" y="9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4"/>
            <p:cNvSpPr/>
            <p:nvPr/>
          </p:nvSpPr>
          <p:spPr>
            <a:xfrm rot="-5400000">
              <a:off x="-579306" y="9089708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15"/>
            <p:cNvSpPr/>
            <p:nvPr/>
          </p:nvSpPr>
          <p:spPr>
            <a:xfrm rot="-5400000">
              <a:off x="-579306" y="11217309"/>
              <a:ext cx="2131930" cy="973319"/>
            </a:xfrm>
            <a:custGeom>
              <a:avLst/>
              <a:gdLst/>
              <a:ahLst/>
              <a:cxnLst/>
              <a:rect l="l" t="t" r="r" b="b"/>
              <a:pathLst>
                <a:path w="2131930" h="973319">
                  <a:moveTo>
                    <a:pt x="0" y="0"/>
                  </a:moveTo>
                  <a:lnTo>
                    <a:pt x="2131930" y="0"/>
                  </a:lnTo>
                  <a:lnTo>
                    <a:pt x="2131930" y="973319"/>
                  </a:lnTo>
                  <a:lnTo>
                    <a:pt x="0" y="9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18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8" grpId="0"/>
      <p:bldP spid="32" grpId="0" animBg="1"/>
      <p:bldP spid="38" grpId="0"/>
      <p:bldP spid="48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660</Words>
  <Application>Microsoft Office PowerPoint</Application>
  <PresentationFormat>사용자 지정</PresentationFormat>
  <Paragraphs>120</Paragraphs>
  <Slides>14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Calibri</vt:lpstr>
      <vt:lpstr>경기천년제목OTF Light</vt:lpstr>
      <vt:lpstr>국립공원 꼬미</vt:lpstr>
      <vt:lpstr>맑은 고딕</vt:lpstr>
      <vt:lpstr>경기천년제목 Light</vt:lpstr>
      <vt:lpstr>Tlab 월광소나타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한현숙</dc:creator>
  <cp:lastModifiedBy>USER</cp:lastModifiedBy>
  <cp:revision>90</cp:revision>
  <dcterms:created xsi:type="dcterms:W3CDTF">2006-08-16T00:00:00Z</dcterms:created>
  <dcterms:modified xsi:type="dcterms:W3CDTF">2024-09-13T04:49:47Z</dcterms:modified>
  <dc:identifier>DAGM4oFoh2M</dc:identifier>
</cp:coreProperties>
</file>