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68" r:id="rId3"/>
    <p:sldId id="286" r:id="rId4"/>
    <p:sldId id="285" r:id="rId5"/>
    <p:sldId id="287" r:id="rId6"/>
    <p:sldId id="288" r:id="rId7"/>
    <p:sldId id="290" r:id="rId8"/>
    <p:sldId id="292" r:id="rId9"/>
    <p:sldId id="293" r:id="rId10"/>
    <p:sldId id="296" r:id="rId11"/>
    <p:sldId id="297" r:id="rId12"/>
    <p:sldId id="298" r:id="rId13"/>
    <p:sldId id="29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경기천년제목 Light" panose="02020403020101020101" pitchFamily="18" charset="-127"/>
      <p:regular r:id="rId19"/>
    </p:embeddedFont>
    <p:embeddedFont>
      <p:font typeface="국립공원 꼬미" panose="02000500000000000000" pitchFamily="2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한컴 고딕" panose="02000500000000000000" pitchFamily="2" charset="-12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고예진" initials="고" lastIdx="1" clrIdx="0">
    <p:extLst>
      <p:ext uri="{19B8F6BF-5375-455C-9EA6-DF929625EA0E}">
        <p15:presenceInfo xmlns:p15="http://schemas.microsoft.com/office/powerpoint/2012/main" userId="고예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020"/>
    <a:srgbClr val="FDD7E1"/>
    <a:srgbClr val="FBBBCC"/>
    <a:srgbClr val="FAA0B8"/>
    <a:srgbClr val="F86E91"/>
    <a:srgbClr val="FFFFCC"/>
    <a:srgbClr val="56942D"/>
    <a:srgbClr val="54A0EC"/>
    <a:srgbClr val="0C78E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50" autoAdjust="0"/>
  </p:normalViewPr>
  <p:slideViewPr>
    <p:cSldViewPr>
      <p:cViewPr>
        <p:scale>
          <a:sx n="100" d="100"/>
          <a:sy n="100" d="100"/>
        </p:scale>
        <p:origin x="5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0" y="12700"/>
            <a:ext cx="5270500" cy="10274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4737100"/>
            <a:ext cx="13004800" cy="5549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227457000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00"/>
            <a:ext cx="4749800" cy="473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00" y="1080368"/>
            <a:ext cx="14706600" cy="79874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4000500"/>
            <a:ext cx="1371600" cy="143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8600" y="6121400"/>
            <a:ext cx="1371600" cy="1435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560000">
            <a:off x="1231900" y="5892800"/>
            <a:ext cx="1219200" cy="495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560000">
            <a:off x="622300" y="6032500"/>
            <a:ext cx="673100" cy="279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560000">
            <a:off x="15976600" y="2311400"/>
            <a:ext cx="1219200" cy="495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560000">
            <a:off x="15367000" y="2451100"/>
            <a:ext cx="673100" cy="279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0" y="3200400"/>
            <a:ext cx="647700" cy="800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06700" y="5321300"/>
            <a:ext cx="6477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54932" y="652179"/>
            <a:ext cx="1371600" cy="14351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1200" y="1504618"/>
            <a:ext cx="253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고등학교 음악 감상과 비평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236765" y="2014778"/>
            <a:ext cx="58144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학습 지원 자료 </a:t>
            </a:r>
            <a:r>
              <a:rPr lang="en-US" altLang="ko-KR" sz="6000" b="1" dirty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en-US" altLang="ko-KR" sz="6000" b="1" dirty="0" smtClean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‘</a:t>
            </a:r>
            <a:r>
              <a:rPr lang="ko-KR" altLang="en-US" sz="6000" b="1" dirty="0" smtClean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첫사랑</a:t>
            </a:r>
            <a:r>
              <a:rPr lang="en-US" altLang="ko-KR" sz="6000" b="1" dirty="0" smtClean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’</a:t>
            </a:r>
            <a:endParaRPr lang="ko-KR" altLang="en-US" sz="6000" b="1" dirty="0">
              <a:latin typeface="국립공원 꼬미" panose="02000500000000000000" pitchFamily="2" charset="-127"/>
              <a:ea typeface="국립공원 꼬미" panose="02000500000000000000" pitchFamily="2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998713" y="5175379"/>
            <a:ext cx="8290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※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유의 사항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 저작물은  교사와 학생의 수업 목적으로만 활용이 가능합니다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 수업 자료는 저작권법 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25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조에 따라 학교 수업을 목적으로 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이용되었으므로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 수업 자료를 외부에 공개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·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게시하는 것을 금지하며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이를 위반하는 경우 저작권 침해로서 관련법에 따라 처벌될 수 있습니다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13" y="8395599"/>
            <a:ext cx="995363" cy="4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6F7CD-1806-9C32-8664-18298DDC2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BB54AA1D-3B45-58B7-3A59-36B77392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1A60CD08-5F80-30A8-E316-BB118766D026}"/>
              </a:ext>
            </a:extLst>
          </p:cNvPr>
          <p:cNvSpPr txBox="1"/>
          <p:nvPr/>
        </p:nvSpPr>
        <p:spPr>
          <a:xfrm>
            <a:off x="3048000" y="1483697"/>
            <a:ext cx="81534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가곡의 세계화를 위한 </a:t>
            </a:r>
            <a:r>
              <a:rPr lang="ko-KR" altLang="en-US" sz="44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방안 토의하기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B769573-12A0-FE45-DD62-CF20D814123C}"/>
              </a:ext>
            </a:extLst>
          </p:cNvPr>
          <p:cNvSpPr txBox="1"/>
          <p:nvPr/>
        </p:nvSpPr>
        <p:spPr>
          <a:xfrm>
            <a:off x="738979" y="6372791"/>
            <a:ext cx="16101219" cy="23708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예술성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(Art)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과 대중성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(Pop)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을 결합한 가곡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장르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이다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작곡가 </a:t>
            </a:r>
            <a:r>
              <a:rPr lang="ko-KR" altLang="en-US" sz="28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김효근이</a:t>
            </a:r>
            <a:r>
              <a:rPr lang="ko-KR" altLang="en-US" sz="28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듣고 부르기에 편안한 가곡을 만들고자 </a:t>
            </a:r>
            <a:r>
              <a:rPr lang="ko-KR" altLang="en-US" sz="28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창시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하였다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AC7C0D6-551D-9EDE-90EB-84A392AFD139}"/>
              </a:ext>
            </a:extLst>
          </p:cNvPr>
          <p:cNvGrpSpPr/>
          <p:nvPr/>
        </p:nvGrpSpPr>
        <p:grpSpPr>
          <a:xfrm>
            <a:off x="3326221" y="3215610"/>
            <a:ext cx="10926736" cy="2967697"/>
            <a:chOff x="3234133" y="2563573"/>
            <a:chExt cx="10922000" cy="4802481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042E562E-F76C-5DBF-0853-4AE8B9C06073}"/>
                </a:ext>
              </a:extLst>
            </p:cNvPr>
            <p:cNvGrpSpPr/>
            <p:nvPr/>
          </p:nvGrpSpPr>
          <p:grpSpPr>
            <a:xfrm rot="21326893">
              <a:off x="6107931" y="2563573"/>
              <a:ext cx="5242839" cy="4802481"/>
              <a:chOff x="5986213" y="4698482"/>
              <a:chExt cx="5242839" cy="4802481"/>
            </a:xfrm>
            <a:solidFill>
              <a:srgbClr val="FFD1DC"/>
            </a:solidFill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DEA87B5E-A5CF-0C89-AFBB-D62D5BA60529}"/>
                  </a:ext>
                </a:extLst>
              </p:cNvPr>
              <p:cNvSpPr/>
              <p:nvPr/>
            </p:nvSpPr>
            <p:spPr>
              <a:xfrm rot="18598997">
                <a:off x="4808997" y="5875698"/>
                <a:ext cx="4267199" cy="1912767"/>
              </a:xfrm>
              <a:prstGeom prst="ellipse">
                <a:avLst/>
              </a:prstGeom>
              <a:solidFill>
                <a:srgbClr val="BDEB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FE8AC1A5-4DD5-190B-31FF-1512CCA06416}"/>
                  </a:ext>
                </a:extLst>
              </p:cNvPr>
              <p:cNvSpPr/>
              <p:nvPr/>
            </p:nvSpPr>
            <p:spPr>
              <a:xfrm rot="18598997">
                <a:off x="6440726" y="6146778"/>
                <a:ext cx="4267200" cy="1912767"/>
              </a:xfrm>
              <a:prstGeom prst="ellipse">
                <a:avLst/>
              </a:prstGeom>
              <a:solidFill>
                <a:srgbClr val="BDEB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7482BE82-C563-C272-7970-05531F28BE5E}"/>
                  </a:ext>
                </a:extLst>
              </p:cNvPr>
              <p:cNvSpPr/>
              <p:nvPr/>
            </p:nvSpPr>
            <p:spPr>
              <a:xfrm rot="18598997">
                <a:off x="8139068" y="6410979"/>
                <a:ext cx="4267201" cy="1912767"/>
              </a:xfrm>
              <a:prstGeom prst="ellipse">
                <a:avLst/>
              </a:prstGeom>
              <a:solidFill>
                <a:srgbClr val="BDEB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C6CD974E-46AF-EEB7-307F-7196943C4F49}"/>
                </a:ext>
              </a:extLst>
            </p:cNvPr>
            <p:cNvSpPr txBox="1"/>
            <p:nvPr/>
          </p:nvSpPr>
          <p:spPr>
            <a:xfrm>
              <a:off x="3234133" y="3730365"/>
              <a:ext cx="10922000" cy="234949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-US" altLang="ko-KR" sz="8000" b="0" i="0" u="none" strike="noStrike" dirty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K- </a:t>
              </a:r>
              <a:r>
                <a:rPr lang="ko-KR" altLang="en-US" sz="8000" b="0" i="0" u="none" strike="noStrike" dirty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아트 팝 가곡 </a:t>
              </a:r>
              <a:endParaRPr lang="ko-KR" sz="8000" b="0" i="0" u="none" strike="noStrike" dirty="0">
                <a:solidFill>
                  <a:srgbClr val="454444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endParaRPr>
            </a:p>
          </p:txBody>
        </p:sp>
      </p:grpSp>
      <p:sp>
        <p:nvSpPr>
          <p:cNvPr id="25" name="사각형: 둥근 위쪽 모서리 44">
            <a:extLst>
              <a:ext uri="{FF2B5EF4-FFF2-40B4-BE49-F238E27FC236}">
                <a16:creationId xmlns:a16="http://schemas.microsoft.com/office/drawing/2014/main" id="{90410B7F-5E7D-616A-C462-86FDEB382FBB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하트 26">
            <a:extLst>
              <a:ext uri="{FF2B5EF4-FFF2-40B4-BE49-F238E27FC236}">
                <a16:creationId xmlns:a16="http://schemas.microsoft.com/office/drawing/2014/main" id="{D7C878B7-7CAC-0C26-4A03-61174F4D473A}"/>
              </a:ext>
            </a:extLst>
          </p:cNvPr>
          <p:cNvSpPr/>
          <p:nvPr/>
        </p:nvSpPr>
        <p:spPr>
          <a:xfrm>
            <a:off x="1461822" y="1623760"/>
            <a:ext cx="980872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5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3038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04406-4792-924D-5A0E-6F7AE9B9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BB54AA1D-3B45-58B7-3A59-36B77392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8504257F-4EC9-1C20-9FE9-03E9547A10C8}"/>
              </a:ext>
            </a:extLst>
          </p:cNvPr>
          <p:cNvSpPr txBox="1"/>
          <p:nvPr/>
        </p:nvSpPr>
        <p:spPr>
          <a:xfrm>
            <a:off x="662781" y="5545496"/>
            <a:ext cx="16253619" cy="36452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endParaRPr lang="ko-KR" sz="5400" b="0" i="0" u="none" strike="noStrike" dirty="0">
              <a:solidFill>
                <a:srgbClr val="454444"/>
              </a:solidFill>
              <a:latin typeface="+mj-ea"/>
              <a:ea typeface="+mj-ea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0785332C-4CFF-4F3B-B857-37958289DFCA}"/>
              </a:ext>
            </a:extLst>
          </p:cNvPr>
          <p:cNvSpPr txBox="1"/>
          <p:nvPr/>
        </p:nvSpPr>
        <p:spPr>
          <a:xfrm>
            <a:off x="1272379" y="5782205"/>
            <a:ext cx="15034419" cy="36452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한국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가곡의 예술성을 살려주는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동시에 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클래식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명곡들의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선율과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화성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구조를 응용하거나 활용해서 선율을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만들고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대중들이 좋아하는 팝의 음악적 요소를 결합한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피아노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반주를 만들어 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예술성과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대중성을 동시에 추구하는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가곡이다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0" name="사각형: 둥근 위쪽 모서리 44">
            <a:extLst>
              <a:ext uri="{FF2B5EF4-FFF2-40B4-BE49-F238E27FC236}">
                <a16:creationId xmlns:a16="http://schemas.microsoft.com/office/drawing/2014/main" id="{90410B7F-5E7D-616A-C462-86FDEB382FBB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AC7C0D6-551D-9EDE-90EB-84A392AFD139}"/>
              </a:ext>
            </a:extLst>
          </p:cNvPr>
          <p:cNvGrpSpPr/>
          <p:nvPr/>
        </p:nvGrpSpPr>
        <p:grpSpPr>
          <a:xfrm>
            <a:off x="3326221" y="3215610"/>
            <a:ext cx="10926736" cy="2967697"/>
            <a:chOff x="3234133" y="2563573"/>
            <a:chExt cx="10922000" cy="4802481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42E562E-F76C-5DBF-0853-4AE8B9C06073}"/>
                </a:ext>
              </a:extLst>
            </p:cNvPr>
            <p:cNvGrpSpPr/>
            <p:nvPr/>
          </p:nvGrpSpPr>
          <p:grpSpPr>
            <a:xfrm rot="21326893">
              <a:off x="6107931" y="2563573"/>
              <a:ext cx="5242839" cy="4802481"/>
              <a:chOff x="5986213" y="4698482"/>
              <a:chExt cx="5242839" cy="4802481"/>
            </a:xfrm>
            <a:solidFill>
              <a:srgbClr val="FFD1DC"/>
            </a:solidFill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DEA87B5E-A5CF-0C89-AFBB-D62D5BA60529}"/>
                  </a:ext>
                </a:extLst>
              </p:cNvPr>
              <p:cNvSpPr/>
              <p:nvPr/>
            </p:nvSpPr>
            <p:spPr>
              <a:xfrm rot="18598997">
                <a:off x="4808997" y="5875698"/>
                <a:ext cx="4267199" cy="1912767"/>
              </a:xfrm>
              <a:prstGeom prst="ellipse">
                <a:avLst/>
              </a:prstGeom>
              <a:solidFill>
                <a:srgbClr val="BDEB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FE8AC1A5-4DD5-190B-31FF-1512CCA06416}"/>
                  </a:ext>
                </a:extLst>
              </p:cNvPr>
              <p:cNvSpPr/>
              <p:nvPr/>
            </p:nvSpPr>
            <p:spPr>
              <a:xfrm rot="18598997">
                <a:off x="6440726" y="6146778"/>
                <a:ext cx="4267200" cy="1912767"/>
              </a:xfrm>
              <a:prstGeom prst="ellipse">
                <a:avLst/>
              </a:prstGeom>
              <a:solidFill>
                <a:srgbClr val="BDEB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7482BE82-C563-C272-7970-05531F28BE5E}"/>
                  </a:ext>
                </a:extLst>
              </p:cNvPr>
              <p:cNvSpPr/>
              <p:nvPr/>
            </p:nvSpPr>
            <p:spPr>
              <a:xfrm rot="18598997">
                <a:off x="8139068" y="6410979"/>
                <a:ext cx="4267201" cy="1912767"/>
              </a:xfrm>
              <a:prstGeom prst="ellipse">
                <a:avLst/>
              </a:prstGeom>
              <a:solidFill>
                <a:srgbClr val="BDEB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C6CD974E-46AF-EEB7-307F-7196943C4F49}"/>
                </a:ext>
              </a:extLst>
            </p:cNvPr>
            <p:cNvSpPr txBox="1"/>
            <p:nvPr/>
          </p:nvSpPr>
          <p:spPr>
            <a:xfrm>
              <a:off x="3234133" y="3730365"/>
              <a:ext cx="10922000" cy="234949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-US" altLang="ko-KR" sz="8000" b="0" i="0" u="none" strike="noStrike" dirty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K- </a:t>
              </a:r>
              <a:r>
                <a:rPr lang="ko-KR" altLang="en-US" sz="8000" b="0" i="0" u="none" strike="noStrike" dirty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아트 팝 가곡 </a:t>
              </a:r>
              <a:endParaRPr lang="ko-KR" sz="8000" b="0" i="0" u="none" strike="noStrike" dirty="0">
                <a:solidFill>
                  <a:srgbClr val="454444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endParaRPr>
            </a:p>
          </p:txBody>
        </p:sp>
      </p:grpSp>
      <p:sp>
        <p:nvSpPr>
          <p:cNvPr id="34" name="하트 33">
            <a:extLst>
              <a:ext uri="{FF2B5EF4-FFF2-40B4-BE49-F238E27FC236}">
                <a16:creationId xmlns:a16="http://schemas.microsoft.com/office/drawing/2014/main" id="{D7C878B7-7CAC-0C26-4A03-61174F4D473A}"/>
              </a:ext>
            </a:extLst>
          </p:cNvPr>
          <p:cNvSpPr/>
          <p:nvPr/>
        </p:nvSpPr>
        <p:spPr>
          <a:xfrm>
            <a:off x="1461822" y="1623760"/>
            <a:ext cx="980872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5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1A60CD08-5F80-30A8-E316-BB118766D026}"/>
              </a:ext>
            </a:extLst>
          </p:cNvPr>
          <p:cNvSpPr txBox="1"/>
          <p:nvPr/>
        </p:nvSpPr>
        <p:spPr>
          <a:xfrm>
            <a:off x="3048000" y="1483697"/>
            <a:ext cx="81534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가곡의 세계화를 위한 </a:t>
            </a:r>
            <a:r>
              <a:rPr lang="ko-KR" altLang="en-US" sz="44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방안 토의하기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6399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977AC-18FA-76E8-77F7-A25F8BC80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BB54AA1D-3B45-58B7-3A59-36B77392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96700A5-7C0A-8143-A992-92865CE1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22" y="3952875"/>
            <a:ext cx="7023501" cy="3458895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5C10A875-2BA9-B938-45F3-B335907FF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01" y="5887609"/>
            <a:ext cx="716097" cy="18475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982944" y="4758478"/>
            <a:ext cx="5564155" cy="1984729"/>
            <a:chOff x="2899462" y="5594755"/>
            <a:chExt cx="5564155" cy="1984729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A355EBF1-D7AE-C199-48D5-90D94A85DCFE}"/>
                </a:ext>
              </a:extLst>
            </p:cNvPr>
            <p:cNvSpPr txBox="1"/>
            <p:nvPr/>
          </p:nvSpPr>
          <p:spPr>
            <a:xfrm>
              <a:off x="3676151" y="5594755"/>
              <a:ext cx="2427877" cy="8334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2880"/>
                </a:lnSpc>
              </a:pPr>
              <a:r>
                <a:rPr lang="ko-KR" altLang="en-US" sz="3200" spc="-1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가곡의 세계화</a:t>
              </a:r>
              <a:endParaRPr lang="ko-KR" sz="3200" b="0" i="0" u="none" strike="noStrike" spc="-100" dirty="0">
                <a:solidFill>
                  <a:schemeClr val="accent2">
                    <a:lumMod val="60000"/>
                    <a:lumOff val="4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BE61C8D2-FC59-662B-C522-7C8D094ECDA5}"/>
                </a:ext>
              </a:extLst>
            </p:cNvPr>
            <p:cNvSpPr txBox="1"/>
            <p:nvPr/>
          </p:nvSpPr>
          <p:spPr>
            <a:xfrm>
              <a:off x="2899462" y="6537648"/>
              <a:ext cx="5564155" cy="104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31140"/>
                </a:lnSpc>
              </a:pPr>
              <a:r>
                <a:rPr lang="ko-KR" altLang="en-US" sz="3200" b="1" i="0" u="none" strike="noStrike" spc="-100" dirty="0" err="1">
                  <a:solidFill>
                    <a:srgbClr val="454444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케이팝도</a:t>
              </a:r>
              <a:r>
                <a:rPr lang="ko-KR" altLang="en-US" sz="3200" b="1" i="0" u="none" strike="noStrike" spc="-100" dirty="0">
                  <a:solidFill>
                    <a:srgbClr val="454444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 한국 가곡처럼 </a:t>
              </a:r>
              <a:endParaRPr lang="en-US" altLang="ko-KR" sz="3200" b="1" i="0" u="none" strike="noStrike" spc="-100" dirty="0" smtClean="0">
                <a:solidFill>
                  <a:srgbClr val="454444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31140"/>
                </a:lnSpc>
              </a:pPr>
              <a:r>
                <a:rPr lang="ko-KR" altLang="en-US" sz="3200" b="1" i="0" u="none" strike="noStrike" spc="-100" dirty="0" smtClean="0">
                  <a:solidFill>
                    <a:srgbClr val="454444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될 수 있다는 자부심</a:t>
              </a:r>
              <a:r>
                <a:rPr lang="en-US" altLang="ko-KR" sz="3200" b="1" spc="-100" dirty="0" smtClean="0">
                  <a:solidFill>
                    <a:srgbClr val="454444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 </a:t>
              </a:r>
              <a:r>
                <a:rPr lang="ko-KR" altLang="en-US" sz="3200" b="1" spc="-100" dirty="0" smtClean="0">
                  <a:solidFill>
                    <a:srgbClr val="454444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갖기</a:t>
              </a:r>
              <a:endParaRPr lang="en-US" sz="3200" b="1" i="0" u="none" strike="noStrike" spc="-100" dirty="0">
                <a:solidFill>
                  <a:srgbClr val="454444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  <p:pic>
        <p:nvPicPr>
          <p:cNvPr id="28" name="Picture 8">
            <a:extLst>
              <a:ext uri="{FF2B5EF4-FFF2-40B4-BE49-F238E27FC236}">
                <a16:creationId xmlns:a16="http://schemas.microsoft.com/office/drawing/2014/main" id="{17AA82BC-8D48-49E8-1E5E-D736E7C0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952874"/>
            <a:ext cx="7023502" cy="3458895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77BBB19C-B4F3-6C25-BA87-1168D623D641}"/>
              </a:ext>
            </a:extLst>
          </p:cNvPr>
          <p:cNvSpPr txBox="1"/>
          <p:nvPr/>
        </p:nvSpPr>
        <p:spPr>
          <a:xfrm>
            <a:off x="12831801" y="4322117"/>
            <a:ext cx="809292" cy="79179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41500"/>
              </a:lnSpc>
            </a:pPr>
            <a:endParaRPr lang="en-US" sz="3600" b="0" i="0" u="none" strike="noStrike" spc="-200" dirty="0">
              <a:solidFill>
                <a:srgbClr val="45444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53539C77-7154-C424-D889-4804D8E22710}"/>
              </a:ext>
            </a:extLst>
          </p:cNvPr>
          <p:cNvSpPr txBox="1"/>
          <p:nvPr/>
        </p:nvSpPr>
        <p:spPr>
          <a:xfrm>
            <a:off x="12039600" y="5953199"/>
            <a:ext cx="2798627" cy="60426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50000"/>
              </a:lnSpc>
            </a:pPr>
            <a:r>
              <a:rPr lang="ko-KR" altLang="en-US" sz="3200" b="1" spc="-100" dirty="0" err="1" smtClean="0">
                <a:solidFill>
                  <a:srgbClr val="454444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모둠별</a:t>
            </a:r>
            <a:r>
              <a:rPr lang="ko-KR" altLang="en-US" sz="3200" b="1" spc="-100" dirty="0" smtClean="0">
                <a:solidFill>
                  <a:srgbClr val="454444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토의하기</a:t>
            </a:r>
            <a:endParaRPr lang="en-US" altLang="ko-KR" sz="3200" b="1" spc="-100" dirty="0" smtClean="0">
              <a:solidFill>
                <a:srgbClr val="454444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lvl="0" algn="l">
              <a:lnSpc>
                <a:spcPct val="150000"/>
              </a:lnSpc>
            </a:pPr>
            <a:endParaRPr lang="en-US" altLang="ko-KR" sz="3200" b="1" spc="-100" dirty="0">
              <a:solidFill>
                <a:srgbClr val="45444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185CA3E2-FC08-003D-B27F-D88605731876}"/>
              </a:ext>
            </a:extLst>
          </p:cNvPr>
          <p:cNvSpPr txBox="1"/>
          <p:nvPr/>
        </p:nvSpPr>
        <p:spPr>
          <a:xfrm>
            <a:off x="10187150" y="5953199"/>
            <a:ext cx="6272016" cy="104183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1140"/>
              </a:lnSpc>
            </a:pPr>
            <a:endParaRPr lang="en-US" sz="3200" b="0" i="0" u="none" strike="noStrike" spc="-100" dirty="0">
              <a:solidFill>
                <a:srgbClr val="45444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0" name="사각형: 둥근 위쪽 모서리 44">
            <a:extLst>
              <a:ext uri="{FF2B5EF4-FFF2-40B4-BE49-F238E27FC236}">
                <a16:creationId xmlns:a16="http://schemas.microsoft.com/office/drawing/2014/main" id="{90410B7F-5E7D-616A-C462-86FDEB382FBB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하트 34">
            <a:extLst>
              <a:ext uri="{FF2B5EF4-FFF2-40B4-BE49-F238E27FC236}">
                <a16:creationId xmlns:a16="http://schemas.microsoft.com/office/drawing/2014/main" id="{D7C878B7-7CAC-0C26-4A03-61174F4D473A}"/>
              </a:ext>
            </a:extLst>
          </p:cNvPr>
          <p:cNvSpPr/>
          <p:nvPr/>
        </p:nvSpPr>
        <p:spPr>
          <a:xfrm>
            <a:off x="1461822" y="1623760"/>
            <a:ext cx="980872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5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1A60CD08-5F80-30A8-E316-BB118766D026}"/>
              </a:ext>
            </a:extLst>
          </p:cNvPr>
          <p:cNvSpPr txBox="1"/>
          <p:nvPr/>
        </p:nvSpPr>
        <p:spPr>
          <a:xfrm>
            <a:off x="3048000" y="1483697"/>
            <a:ext cx="81534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가곡의 세계화를 위한 </a:t>
            </a:r>
            <a:r>
              <a:rPr lang="ko-KR" altLang="en-US" sz="44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방안 토의하기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A355EBF1-D7AE-C199-48D5-90D94A85DCFE}"/>
              </a:ext>
            </a:extLst>
          </p:cNvPr>
          <p:cNvSpPr txBox="1"/>
          <p:nvPr/>
        </p:nvSpPr>
        <p:spPr>
          <a:xfrm>
            <a:off x="11175755" y="4758478"/>
            <a:ext cx="4121381" cy="83346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2880"/>
              </a:lnSpc>
            </a:pPr>
            <a:r>
              <a:rPr lang="ko-KR" altLang="en-US" sz="3200" spc="-100" dirty="0">
                <a:solidFill>
                  <a:schemeClr val="accent2">
                    <a:lumMod val="60000"/>
                    <a:lumOff val="4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가곡의 </a:t>
            </a:r>
            <a:r>
              <a:rPr lang="ko-KR" altLang="en-US" sz="3200" spc="-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세계화를 위한 방안</a:t>
            </a:r>
            <a:endParaRPr lang="ko-KR" sz="3200" b="0" i="0" u="none" strike="noStrike" spc="-100" dirty="0">
              <a:solidFill>
                <a:schemeClr val="accent2">
                  <a:lumMod val="60000"/>
                  <a:lumOff val="4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3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0" y="12700"/>
            <a:ext cx="5270500" cy="10274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4737100"/>
            <a:ext cx="13004800" cy="5549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227457000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00"/>
            <a:ext cx="4749800" cy="473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00" y="1080368"/>
            <a:ext cx="14706600" cy="79874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4000500"/>
            <a:ext cx="1371600" cy="143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8600" y="6121400"/>
            <a:ext cx="1371600" cy="1435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560000">
            <a:off x="1231900" y="5892800"/>
            <a:ext cx="1219200" cy="495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560000">
            <a:off x="622300" y="6032500"/>
            <a:ext cx="673100" cy="279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560000">
            <a:off x="15976600" y="2311400"/>
            <a:ext cx="1219200" cy="495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560000">
            <a:off x="15367000" y="2451100"/>
            <a:ext cx="673100" cy="279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0" y="3200400"/>
            <a:ext cx="647700" cy="800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06700" y="5321300"/>
            <a:ext cx="6477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54932" y="652179"/>
            <a:ext cx="1371600" cy="14351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1200" y="1504618"/>
            <a:ext cx="253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고등학교 음악 감상과 비평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236763" y="4318857"/>
            <a:ext cx="5814461" cy="1331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 smtClean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감사합니다</a:t>
            </a:r>
            <a:r>
              <a:rPr lang="en-US" altLang="ko-KR" sz="6000" b="1" dirty="0" smtClean="0">
                <a:latin typeface="국립공원 꼬미" panose="02000500000000000000" pitchFamily="2" charset="-127"/>
                <a:ea typeface="국립공원 꼬미" panose="02000500000000000000" pitchFamily="2" charset="-127"/>
              </a:rPr>
              <a:t>.</a:t>
            </a:r>
            <a:endParaRPr lang="ko-KR" altLang="en-US" sz="6000" b="1" dirty="0">
              <a:latin typeface="국립공원 꼬미" panose="02000500000000000000" pitchFamily="2" charset="-127"/>
              <a:ea typeface="국립공원 꼬미" panose="02000500000000000000" pitchFamily="2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13" y="8395599"/>
            <a:ext cx="995363" cy="4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40621" y="1054098"/>
            <a:ext cx="16649700" cy="8572499"/>
          </a:xfrm>
          <a:prstGeom prst="rect">
            <a:avLst/>
          </a:prstGeom>
        </p:spPr>
      </p:pic>
      <p:grpSp>
        <p:nvGrpSpPr>
          <p:cNvPr id="65" name="그룹 64">
            <a:extLst>
              <a:ext uri="{FF2B5EF4-FFF2-40B4-BE49-F238E27FC236}">
                <a16:creationId xmlns:a16="http://schemas.microsoft.com/office/drawing/2014/main" id="{0267E1F0-D148-C560-9E42-43DB15025511}"/>
              </a:ext>
            </a:extLst>
          </p:cNvPr>
          <p:cNvGrpSpPr/>
          <p:nvPr/>
        </p:nvGrpSpPr>
        <p:grpSpPr>
          <a:xfrm>
            <a:off x="3710113" y="2955221"/>
            <a:ext cx="5168900" cy="2584748"/>
            <a:chOff x="1993900" y="3302000"/>
            <a:chExt cx="6845300" cy="29083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9200" y="3302000"/>
              <a:ext cx="6350000" cy="2908300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3350306" y="3391635"/>
              <a:ext cx="5143500" cy="26675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50000"/>
                </a:lnSpc>
              </a:pPr>
              <a:r>
                <a:rPr lang="en-US" altLang="ko-KR" sz="3600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‘</a:t>
              </a:r>
              <a:r>
                <a:rPr lang="ko-KR" altLang="en-US" sz="3600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첫사랑</a:t>
              </a:r>
              <a:r>
                <a:rPr lang="en-US" altLang="ko-KR" sz="3600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’</a:t>
              </a:r>
              <a:r>
                <a:rPr lang="ko-KR" altLang="en-US" sz="3600" b="0" i="0" u="none" strike="noStrik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이라는</a:t>
              </a:r>
              <a:endParaRPr lang="en-US" altLang="ko-KR" sz="3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50000"/>
                </a:lnSpc>
              </a:pPr>
              <a:r>
                <a:rPr lang="ko-KR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단어가 주는 </a:t>
              </a:r>
              <a:r>
                <a:rPr lang="ko-KR" alt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감정</a:t>
              </a:r>
              <a:endPara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50000"/>
                </a:lnSpc>
              </a:pPr>
              <a:r>
                <a:rPr lang="ko-KR" altLang="en-US" sz="3600" b="0" i="0" u="none" strike="noStrik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알아보기</a:t>
              </a:r>
              <a:endParaRPr lang="ko-KR" sz="3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  <p:sp>
          <p:nvSpPr>
            <p:cNvPr id="44" name="하트 43">
              <a:extLst>
                <a:ext uri="{FF2B5EF4-FFF2-40B4-BE49-F238E27FC236}">
                  <a16:creationId xmlns:a16="http://schemas.microsoft.com/office/drawing/2014/main" id="{A6739DF5-5A1E-EBDC-5E3C-4A42F3ED30C0}"/>
                </a:ext>
              </a:extLst>
            </p:cNvPr>
            <p:cNvSpPr/>
            <p:nvPr/>
          </p:nvSpPr>
          <p:spPr>
            <a:xfrm>
              <a:off x="1993900" y="4294320"/>
              <a:ext cx="990600" cy="914400"/>
            </a:xfrm>
            <a:prstGeom prst="heart">
              <a:avLst/>
            </a:prstGeom>
            <a:solidFill>
              <a:srgbClr val="FF89A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1</a:t>
              </a:r>
              <a:endPara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12DAD7AD-AA5A-0591-A102-CCC0173D9900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275FA88F-4AA7-B94E-8CAD-049C301B4CD1}"/>
              </a:ext>
            </a:extLst>
          </p:cNvPr>
          <p:cNvSpPr txBox="1"/>
          <p:nvPr/>
        </p:nvSpPr>
        <p:spPr>
          <a:xfrm>
            <a:off x="2489200" y="1482724"/>
            <a:ext cx="1220913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72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목차</a:t>
            </a:r>
            <a:endParaRPr lang="ko-KR" sz="72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국립공원 꼬미" panose="02000500000000000000" pitchFamily="2" charset="-127"/>
              <a:ea typeface="국립공원 꼬미" panose="02000500000000000000" pitchFamily="2" charset="-127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53051FB-78BB-1584-16AB-14D4D290C53C}"/>
              </a:ext>
            </a:extLst>
          </p:cNvPr>
          <p:cNvGrpSpPr/>
          <p:nvPr/>
        </p:nvGrpSpPr>
        <p:grpSpPr>
          <a:xfrm>
            <a:off x="1166580" y="6163063"/>
            <a:ext cx="5148690" cy="2574546"/>
            <a:chOff x="-688384" y="5729080"/>
            <a:chExt cx="6818535" cy="2931112"/>
          </a:xfrm>
        </p:grpSpPr>
        <p:pic>
          <p:nvPicPr>
            <p:cNvPr id="67" name="Picture 7">
              <a:extLst>
                <a:ext uri="{FF2B5EF4-FFF2-40B4-BE49-F238E27FC236}">
                  <a16:creationId xmlns:a16="http://schemas.microsoft.com/office/drawing/2014/main" id="{C37DE849-FF63-FD64-261C-C9D067274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9849" y="5751892"/>
              <a:ext cx="6350000" cy="2908300"/>
            </a:xfrm>
            <a:prstGeom prst="rect">
              <a:avLst/>
            </a:prstGeom>
          </p:spPr>
        </p:pic>
        <p:sp>
          <p:nvSpPr>
            <p:cNvPr id="68" name="TextBox 26">
              <a:extLst>
                <a:ext uri="{FF2B5EF4-FFF2-40B4-BE49-F238E27FC236}">
                  <a16:creationId xmlns:a16="http://schemas.microsoft.com/office/drawing/2014/main" id="{404F92B2-110D-8E81-C425-067A73FE8B24}"/>
                </a:ext>
              </a:extLst>
            </p:cNvPr>
            <p:cNvSpPr txBox="1"/>
            <p:nvPr/>
          </p:nvSpPr>
          <p:spPr>
            <a:xfrm>
              <a:off x="749443" y="5729080"/>
              <a:ext cx="4457701" cy="290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50000"/>
                </a:lnSpc>
              </a:pPr>
              <a:r>
                <a:rPr lang="ko-KR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두 명의 성악가</a:t>
              </a:r>
              <a:endPara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50000"/>
                </a:lnSpc>
              </a:pPr>
              <a:r>
                <a:rPr lang="ko-KR" altLang="en-US" sz="3600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비교 </a:t>
              </a:r>
              <a:r>
                <a:rPr lang="ko-KR" altLang="en-US" sz="3600" b="0" i="0" u="none" strike="noStrik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감상하기</a:t>
              </a:r>
              <a:endParaRPr lang="ko-KR" sz="3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  <p:sp>
          <p:nvSpPr>
            <p:cNvPr id="69" name="하트 68">
              <a:extLst>
                <a:ext uri="{FF2B5EF4-FFF2-40B4-BE49-F238E27FC236}">
                  <a16:creationId xmlns:a16="http://schemas.microsoft.com/office/drawing/2014/main" id="{8BEE90D3-D970-CB1C-F43B-2FA246AD1131}"/>
                </a:ext>
              </a:extLst>
            </p:cNvPr>
            <p:cNvSpPr/>
            <p:nvPr/>
          </p:nvSpPr>
          <p:spPr>
            <a:xfrm>
              <a:off x="-688384" y="6840122"/>
              <a:ext cx="990600" cy="914400"/>
            </a:xfrm>
            <a:prstGeom prst="heart">
              <a:avLst/>
            </a:prstGeom>
            <a:solidFill>
              <a:srgbClr val="FF89A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3</a:t>
              </a:r>
              <a:endPara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C2399B4-13E0-387D-2AEE-EBDF76C81193}"/>
              </a:ext>
            </a:extLst>
          </p:cNvPr>
          <p:cNvGrpSpPr/>
          <p:nvPr/>
        </p:nvGrpSpPr>
        <p:grpSpPr>
          <a:xfrm>
            <a:off x="9393253" y="2955221"/>
            <a:ext cx="5187950" cy="2581433"/>
            <a:chOff x="1993900" y="3302000"/>
            <a:chExt cx="6845300" cy="2908300"/>
          </a:xfrm>
        </p:grpSpPr>
        <p:pic>
          <p:nvPicPr>
            <p:cNvPr id="71" name="Picture 7">
              <a:extLst>
                <a:ext uri="{FF2B5EF4-FFF2-40B4-BE49-F238E27FC236}">
                  <a16:creationId xmlns:a16="http://schemas.microsoft.com/office/drawing/2014/main" id="{076ECCB1-45A3-93F2-39FC-0E3754D49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9200" y="3302000"/>
              <a:ext cx="6350000" cy="2908300"/>
            </a:xfrm>
            <a:prstGeom prst="rect">
              <a:avLst/>
            </a:prstGeom>
          </p:spPr>
        </p:pic>
        <p:sp>
          <p:nvSpPr>
            <p:cNvPr id="72" name="TextBox 26">
              <a:extLst>
                <a:ext uri="{FF2B5EF4-FFF2-40B4-BE49-F238E27FC236}">
                  <a16:creationId xmlns:a16="http://schemas.microsoft.com/office/drawing/2014/main" id="{A36C3715-E0B0-E1A1-F4DB-2BA60FF10659}"/>
                </a:ext>
              </a:extLst>
            </p:cNvPr>
            <p:cNvSpPr txBox="1"/>
            <p:nvPr/>
          </p:nvSpPr>
          <p:spPr>
            <a:xfrm>
              <a:off x="3354555" y="3526269"/>
              <a:ext cx="4866802" cy="24019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50000"/>
                </a:lnSpc>
              </a:pPr>
              <a:r>
                <a:rPr lang="ko-KR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가사가 주는 </a:t>
              </a:r>
              <a:r>
                <a:rPr lang="ko-KR" alt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감정</a:t>
              </a:r>
              <a:endPara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50000"/>
                </a:lnSpc>
              </a:pPr>
              <a:r>
                <a:rPr lang="ko-KR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허밍으로 </a:t>
              </a:r>
              <a:r>
                <a:rPr lang="ko-KR" alt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표현하기</a:t>
              </a:r>
              <a:endPara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  <p:sp>
          <p:nvSpPr>
            <p:cNvPr id="73" name="하트 72">
              <a:extLst>
                <a:ext uri="{FF2B5EF4-FFF2-40B4-BE49-F238E27FC236}">
                  <a16:creationId xmlns:a16="http://schemas.microsoft.com/office/drawing/2014/main" id="{FE8077F8-96EC-0DCC-EFED-593014C415A2}"/>
                </a:ext>
              </a:extLst>
            </p:cNvPr>
            <p:cNvSpPr/>
            <p:nvPr/>
          </p:nvSpPr>
          <p:spPr>
            <a:xfrm>
              <a:off x="1993900" y="4300151"/>
              <a:ext cx="990600" cy="914400"/>
            </a:xfrm>
            <a:prstGeom prst="heart">
              <a:avLst/>
            </a:prstGeom>
            <a:solidFill>
              <a:srgbClr val="FF89A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2</a:t>
              </a:r>
              <a:endPara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482642" y="6183100"/>
            <a:ext cx="5183769" cy="2540273"/>
            <a:chOff x="16057557" y="6336855"/>
            <a:chExt cx="6637570" cy="2820275"/>
          </a:xfrm>
        </p:grpSpPr>
        <p:pic>
          <p:nvPicPr>
            <p:cNvPr id="75" name="Picture 7">
              <a:extLst>
                <a:ext uri="{FF2B5EF4-FFF2-40B4-BE49-F238E27FC236}">
                  <a16:creationId xmlns:a16="http://schemas.microsoft.com/office/drawing/2014/main" id="{ADD94C3D-7B48-0816-BF53-B975DA739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7322" y="6336855"/>
              <a:ext cx="6157805" cy="2820275"/>
            </a:xfrm>
            <a:prstGeom prst="rect">
              <a:avLst/>
            </a:prstGeom>
          </p:spPr>
        </p:pic>
        <p:sp>
          <p:nvSpPr>
            <p:cNvPr id="76" name="TextBox 26">
              <a:extLst>
                <a:ext uri="{FF2B5EF4-FFF2-40B4-BE49-F238E27FC236}">
                  <a16:creationId xmlns:a16="http://schemas.microsoft.com/office/drawing/2014/main" id="{310CAD12-6B0F-FA71-EE97-2F91DC0595D1}"/>
                </a:ext>
              </a:extLst>
            </p:cNvPr>
            <p:cNvSpPr txBox="1"/>
            <p:nvPr/>
          </p:nvSpPr>
          <p:spPr>
            <a:xfrm>
              <a:off x="17518194" y="6557698"/>
              <a:ext cx="4457699" cy="23680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50000"/>
                </a:lnSpc>
              </a:pPr>
              <a:r>
                <a:rPr lang="ko-KR" altLang="en-US" sz="3600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작곡가 </a:t>
              </a:r>
              <a:r>
                <a:rPr lang="ko-KR" altLang="en-US" sz="3600" b="0" i="0" u="none" strike="noStrike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김효근의</a:t>
              </a:r>
              <a:endParaRPr lang="en-US" altLang="ko-KR" sz="3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50000"/>
                </a:lnSpc>
              </a:pPr>
              <a:r>
                <a:rPr lang="ko-KR" altLang="en-US" sz="3600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다른 곡 </a:t>
              </a:r>
              <a:r>
                <a:rPr lang="ko-KR" altLang="en-US" sz="3600" b="0" i="0" u="none" strike="noStrik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감상하기</a:t>
              </a:r>
              <a:endParaRPr lang="ko-KR" sz="3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  <p:sp>
          <p:nvSpPr>
            <p:cNvPr id="77" name="하트 76">
              <a:extLst>
                <a:ext uri="{FF2B5EF4-FFF2-40B4-BE49-F238E27FC236}">
                  <a16:creationId xmlns:a16="http://schemas.microsoft.com/office/drawing/2014/main" id="{D7C878B7-7CAC-0C26-4A03-61174F4D473A}"/>
                </a:ext>
              </a:extLst>
            </p:cNvPr>
            <p:cNvSpPr/>
            <p:nvPr/>
          </p:nvSpPr>
          <p:spPr>
            <a:xfrm>
              <a:off x="16057557" y="7364780"/>
              <a:ext cx="980871" cy="914400"/>
            </a:xfrm>
            <a:prstGeom prst="heart">
              <a:avLst/>
            </a:prstGeom>
            <a:solidFill>
              <a:srgbClr val="FF89A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4</a:t>
              </a:r>
              <a:endPara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  <p:pic>
        <p:nvPicPr>
          <p:cNvPr id="79" name="Picture 12">
            <a:extLst>
              <a:ext uri="{FF2B5EF4-FFF2-40B4-BE49-F238E27FC236}">
                <a16:creationId xmlns:a16="http://schemas.microsoft.com/office/drawing/2014/main" id="{074625C8-9B35-8174-6310-170652816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5648">
            <a:off x="1719810" y="1301898"/>
            <a:ext cx="691775" cy="723801"/>
          </a:xfrm>
          <a:prstGeom prst="rect">
            <a:avLst/>
          </a:prstGeom>
        </p:spPr>
      </p:pic>
      <p:pic>
        <p:nvPicPr>
          <p:cNvPr id="80" name="Picture 19">
            <a:extLst>
              <a:ext uri="{FF2B5EF4-FFF2-40B4-BE49-F238E27FC236}">
                <a16:creationId xmlns:a16="http://schemas.microsoft.com/office/drawing/2014/main" id="{144D019E-520D-BD53-57BA-7C7DAB828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560000">
            <a:off x="16173531" y="5309467"/>
            <a:ext cx="1219200" cy="495300"/>
          </a:xfrm>
          <a:prstGeom prst="rect">
            <a:avLst/>
          </a:prstGeom>
        </p:spPr>
      </p:pic>
      <p:pic>
        <p:nvPicPr>
          <p:cNvPr id="81" name="Picture 20">
            <a:extLst>
              <a:ext uri="{FF2B5EF4-FFF2-40B4-BE49-F238E27FC236}">
                <a16:creationId xmlns:a16="http://schemas.microsoft.com/office/drawing/2014/main" id="{418E5CAF-8B95-3760-A9FE-D8807BB13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7109046" y="4814501"/>
            <a:ext cx="673100" cy="279400"/>
          </a:xfrm>
          <a:prstGeom prst="rect">
            <a:avLst/>
          </a:prstGeom>
        </p:spPr>
      </p:pic>
      <p:pic>
        <p:nvPicPr>
          <p:cNvPr id="82" name="Picture 19">
            <a:extLst>
              <a:ext uri="{FF2B5EF4-FFF2-40B4-BE49-F238E27FC236}">
                <a16:creationId xmlns:a16="http://schemas.microsoft.com/office/drawing/2014/main" id="{A674755C-F7BA-72ED-F29E-050F227D9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560000">
            <a:off x="261973" y="9378947"/>
            <a:ext cx="1485874" cy="495300"/>
          </a:xfrm>
          <a:prstGeom prst="rect">
            <a:avLst/>
          </a:prstGeom>
        </p:spPr>
      </p:pic>
      <p:pic>
        <p:nvPicPr>
          <p:cNvPr id="83" name="Picture 20">
            <a:extLst>
              <a:ext uri="{FF2B5EF4-FFF2-40B4-BE49-F238E27FC236}">
                <a16:creationId xmlns:a16="http://schemas.microsoft.com/office/drawing/2014/main" id="{A7105898-8C0B-E51F-8C7C-704B892BB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668360" y="8938629"/>
            <a:ext cx="673100" cy="27940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1784712" y="6174424"/>
            <a:ext cx="5168799" cy="2530736"/>
            <a:chOff x="11784712" y="6174424"/>
            <a:chExt cx="5168799" cy="2530736"/>
          </a:xfrm>
        </p:grpSpPr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ADD94C3D-7B48-0816-BF53-B975DA739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4426" y="6174424"/>
              <a:ext cx="4809085" cy="2530736"/>
            </a:xfrm>
            <a:prstGeom prst="rect">
              <a:avLst/>
            </a:prstGeom>
          </p:spPr>
        </p:pic>
        <p:sp>
          <p:nvSpPr>
            <p:cNvPr id="32" name="하트 31">
              <a:extLst>
                <a:ext uri="{FF2B5EF4-FFF2-40B4-BE49-F238E27FC236}">
                  <a16:creationId xmlns:a16="http://schemas.microsoft.com/office/drawing/2014/main" id="{8BEE90D3-D970-CB1C-F43B-2FA246AD1131}"/>
                </a:ext>
              </a:extLst>
            </p:cNvPr>
            <p:cNvSpPr/>
            <p:nvPr/>
          </p:nvSpPr>
          <p:spPr>
            <a:xfrm>
              <a:off x="11784712" y="7108971"/>
              <a:ext cx="748004" cy="803164"/>
            </a:xfrm>
            <a:prstGeom prst="heart">
              <a:avLst/>
            </a:prstGeom>
            <a:solidFill>
              <a:srgbClr val="FF89A5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5</a:t>
              </a:r>
              <a:endPara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310CAD12-6B0F-FA71-EE97-2F91DC0595D1}"/>
                </a:ext>
              </a:extLst>
            </p:cNvPr>
            <p:cNvSpPr txBox="1"/>
            <p:nvPr/>
          </p:nvSpPr>
          <p:spPr>
            <a:xfrm>
              <a:off x="12787156" y="6373341"/>
              <a:ext cx="4061081" cy="21329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50000"/>
                </a:lnSpc>
              </a:pPr>
              <a:r>
                <a:rPr lang="ko-KR" altLang="en-US" sz="3600" b="0" i="0" u="none" strike="noStrik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가곡의 세계화를 </a:t>
              </a:r>
              <a:r>
                <a:rPr lang="ko-KR" alt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위한</a:t>
              </a:r>
              <a:endPara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lvl="0" algn="l">
                <a:lnSpc>
                  <a:spcPct val="150000"/>
                </a:lnSpc>
              </a:pPr>
              <a:r>
                <a:rPr lang="ko-KR" altLang="en-US" sz="3600" b="0" i="0" u="none" strike="noStrik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방안 토의하기</a:t>
              </a:r>
              <a:endParaRPr lang="en-US" altLang="ko-KR" sz="36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12DAD7AD-AA5A-0591-A102-CCC0173D9900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275FA88F-4AA7-B94E-8CAD-049C301B4CD1}"/>
              </a:ext>
            </a:extLst>
          </p:cNvPr>
          <p:cNvSpPr txBox="1"/>
          <p:nvPr/>
        </p:nvSpPr>
        <p:spPr>
          <a:xfrm>
            <a:off x="2876686" y="1498878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en-US" altLang="ko-KR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첫사랑</a:t>
            </a:r>
            <a:r>
              <a:rPr lang="en-US" altLang="ko-KR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이라는 단어가 주는 </a:t>
            </a:r>
            <a:r>
              <a:rPr lang="ko-KR" altLang="en-US" sz="44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감정 알아보기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E0FFD37-95F0-4492-7960-2C669C26D35B}"/>
              </a:ext>
            </a:extLst>
          </p:cNvPr>
          <p:cNvGrpSpPr/>
          <p:nvPr/>
        </p:nvGrpSpPr>
        <p:grpSpPr>
          <a:xfrm>
            <a:off x="3689350" y="2945851"/>
            <a:ext cx="10922000" cy="4757246"/>
            <a:chOff x="3235421" y="2540065"/>
            <a:chExt cx="10922000" cy="475724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5E8B076-5A9B-1EF8-DDEE-16FDB07CFEE3}"/>
                </a:ext>
              </a:extLst>
            </p:cNvPr>
            <p:cNvGrpSpPr/>
            <p:nvPr/>
          </p:nvGrpSpPr>
          <p:grpSpPr>
            <a:xfrm rot="21326893">
              <a:off x="5938513" y="2540065"/>
              <a:ext cx="5631722" cy="4757246"/>
              <a:chOff x="5820377" y="4677107"/>
              <a:chExt cx="5631722" cy="4757246"/>
            </a:xfrm>
            <a:solidFill>
              <a:srgbClr val="FFD1DC"/>
            </a:solidFill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3E5A0A4D-6F22-E07E-AC80-5D50887C6160}"/>
                  </a:ext>
                </a:extLst>
              </p:cNvPr>
              <p:cNvSpPr/>
              <p:nvPr/>
            </p:nvSpPr>
            <p:spPr>
              <a:xfrm rot="18598997">
                <a:off x="4643161" y="5854323"/>
                <a:ext cx="4267200" cy="19127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D9F01E4C-6236-B5D9-0A20-859FE9B788FD}"/>
                  </a:ext>
                </a:extLst>
              </p:cNvPr>
              <p:cNvSpPr/>
              <p:nvPr/>
            </p:nvSpPr>
            <p:spPr>
              <a:xfrm rot="18598997">
                <a:off x="6440726" y="6146778"/>
                <a:ext cx="4267200" cy="19127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134AACB9-83CC-2F4C-76A3-2CB48D94F403}"/>
                  </a:ext>
                </a:extLst>
              </p:cNvPr>
              <p:cNvSpPr/>
              <p:nvPr/>
            </p:nvSpPr>
            <p:spPr>
              <a:xfrm rot="18598997">
                <a:off x="8362116" y="6344369"/>
                <a:ext cx="4267200" cy="19127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B0F62BAD-698F-2EDB-1252-EDE208B430A1}"/>
                </a:ext>
              </a:extLst>
            </p:cNvPr>
            <p:cNvSpPr txBox="1"/>
            <p:nvPr/>
          </p:nvSpPr>
          <p:spPr>
            <a:xfrm>
              <a:off x="3235421" y="3658907"/>
              <a:ext cx="10922000" cy="2349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-US" altLang="ko-KR" sz="13800" b="0" i="0" u="none" strike="noStrike" dirty="0" smtClean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‘</a:t>
              </a:r>
              <a:r>
                <a:rPr lang="ko-KR" altLang="en-US" sz="13800" b="0" i="0" u="none" strike="noStrike" dirty="0" smtClean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첫사랑</a:t>
              </a:r>
              <a:r>
                <a:rPr lang="en-US" altLang="ko-KR" sz="13800" b="0" i="0" u="none" strike="noStrike" dirty="0" smtClean="0">
                  <a:solidFill>
                    <a:srgbClr val="454444"/>
                  </a:solidFill>
                  <a:latin typeface="국립공원 꼬미" panose="02000500000000000000" pitchFamily="2" charset="-127"/>
                  <a:ea typeface="국립공원 꼬미" panose="02000500000000000000" pitchFamily="2" charset="-127"/>
                </a:rPr>
                <a:t>’</a:t>
              </a:r>
              <a:endParaRPr lang="ko-KR" sz="13800" b="0" i="0" u="none" strike="noStrike" dirty="0">
                <a:solidFill>
                  <a:srgbClr val="454444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endParaRPr>
            </a:p>
          </p:txBody>
        </p:sp>
      </p:grpSp>
      <p:sp>
        <p:nvSpPr>
          <p:cNvPr id="11" name="TextBox 24">
            <a:extLst>
              <a:ext uri="{FF2B5EF4-FFF2-40B4-BE49-F238E27FC236}">
                <a16:creationId xmlns:a16="http://schemas.microsoft.com/office/drawing/2014/main" id="{4141B346-8A99-1EE3-7366-295127199C30}"/>
              </a:ext>
            </a:extLst>
          </p:cNvPr>
          <p:cNvSpPr txBox="1"/>
          <p:nvPr/>
        </p:nvSpPr>
        <p:spPr>
          <a:xfrm>
            <a:off x="3689350" y="7140637"/>
            <a:ext cx="10922000" cy="2349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첫사랑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이라는 단어를 들으면 어떤 감정이 떠오르나요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?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endParaRPr lang="ko-KR" sz="40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0" name="하트 19">
            <a:extLst>
              <a:ext uri="{FF2B5EF4-FFF2-40B4-BE49-F238E27FC236}">
                <a16:creationId xmlns:a16="http://schemas.microsoft.com/office/drawing/2014/main" id="{A6739DF5-5A1E-EBDC-5E3C-4A42F3ED30C0}"/>
              </a:ext>
            </a:extLst>
          </p:cNvPr>
          <p:cNvSpPr/>
          <p:nvPr/>
        </p:nvSpPr>
        <p:spPr>
          <a:xfrm>
            <a:off x="1479822" y="1614685"/>
            <a:ext cx="990600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170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12DAD7AD-AA5A-0591-A102-CCC0173D9900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275FA88F-4AA7-B94E-8CAD-049C301B4CD1}"/>
              </a:ext>
            </a:extLst>
          </p:cNvPr>
          <p:cNvSpPr txBox="1"/>
          <p:nvPr/>
        </p:nvSpPr>
        <p:spPr>
          <a:xfrm>
            <a:off x="2971800" y="1480938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가사가 주는 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감정 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허밍으로 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표현하기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A5D4A27-C67A-6D62-7300-E613E8B5280A}"/>
              </a:ext>
            </a:extLst>
          </p:cNvPr>
          <p:cNvSpPr/>
          <p:nvPr/>
        </p:nvSpPr>
        <p:spPr>
          <a:xfrm>
            <a:off x="1510933" y="2933700"/>
            <a:ext cx="15172313" cy="6299200"/>
          </a:xfrm>
          <a:prstGeom prst="roundRect">
            <a:avLst>
              <a:gd name="adj" fmla="val 11187"/>
            </a:avLst>
          </a:prstGeom>
          <a:solidFill>
            <a:srgbClr val="FFD1DC">
              <a:alpha val="50000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그대를 처음 본 순간이여 설레는 내 마음에 빛을 담았네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말못해 애타는 시간이여 나홀로 저민다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그눈길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마주친 순간이여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내마음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알릴세라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눈빛 돌리네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그대와 함께한 시간이여 나홀로 벅차다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영혼이여 간절히 기도해 온 세상이여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날위해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기도해 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언제나 그대에게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내마음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전할까 오늘도 그대만 생각하며 살다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그마음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열리던 순간이여 떨리는 내 입술에 꿈을 담았네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그토록 짧았던 시간이여 영원히 멈추라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영혼이여 즐거이 노래해 온 세상이여 우리를 축복해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내마음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빛이되어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그대를 비추라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오늘도 그대만 생각하며 살다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첫사랑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5" name="하트 14">
            <a:extLst>
              <a:ext uri="{FF2B5EF4-FFF2-40B4-BE49-F238E27FC236}">
                <a16:creationId xmlns:a16="http://schemas.microsoft.com/office/drawing/2014/main" id="{FE8077F8-96EC-0DCC-EFED-593014C415A2}"/>
              </a:ext>
            </a:extLst>
          </p:cNvPr>
          <p:cNvSpPr/>
          <p:nvPr/>
        </p:nvSpPr>
        <p:spPr>
          <a:xfrm>
            <a:off x="1479822" y="1614685"/>
            <a:ext cx="990600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9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12DAD7AD-AA5A-0591-A102-CCC0173D9900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A5D4A27-C67A-6D62-7300-E613E8B5280A}"/>
              </a:ext>
            </a:extLst>
          </p:cNvPr>
          <p:cNvSpPr/>
          <p:nvPr/>
        </p:nvSpPr>
        <p:spPr>
          <a:xfrm>
            <a:off x="5854333" y="2917371"/>
            <a:ext cx="10757267" cy="6299200"/>
          </a:xfrm>
          <a:prstGeom prst="roundRect">
            <a:avLst>
              <a:gd name="adj" fmla="val 11187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그대를 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처음 본 순간이여 설레는 내 마음에 빛을 담았네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말못해 애타는 시간이여 나홀로 저민다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그눈길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마주친 순간이여 </a:t>
            </a:r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내마음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알릴세라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눈빛 돌리네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그대와 함께한 시간이여 나홀로 벅차다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영혼이여 간절히 기도해 온 세상이여 </a:t>
            </a:r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날위해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기도해 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언제나 그대에게 </a:t>
            </a:r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내마음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전할까 오늘도 그대만 생각하며 살다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그마음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열리던 순간이여 떨리는 내 입술에 꿈을 담았네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그토록 짧았던 시간이여 영원히 멈추라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영혼이여 즐거이 노래해 온 세상이여 우리를 축복해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내마음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빛이되어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그대를 비추라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오늘도 그대만 생각하며 살다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첫사랑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CD6E5-08E4-6A18-6DC6-2BBE7C5475E7}"/>
              </a:ext>
            </a:extLst>
          </p:cNvPr>
          <p:cNvSpPr txBox="1"/>
          <p:nvPr/>
        </p:nvSpPr>
        <p:spPr>
          <a:xfrm>
            <a:off x="5777172" y="5690691"/>
            <a:ext cx="9669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endParaRPr lang="ko-KR" altLang="en-US" sz="19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91B7C-D35E-DC0B-A36B-81126E3D41E8}"/>
              </a:ext>
            </a:extLst>
          </p:cNvPr>
          <p:cNvSpPr txBox="1"/>
          <p:nvPr/>
        </p:nvSpPr>
        <p:spPr>
          <a:xfrm>
            <a:off x="5794858" y="2965374"/>
            <a:ext cx="9669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endParaRPr lang="ko-KR" altLang="en-US" sz="19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4ECC5-BBC1-CB9C-6BB5-8C2757ABDA42}"/>
              </a:ext>
            </a:extLst>
          </p:cNvPr>
          <p:cNvSpPr txBox="1"/>
          <p:nvPr/>
        </p:nvSpPr>
        <p:spPr>
          <a:xfrm>
            <a:off x="866204" y="4077561"/>
            <a:ext cx="49566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</a:t>
            </a:r>
            <a:r>
              <a:rPr lang="ko-KR" altLang="en-US" sz="40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절 </a:t>
            </a:r>
            <a:endParaRPr lang="en-US" altLang="ko-KR" sz="400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짝사랑만 </a:t>
            </a:r>
            <a:r>
              <a:rPr lang="ko-KR" altLang="en-US" sz="2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하던 시절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F2555-CA91-7B25-9AF9-7C84CA8AAF25}"/>
              </a:ext>
            </a:extLst>
          </p:cNvPr>
          <p:cNvSpPr txBox="1"/>
          <p:nvPr/>
        </p:nvSpPr>
        <p:spPr>
          <a:xfrm>
            <a:off x="796155" y="6698659"/>
            <a:ext cx="50195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</a:t>
            </a:r>
            <a:r>
              <a:rPr lang="ko-KR" altLang="en-US" sz="40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절 </a:t>
            </a:r>
            <a:endParaRPr lang="en-US" altLang="ko-KR" sz="400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사랑의 </a:t>
            </a:r>
            <a:r>
              <a:rPr lang="ko-KR" altLang="en-US" sz="2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고백과 </a:t>
            </a:r>
            <a:r>
              <a:rPr lang="ko-KR" altLang="en-US" sz="2800" dirty="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완성</a:t>
            </a:r>
            <a:endParaRPr lang="en-US" altLang="ko-KR" sz="2800" dirty="0" smtClean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8" name="하트 17">
            <a:extLst>
              <a:ext uri="{FF2B5EF4-FFF2-40B4-BE49-F238E27FC236}">
                <a16:creationId xmlns:a16="http://schemas.microsoft.com/office/drawing/2014/main" id="{FE8077F8-96EC-0DCC-EFED-593014C415A2}"/>
              </a:ext>
            </a:extLst>
          </p:cNvPr>
          <p:cNvSpPr/>
          <p:nvPr/>
        </p:nvSpPr>
        <p:spPr>
          <a:xfrm>
            <a:off x="1479822" y="1614685"/>
            <a:ext cx="990600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275FA88F-4AA7-B94E-8CAD-049C301B4CD1}"/>
              </a:ext>
            </a:extLst>
          </p:cNvPr>
          <p:cNvSpPr txBox="1"/>
          <p:nvPr/>
        </p:nvSpPr>
        <p:spPr>
          <a:xfrm>
            <a:off x="2971800" y="1480938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가사가 주는 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감정 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허밍으로 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표현하기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3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2D50D-58DC-613E-0AE9-88F88F7B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004FFA-B8D7-360E-3AD1-C07BC8BDD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D036AA5D-056B-1B23-161F-677125D086A4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C707291B-B095-7C2D-28E3-1FA44D71A0C0}"/>
              </a:ext>
            </a:extLst>
          </p:cNvPr>
          <p:cNvSpPr txBox="1"/>
          <p:nvPr/>
        </p:nvSpPr>
        <p:spPr>
          <a:xfrm>
            <a:off x="2927716" y="1497352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두 명의 </a:t>
            </a:r>
            <a:r>
              <a:rPr lang="ko-KR" altLang="en-US" sz="44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성악가 비교 감상하기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4BBFBB5-565A-D997-9B6C-1FA74F716105}"/>
              </a:ext>
            </a:extLst>
          </p:cNvPr>
          <p:cNvSpPr/>
          <p:nvPr/>
        </p:nvSpPr>
        <p:spPr>
          <a:xfrm>
            <a:off x="1606551" y="2933700"/>
            <a:ext cx="7385050" cy="6299200"/>
          </a:xfrm>
          <a:prstGeom prst="roundRect">
            <a:avLst>
              <a:gd name="adj" fmla="val 11187"/>
            </a:avLst>
          </a:prstGeom>
          <a:solidFill>
            <a:srgbClr val="CCFFCC">
              <a:alpha val="49804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2570394-78F9-5125-1504-040C561C9EBB}"/>
              </a:ext>
            </a:extLst>
          </p:cNvPr>
          <p:cNvSpPr/>
          <p:nvPr/>
        </p:nvSpPr>
        <p:spPr>
          <a:xfrm>
            <a:off x="9188179" y="2919761"/>
            <a:ext cx="7385050" cy="6299200"/>
          </a:xfrm>
          <a:prstGeom prst="roundRect">
            <a:avLst>
              <a:gd name="adj" fmla="val 11187"/>
            </a:avLst>
          </a:prstGeom>
          <a:solidFill>
            <a:srgbClr val="FFFFCC">
              <a:alpha val="49804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하트 20">
            <a:extLst>
              <a:ext uri="{FF2B5EF4-FFF2-40B4-BE49-F238E27FC236}">
                <a16:creationId xmlns:a16="http://schemas.microsoft.com/office/drawing/2014/main" id="{8BEE90D3-D970-CB1C-F43B-2FA246AD1131}"/>
              </a:ext>
            </a:extLst>
          </p:cNvPr>
          <p:cNvSpPr/>
          <p:nvPr/>
        </p:nvSpPr>
        <p:spPr>
          <a:xfrm>
            <a:off x="1479822" y="1614685"/>
            <a:ext cx="990600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71" y="4703356"/>
            <a:ext cx="5791200" cy="32487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104" y="4703356"/>
            <a:ext cx="5791200" cy="324872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742109" y="8176491"/>
            <a:ext cx="4747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https://www.youtube.com/watch?v=KGsYBQKWHBI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651331" y="8176491"/>
            <a:ext cx="4546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https://www.youtube.com/watch?v=CaK1h__jtSc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622831" y="3587696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소프라노 </a:t>
            </a:r>
            <a:r>
              <a:rPr lang="ko-KR" alt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이해원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첫사랑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965297" y="3587696"/>
            <a:ext cx="383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베이스바리톤 </a:t>
            </a:r>
            <a:r>
              <a:rPr lang="ko-KR" alt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길병민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첫사랑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808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2452F-1FDE-0042-BC61-781E334B2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2F9DB3-74A9-2AAD-692F-2343D2EB0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63311" y="1020599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61CD3165-87BD-79DA-86B5-4C5E6EAAE52C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D243143-A0AA-4B56-6ED0-DFD0A37A00DC}"/>
              </a:ext>
            </a:extLst>
          </p:cNvPr>
          <p:cNvSpPr/>
          <p:nvPr/>
        </p:nvSpPr>
        <p:spPr>
          <a:xfrm>
            <a:off x="5181600" y="4629076"/>
            <a:ext cx="2726386" cy="677773"/>
          </a:xfrm>
          <a:prstGeom prst="roundRect">
            <a:avLst/>
          </a:prstGeom>
          <a:solidFill>
            <a:srgbClr val="FF89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46593F9-A972-4F58-1575-7AA235EFE45C}"/>
              </a:ext>
            </a:extLst>
          </p:cNvPr>
          <p:cNvSpPr/>
          <p:nvPr/>
        </p:nvSpPr>
        <p:spPr>
          <a:xfrm>
            <a:off x="4724400" y="5340325"/>
            <a:ext cx="677497" cy="709497"/>
          </a:xfrm>
          <a:prstGeom prst="roundRect">
            <a:avLst/>
          </a:prstGeom>
          <a:solidFill>
            <a:srgbClr val="FF89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770327D-A122-2385-11EA-E40C3AE7F9B7}"/>
              </a:ext>
            </a:extLst>
          </p:cNvPr>
          <p:cNvSpPr/>
          <p:nvPr/>
        </p:nvSpPr>
        <p:spPr>
          <a:xfrm>
            <a:off x="8468274" y="5362490"/>
            <a:ext cx="3092084" cy="687332"/>
          </a:xfrm>
          <a:prstGeom prst="roundRect">
            <a:avLst/>
          </a:prstGeom>
          <a:solidFill>
            <a:srgbClr val="FF89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C2640A-0179-5856-6493-5ECB71448ED8}"/>
              </a:ext>
            </a:extLst>
          </p:cNvPr>
          <p:cNvSpPr/>
          <p:nvPr/>
        </p:nvSpPr>
        <p:spPr>
          <a:xfrm>
            <a:off x="2057400" y="6071987"/>
            <a:ext cx="4661125" cy="704727"/>
          </a:xfrm>
          <a:prstGeom prst="roundRect">
            <a:avLst/>
          </a:prstGeom>
          <a:solidFill>
            <a:srgbClr val="FF89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51DD5C3-6399-5B2D-8AC0-67943D554424}"/>
              </a:ext>
            </a:extLst>
          </p:cNvPr>
          <p:cNvSpPr/>
          <p:nvPr/>
        </p:nvSpPr>
        <p:spPr>
          <a:xfrm>
            <a:off x="7467600" y="6812654"/>
            <a:ext cx="2226614" cy="688584"/>
          </a:xfrm>
          <a:prstGeom prst="roundRect">
            <a:avLst/>
          </a:prstGeom>
          <a:solidFill>
            <a:srgbClr val="FF89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798EB-7219-6A5C-D8CF-9FC81184F388}"/>
              </a:ext>
            </a:extLst>
          </p:cNvPr>
          <p:cNvSpPr txBox="1"/>
          <p:nvPr/>
        </p:nvSpPr>
        <p:spPr>
          <a:xfrm>
            <a:off x="1493098" y="3802247"/>
            <a:ext cx="15317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비평 관점</a:t>
            </a:r>
            <a:r>
              <a:rPr lang="en-US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&gt;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① 성악가가 노래할 때 발음이 정확한지 비교한다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② 아름다운 소리로 표현에 집중하는지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또는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감정과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정서를 전달하는 표현에 집중하는지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살펴본다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③ 가사에 따른 음악적 표현 특성이 어떻게 다른지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비교해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본다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④ 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8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분의 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9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박자에서 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8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분의 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12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박자로 변화되는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부분을</a:t>
            </a:r>
            <a:r>
              <a:rPr lang="en-US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잘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표현했는지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살펴본다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  </a:t>
            </a:r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3" name="하트 22">
            <a:extLst>
              <a:ext uri="{FF2B5EF4-FFF2-40B4-BE49-F238E27FC236}">
                <a16:creationId xmlns:a16="http://schemas.microsoft.com/office/drawing/2014/main" id="{8BEE90D3-D970-CB1C-F43B-2FA246AD1131}"/>
              </a:ext>
            </a:extLst>
          </p:cNvPr>
          <p:cNvSpPr/>
          <p:nvPr/>
        </p:nvSpPr>
        <p:spPr>
          <a:xfrm>
            <a:off x="1479822" y="1614685"/>
            <a:ext cx="990600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707291B-B095-7C2D-28E3-1FA44D71A0C0}"/>
              </a:ext>
            </a:extLst>
          </p:cNvPr>
          <p:cNvSpPr txBox="1"/>
          <p:nvPr/>
        </p:nvSpPr>
        <p:spPr>
          <a:xfrm>
            <a:off x="2927716" y="1497352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두 명의 </a:t>
            </a:r>
            <a:r>
              <a:rPr lang="ko-KR" altLang="en-US" sz="4400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성악가 비교 감상하기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130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BAEF2-F36C-1CDC-2E19-0F64B169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F63D92-E3FF-A1FA-073D-6F5204B3A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6763" y="1061865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53EA2B4C-B599-BA5E-D242-C04D6A3ADFFB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4F9168D-25C3-9EFF-2B51-F7B6AADFC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" b="9345"/>
          <a:stretch/>
        </p:blipFill>
        <p:spPr>
          <a:xfrm>
            <a:off x="1351734" y="3477146"/>
            <a:ext cx="5512074" cy="3575735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728EC3B-E66B-F8C0-A1A5-AA7E73B7E3CA}"/>
              </a:ext>
            </a:extLst>
          </p:cNvPr>
          <p:cNvSpPr/>
          <p:nvPr/>
        </p:nvSpPr>
        <p:spPr>
          <a:xfrm>
            <a:off x="7086600" y="3619500"/>
            <a:ext cx="5962311" cy="104386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B4874-0D29-C2E1-8AFA-ACE1D3727F9F}"/>
              </a:ext>
            </a:extLst>
          </p:cNvPr>
          <p:cNvSpPr txBox="1"/>
          <p:nvPr/>
        </p:nvSpPr>
        <p:spPr>
          <a:xfrm>
            <a:off x="7061506" y="3509949"/>
            <a:ext cx="99747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영혼 </a:t>
            </a:r>
            <a:r>
              <a:rPr lang="ko-KR" altLang="en-US" sz="4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바람되어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 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곡 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정보</a:t>
            </a:r>
            <a:endParaRPr lang="en-US" altLang="ko-KR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작곡가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김효근의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다른 곡 중 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세월호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추모곡으로도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불리는 곡이다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해당 곡은 작곡가가 직접 번역하여 가사를 붙였는데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원래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가사의 직역은 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무덤 앞에서 울지 마오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난 거기에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없어요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인데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무덤을 시적 상징과 비유를 동원하여 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그곳에서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로 가사를 바꿨다고 한다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 </a:t>
            </a:r>
          </a:p>
        </p:txBody>
      </p:sp>
      <p:sp>
        <p:nvSpPr>
          <p:cNvPr id="18" name="하트 17">
            <a:extLst>
              <a:ext uri="{FF2B5EF4-FFF2-40B4-BE49-F238E27FC236}">
                <a16:creationId xmlns:a16="http://schemas.microsoft.com/office/drawing/2014/main" id="{D7C878B7-7CAC-0C26-4A03-61174F4D473A}"/>
              </a:ext>
            </a:extLst>
          </p:cNvPr>
          <p:cNvSpPr/>
          <p:nvPr/>
        </p:nvSpPr>
        <p:spPr>
          <a:xfrm>
            <a:off x="1461822" y="1623760"/>
            <a:ext cx="980872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4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707291B-B095-7C2D-28E3-1FA44D71A0C0}"/>
              </a:ext>
            </a:extLst>
          </p:cNvPr>
          <p:cNvSpPr txBox="1"/>
          <p:nvPr/>
        </p:nvSpPr>
        <p:spPr>
          <a:xfrm>
            <a:off x="2927716" y="1487827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작곡가 </a:t>
            </a:r>
            <a:r>
              <a:rPr lang="ko-KR" altLang="en-US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김효근의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다른 곡 감상하기 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61616" y="7111135"/>
            <a:ext cx="4692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세월호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추모곡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영혼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바람되어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 /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성악인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147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명의 합창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29001" y="7449689"/>
            <a:ext cx="4357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https://www.youtube.com/watch?v=tTym0fGTk1s</a:t>
            </a:r>
          </a:p>
        </p:txBody>
      </p:sp>
    </p:spTree>
    <p:extLst>
      <p:ext uri="{BB962C8B-B14F-4D97-AF65-F5344CB8AC3E}">
        <p14:creationId xmlns:p14="http://schemas.microsoft.com/office/powerpoint/2010/main" val="6471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C7793-FD3D-1B16-3F97-3683386FB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54AA1D-3B45-58B7-3A59-36B77392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825500" y="1054100"/>
            <a:ext cx="16649700" cy="8572499"/>
          </a:xfrm>
          <a:prstGeom prst="rect">
            <a:avLst/>
          </a:prstGeom>
        </p:spPr>
      </p:pic>
      <p:sp>
        <p:nvSpPr>
          <p:cNvPr id="45" name="사각형: 둥근 위쪽 모서리 44">
            <a:extLst>
              <a:ext uri="{FF2B5EF4-FFF2-40B4-BE49-F238E27FC236}">
                <a16:creationId xmlns:a16="http://schemas.microsoft.com/office/drawing/2014/main" id="{90410B7F-5E7D-616A-C462-86FDEB382FBB}"/>
              </a:ext>
            </a:extLst>
          </p:cNvPr>
          <p:cNvSpPr/>
          <p:nvPr/>
        </p:nvSpPr>
        <p:spPr>
          <a:xfrm>
            <a:off x="834736" y="660400"/>
            <a:ext cx="16633755" cy="4190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DC"/>
          </a:solidFill>
          <a:ln w="19050">
            <a:solidFill>
              <a:srgbClr val="3F3E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318AC6-A77B-3AA2-C08B-2D22B228FD35}"/>
              </a:ext>
            </a:extLst>
          </p:cNvPr>
          <p:cNvSpPr/>
          <p:nvPr/>
        </p:nvSpPr>
        <p:spPr>
          <a:xfrm>
            <a:off x="5661049" y="2843638"/>
            <a:ext cx="6978601" cy="165920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B9960-74E4-3FC1-31E2-393D1BE22636}"/>
              </a:ext>
            </a:extLst>
          </p:cNvPr>
          <p:cNvSpPr txBox="1"/>
          <p:nvPr/>
        </p:nvSpPr>
        <p:spPr>
          <a:xfrm>
            <a:off x="2558329" y="2949966"/>
            <a:ext cx="13184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 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영혼 바람 되어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 </a:t>
            </a:r>
            <a:endParaRPr lang="en-US" altLang="ko-KR" sz="44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감상 느낌 공유하기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1" name="하트 20">
            <a:extLst>
              <a:ext uri="{FF2B5EF4-FFF2-40B4-BE49-F238E27FC236}">
                <a16:creationId xmlns:a16="http://schemas.microsoft.com/office/drawing/2014/main" id="{D7C878B7-7CAC-0C26-4A03-61174F4D473A}"/>
              </a:ext>
            </a:extLst>
          </p:cNvPr>
          <p:cNvSpPr/>
          <p:nvPr/>
        </p:nvSpPr>
        <p:spPr>
          <a:xfrm>
            <a:off x="1461822" y="1623760"/>
            <a:ext cx="980872" cy="914400"/>
          </a:xfrm>
          <a:prstGeom prst="heart">
            <a:avLst/>
          </a:prstGeom>
          <a:solidFill>
            <a:srgbClr val="FF89A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4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C707291B-B095-7C2D-28E3-1FA44D71A0C0}"/>
              </a:ext>
            </a:extLst>
          </p:cNvPr>
          <p:cNvSpPr txBox="1"/>
          <p:nvPr/>
        </p:nvSpPr>
        <p:spPr>
          <a:xfrm>
            <a:off x="2927716" y="1487827"/>
            <a:ext cx="141732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16199"/>
              </a:lnSpc>
            </a:pP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작곡가 </a:t>
            </a:r>
            <a:r>
              <a:rPr lang="ko-KR" altLang="en-US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김효근의</a:t>
            </a:r>
            <a:r>
              <a:rPr lang="ko-KR" alt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다른 곡 감상하기 </a:t>
            </a:r>
            <a:endParaRPr lang="ko-KR" sz="44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927716" y="5002076"/>
            <a:ext cx="5301884" cy="3799024"/>
            <a:chOff x="2927716" y="5002076"/>
            <a:chExt cx="5301884" cy="37990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61723E-F3C8-0CEC-02C8-715DBBB21653}"/>
                </a:ext>
              </a:extLst>
            </p:cNvPr>
            <p:cNvSpPr txBox="1"/>
            <p:nvPr/>
          </p:nvSpPr>
          <p:spPr>
            <a:xfrm>
              <a:off x="3216645" y="5470427"/>
              <a:ext cx="459292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음의 높낮이 및 </a:t>
              </a:r>
              <a:r>
                <a:rPr lang="ko-KR" altLang="en-US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셈여림</a:t>
              </a: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 </a:t>
              </a:r>
              <a:endPara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그리고 </a:t>
              </a: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빠르기 등의 선율의 흐름이 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왜 많은 사람들에게 공감되고 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아픔을 치유하는 노래가 되었는지 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알 수 있는 시간이었다</a:t>
              </a:r>
              <a:r>
                <a:rPr lang="en-US" altLang="ko-K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. </a:t>
              </a:r>
            </a:p>
          </p:txBody>
        </p:sp>
        <p:sp>
          <p:nvSpPr>
            <p:cNvPr id="23" name="사각형: 둥근 모서리 11">
              <a:extLst>
                <a:ext uri="{FF2B5EF4-FFF2-40B4-BE49-F238E27FC236}">
                  <a16:creationId xmlns:a16="http://schemas.microsoft.com/office/drawing/2014/main" id="{04BBFBB5-565A-D997-9B6C-1FA74F716105}"/>
                </a:ext>
              </a:extLst>
            </p:cNvPr>
            <p:cNvSpPr/>
            <p:nvPr/>
          </p:nvSpPr>
          <p:spPr>
            <a:xfrm>
              <a:off x="2927716" y="5002076"/>
              <a:ext cx="5301884" cy="3799024"/>
            </a:xfrm>
            <a:prstGeom prst="roundRect">
              <a:avLst>
                <a:gd name="adj" fmla="val 1118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0201458" y="5002076"/>
            <a:ext cx="5301884" cy="3783051"/>
            <a:chOff x="10201458" y="5002076"/>
            <a:chExt cx="5301884" cy="37830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FCE2A-AFF3-A058-E430-34BE0040C7C1}"/>
                </a:ext>
              </a:extLst>
            </p:cNvPr>
            <p:cNvSpPr txBox="1"/>
            <p:nvPr/>
          </p:nvSpPr>
          <p:spPr>
            <a:xfrm>
              <a:off x="10276867" y="6024425"/>
              <a:ext cx="51510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세월호 참사에 희생된 이들 뿐만 아니라 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나의 아팠던 과거의 일까지도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 위로 받는 느낌을 받았다</a:t>
              </a:r>
              <a:r>
                <a:rPr lang="en-US" altLang="ko-K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. </a:t>
              </a:r>
            </a:p>
          </p:txBody>
        </p:sp>
        <p:sp>
          <p:nvSpPr>
            <p:cNvPr id="24" name="사각형: 둥근 모서리 11">
              <a:extLst>
                <a:ext uri="{FF2B5EF4-FFF2-40B4-BE49-F238E27FC236}">
                  <a16:creationId xmlns:a16="http://schemas.microsoft.com/office/drawing/2014/main" id="{04BBFBB5-565A-D997-9B6C-1FA74F716105}"/>
                </a:ext>
              </a:extLst>
            </p:cNvPr>
            <p:cNvSpPr/>
            <p:nvPr/>
          </p:nvSpPr>
          <p:spPr>
            <a:xfrm>
              <a:off x="10201458" y="5002076"/>
              <a:ext cx="5301884" cy="3783051"/>
            </a:xfrm>
            <a:prstGeom prst="roundRect">
              <a:avLst>
                <a:gd name="adj" fmla="val 1118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9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549</Words>
  <Application>Microsoft Office PowerPoint</Application>
  <PresentationFormat>사용자 지정</PresentationFormat>
  <Paragraphs>120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Calibri</vt:lpstr>
      <vt:lpstr>경기천년제목 Light</vt:lpstr>
      <vt:lpstr>국립공원 꼬미</vt:lpstr>
      <vt:lpstr>맑은 고딕</vt:lpstr>
      <vt:lpstr>Arial</vt:lpstr>
      <vt:lpstr>한컴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한현숙</dc:creator>
  <cp:lastModifiedBy>USER</cp:lastModifiedBy>
  <cp:revision>49</cp:revision>
  <dcterms:created xsi:type="dcterms:W3CDTF">2006-08-16T00:00:00Z</dcterms:created>
  <dcterms:modified xsi:type="dcterms:W3CDTF">2024-10-16T08:00:54Z</dcterms:modified>
</cp:coreProperties>
</file>