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8" r:id="rId2"/>
    <p:sldId id="347" r:id="rId3"/>
    <p:sldId id="345" r:id="rId4"/>
    <p:sldId id="259" r:id="rId5"/>
    <p:sldId id="312" r:id="rId6"/>
    <p:sldId id="311" r:id="rId7"/>
    <p:sldId id="313" r:id="rId8"/>
    <p:sldId id="314" r:id="rId9"/>
    <p:sldId id="316" r:id="rId10"/>
    <p:sldId id="317" r:id="rId11"/>
    <p:sldId id="346" r:id="rId12"/>
  </p:sldIdLst>
  <p:sldSz cx="18288000" cy="10287000"/>
  <p:notesSz cx="6858000" cy="9144000"/>
  <p:embeddedFontLst>
    <p:embeddedFont>
      <p:font typeface="한컴 말랑말랑 Regular" panose="020F0303000000000000" pitchFamily="50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5AE"/>
    <a:srgbClr val="483E39"/>
    <a:srgbClr val="62B774"/>
    <a:srgbClr val="8265AC"/>
    <a:srgbClr val="A1794E"/>
    <a:srgbClr val="B59C82"/>
    <a:srgbClr val="362F2F"/>
    <a:srgbClr val="454444"/>
    <a:srgbClr val="EED55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2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63D9-FCFD-4EFC-854D-C689B02823E2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1AC8-CE2A-4FD6-9BE4-CB8B3854B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8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11201400" y="7454900"/>
            <a:ext cx="3238500" cy="1143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4"/>
          <a:srcRect r="5631"/>
          <a:stretch/>
        </p:blipFill>
        <p:spPr>
          <a:xfrm>
            <a:off x="12115800" y="5435600"/>
            <a:ext cx="6172200" cy="434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5"/>
          <a:srcRect r="37931"/>
          <a:stretch/>
        </p:blipFill>
        <p:spPr>
          <a:xfrm>
            <a:off x="15087600" y="3835400"/>
            <a:ext cx="3200400" cy="167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500" y="3454400"/>
            <a:ext cx="2044700" cy="1092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33401"/>
          <a:stretch/>
        </p:blipFill>
        <p:spPr>
          <a:xfrm>
            <a:off x="-9896" y="1250950"/>
            <a:ext cx="8331200" cy="4406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8425131"/>
            <a:ext cx="2755900" cy="927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163" y="6939231"/>
            <a:ext cx="1955800" cy="241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74BF8D-B495-07B4-17C2-8440FCE59F2D}"/>
              </a:ext>
            </a:extLst>
          </p:cNvPr>
          <p:cNvSpPr txBox="1"/>
          <p:nvPr/>
        </p:nvSpPr>
        <p:spPr>
          <a:xfrm>
            <a:off x="4019550" y="2227690"/>
            <a:ext cx="1024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6301" y="557200"/>
            <a:ext cx="2476500" cy="2540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1ADD1F6-95C4-C442-CDFB-F23257F4494D}"/>
              </a:ext>
            </a:extLst>
          </p:cNvPr>
          <p:cNvSpPr/>
          <p:nvPr/>
        </p:nvSpPr>
        <p:spPr>
          <a:xfrm>
            <a:off x="5486400" y="4927600"/>
            <a:ext cx="8290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sz="2400" b="1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AD515F-1771-B139-21B6-910F0BE300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9486900"/>
            <a:ext cx="1080492" cy="465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6B665-A61C-2FA5-D079-2E52C39816DA}"/>
              </a:ext>
            </a:extLst>
          </p:cNvPr>
          <p:cNvSpPr txBox="1"/>
          <p:nvPr/>
        </p:nvSpPr>
        <p:spPr>
          <a:xfrm>
            <a:off x="228600" y="245103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B1C30-0B2F-D67C-AB98-9C8043B187FA}"/>
              </a:ext>
            </a:extLst>
          </p:cNvPr>
          <p:cNvSpPr txBox="1"/>
          <p:nvPr/>
        </p:nvSpPr>
        <p:spPr>
          <a:xfrm>
            <a:off x="7512248" y="1547953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  <a:endParaRPr lang="ko-KR" altLang="en-US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759C7-C74D-BE1B-5EE9-B3BBED13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64691953-7F17-E09C-2EDF-FB4009FE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F4A1E8D5-56B6-0C84-DE8B-C5933BD8967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A67A553-A013-FD10-B723-FF4231E170F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FF4036C1-35AE-84C6-6923-0E5D6B361D5A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409B6395-144E-AE27-161D-7C577F1392D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68AA755-83C0-6091-54AE-93DBD8148084}"/>
              </a:ext>
            </a:extLst>
          </p:cNvPr>
          <p:cNvCxnSpPr/>
          <p:nvPr/>
        </p:nvCxnSpPr>
        <p:spPr>
          <a:xfrm>
            <a:off x="1905000" y="5600700"/>
            <a:ext cx="1485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8DAA510-5779-34B7-82E2-E073BCF7ABA3}"/>
              </a:ext>
            </a:extLst>
          </p:cNvPr>
          <p:cNvCxnSpPr>
            <a:cxnSpLocks/>
            <a:stCxn id="33" idx="0"/>
          </p:cNvCxnSpPr>
          <p:nvPr/>
        </p:nvCxnSpPr>
        <p:spPr>
          <a:xfrm>
            <a:off x="9144000" y="0"/>
            <a:ext cx="0" cy="9867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ED9E91F-B8E3-08A9-FF9B-0702C1A8E29E}"/>
              </a:ext>
            </a:extLst>
          </p:cNvPr>
          <p:cNvSpPr/>
          <p:nvPr/>
        </p:nvSpPr>
        <p:spPr>
          <a:xfrm>
            <a:off x="2362200" y="419099"/>
            <a:ext cx="6324598" cy="472439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관악기와 타악기의 합주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</a:t>
            </a:r>
            <a:r>
              <a:rPr lang="ko-KR" altLang="en-US" sz="32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나각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나발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태평소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징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자바라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용고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CBAE09F-C1D8-87A6-2200-C6EF1BA97097}"/>
              </a:ext>
            </a:extLst>
          </p:cNvPr>
          <p:cNvSpPr/>
          <p:nvPr/>
        </p:nvSpPr>
        <p:spPr>
          <a:xfrm>
            <a:off x="9635069" y="419099"/>
            <a:ext cx="6324598" cy="472439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*관악합주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: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피리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소금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해금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장구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등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*현악합주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: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가야금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거문고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양금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단소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장구 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*관현악 합주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: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피리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소금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해금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가야금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거문고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아쟁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장구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좌고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박 등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7DE5FB9-BE15-8312-6B25-3069F3D3B9B1}"/>
              </a:ext>
            </a:extLst>
          </p:cNvPr>
          <p:cNvSpPr/>
          <p:nvPr/>
        </p:nvSpPr>
        <p:spPr>
          <a:xfrm>
            <a:off x="9635069" y="6072252"/>
            <a:ext cx="6324598" cy="319839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씩씩하고 호쾌하며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넘실넘실 파도치는 듯한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리듬감이 잘 느껴진다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633E207-D41A-66A0-A373-3C7088614940}"/>
              </a:ext>
            </a:extLst>
          </p:cNvPr>
          <p:cNvSpPr/>
          <p:nvPr/>
        </p:nvSpPr>
        <p:spPr>
          <a:xfrm>
            <a:off x="2362200" y="6072253"/>
            <a:ext cx="6324598" cy="319839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관악기와 타악기의 힘찬 연주와</a:t>
            </a:r>
            <a:endParaRPr lang="en-US" altLang="ko-KR" sz="32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태평소의 강렬한 음색이 어우러져 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취타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보다 </a:t>
            </a:r>
            <a:r>
              <a:rPr lang="ko-KR" altLang="en-US" sz="32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쾌할하고</a:t>
            </a:r>
            <a:r>
              <a:rPr lang="ko-KR" altLang="en-US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늠름한 분위기가 조성된다</a:t>
            </a:r>
            <a:r>
              <a:rPr lang="en-US" altLang="ko-KR" sz="32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32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B6C9-97FD-2D8E-BC1D-FFB296D6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3AD866-43F8-5DF5-4E67-42BD3CB0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7E84DEB-BA11-200E-D2BF-E264A8EBBE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11201400" y="7454900"/>
            <a:ext cx="3238500" cy="1143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6892839-DFFD-FF13-4AAC-230869D85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31"/>
          <a:stretch/>
        </p:blipFill>
        <p:spPr>
          <a:xfrm>
            <a:off x="12115800" y="5435600"/>
            <a:ext cx="6172200" cy="43434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278E5D0-BC0D-EE43-FAE2-E56FBB56E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931"/>
          <a:stretch/>
        </p:blipFill>
        <p:spPr>
          <a:xfrm>
            <a:off x="15087600" y="3835400"/>
            <a:ext cx="3200400" cy="16764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BC71C8D-D79C-E217-AF7A-8DDEF515F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500" y="3454400"/>
            <a:ext cx="2044700" cy="10922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594FB6A-BE6C-E79C-8A41-B7E4DABE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33401"/>
          <a:stretch/>
        </p:blipFill>
        <p:spPr>
          <a:xfrm>
            <a:off x="-9896" y="1250950"/>
            <a:ext cx="8331200" cy="44069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4E79675-39A0-399E-5BB6-F27FAF82F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8425131"/>
            <a:ext cx="2755900" cy="9271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0018A19-18A3-9D1A-31B7-A1E92FDB6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163" y="6939231"/>
            <a:ext cx="1955800" cy="241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0CE1B9-0E01-1BCB-223B-EBDD27A563F0}"/>
              </a:ext>
            </a:extLst>
          </p:cNvPr>
          <p:cNvSpPr txBox="1"/>
          <p:nvPr/>
        </p:nvSpPr>
        <p:spPr>
          <a:xfrm>
            <a:off x="4815850" y="4190820"/>
            <a:ext cx="89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D01AE2C-9B6B-92C4-C541-CB52227D4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6301" y="557200"/>
            <a:ext cx="2476500" cy="254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6C8354-3825-8B13-BDFA-0992B49A49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9486900"/>
            <a:ext cx="1080492" cy="465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973C6-FD60-5278-0258-0BCE9C4FD47C}"/>
              </a:ext>
            </a:extLst>
          </p:cNvPr>
          <p:cNvSpPr txBox="1"/>
          <p:nvPr/>
        </p:nvSpPr>
        <p:spPr>
          <a:xfrm>
            <a:off x="228600" y="245103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</p:spTree>
    <p:extLst>
      <p:ext uri="{BB962C8B-B14F-4D97-AF65-F5344CB8AC3E}">
        <p14:creationId xmlns:p14="http://schemas.microsoft.com/office/powerpoint/2010/main" val="351577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BF98-55D2-696B-19F1-85A05532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D1C3B21F-065E-7481-FB3B-1CC24029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513560F9-DA74-DD5B-3BBF-4BE476BC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3"/>
            <a:ext cx="2048446" cy="1996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00A3E0-D678-81CB-9FC8-466B2F36D485}"/>
              </a:ext>
            </a:extLst>
          </p:cNvPr>
          <p:cNvSpPr txBox="1"/>
          <p:nvPr/>
        </p:nvSpPr>
        <p:spPr>
          <a:xfrm>
            <a:off x="2002742" y="495300"/>
            <a:ext cx="299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715BE-E6BF-9FA4-04CA-77A35648D7E3}"/>
              </a:ext>
            </a:extLst>
          </p:cNvPr>
          <p:cNvSpPr txBox="1"/>
          <p:nvPr/>
        </p:nvSpPr>
        <p:spPr>
          <a:xfrm>
            <a:off x="419100" y="3635170"/>
            <a:ext cx="17449800" cy="301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사용된 악기 조사해 보기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와 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취타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의 차이점 알아보기</a:t>
            </a:r>
          </a:p>
        </p:txBody>
      </p:sp>
    </p:spTree>
    <p:extLst>
      <p:ext uri="{BB962C8B-B14F-4D97-AF65-F5344CB8AC3E}">
        <p14:creationId xmlns:p14="http://schemas.microsoft.com/office/powerpoint/2010/main" val="300511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17C4-D2B4-9241-5511-020FCE55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268B971-98FD-05A3-51CA-8AF5E43E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F33148-E9E0-E9D8-D291-B2A85DE1AAB3}"/>
              </a:ext>
            </a:extLst>
          </p:cNvPr>
          <p:cNvSpPr txBox="1"/>
          <p:nvPr/>
        </p:nvSpPr>
        <p:spPr>
          <a:xfrm>
            <a:off x="533400" y="565564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52E1E4-99B1-BCA6-0843-36C5CC17F16A}"/>
              </a:ext>
            </a:extLst>
          </p:cNvPr>
          <p:cNvSpPr txBox="1"/>
          <p:nvPr/>
        </p:nvSpPr>
        <p:spPr>
          <a:xfrm>
            <a:off x="419100" y="7307457"/>
            <a:ext cx="17449800" cy="222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임금님의 행차나 군대의 행진 때 연주되던 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는 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크게 불고 친다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라는 뜻으로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'</a:t>
            </a:r>
            <a:r>
              <a:rPr lang="ko-KR" alt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무령지곡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이라고도 한다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느리고 단순하면서도 위풍당당한 선율이 특징이며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집사의 신호에 따라 관악기와 타악기로 연주한다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현재는 국가 의식이나 행사에 사용된다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9A1DAF-5E0C-B0CB-84AB-2330C6E5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47900"/>
            <a:ext cx="9840058" cy="43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7C68A3D1-0E29-2936-F32F-7684874E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162B67-2C9A-4A36-D865-E45CB67CDE60}"/>
              </a:ext>
            </a:extLst>
          </p:cNvPr>
          <p:cNvSpPr txBox="1"/>
          <p:nvPr/>
        </p:nvSpPr>
        <p:spPr>
          <a:xfrm>
            <a:off x="609600" y="3831698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도드리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형식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→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제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 끝에서 제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 제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박으로 돌아가 반복하는 구조이다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44EEB-350E-8692-E8AF-E412D1EB5C37}"/>
              </a:ext>
            </a:extLst>
          </p:cNvPr>
          <p:cNvSpPr txBox="1"/>
          <p:nvPr/>
        </p:nvSpPr>
        <p:spPr>
          <a:xfrm>
            <a:off x="609599" y="4828701"/>
            <a:ext cx="16969563" cy="182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'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시작  시 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등채가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명금일하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대취타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鳴金一下 大吹打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)’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라는  구령을   외치는데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이는 징을 한 번 친 후에 연주를 시작하라는 뜻이다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0051DA-147E-3ECF-8C44-3BA737F319B9}"/>
              </a:ext>
            </a:extLst>
          </p:cNvPr>
          <p:cNvSpPr txBox="1"/>
          <p:nvPr/>
        </p:nvSpPr>
        <p:spPr>
          <a:xfrm>
            <a:off x="587187" y="6864130"/>
            <a:ext cx="17449800" cy="182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마칠 때는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허라금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</a:t>
            </a: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喧譁禁</a:t>
            </a:r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)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이라는 구령을 외치는데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b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</a:b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요란한 소리를 멈추라는 뜻이다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A0323-4DC4-6251-F66A-A406079A25BF}"/>
              </a:ext>
            </a:extLst>
          </p:cNvPr>
          <p:cNvSpPr txBox="1"/>
          <p:nvPr/>
        </p:nvSpPr>
        <p:spPr>
          <a:xfrm>
            <a:off x="609600" y="2714985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 구성이다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1D1CF-785A-DB13-69D4-0F87C39723B7}"/>
              </a:ext>
            </a:extLst>
          </p:cNvPr>
          <p:cNvSpPr txBox="1"/>
          <p:nvPr/>
        </p:nvSpPr>
        <p:spPr>
          <a:xfrm>
            <a:off x="533400" y="565564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B10CC-6F7B-BD22-45D3-D161EF930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0F5F240-3E33-F1D8-7F4A-B24F7D51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AA6DDA4-B4E8-76CB-9582-D9472DF6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121" y="7689364"/>
            <a:ext cx="10745753" cy="1622748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581E3BF3-AAA6-4709-0B6C-80394DBCAD94}"/>
              </a:ext>
            </a:extLst>
          </p:cNvPr>
          <p:cNvGrpSpPr/>
          <p:nvPr/>
        </p:nvGrpSpPr>
        <p:grpSpPr>
          <a:xfrm>
            <a:off x="6248400" y="6084899"/>
            <a:ext cx="8534400" cy="1259153"/>
            <a:chOff x="457200" y="2530949"/>
            <a:chExt cx="8534400" cy="125915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C88BAFA-C15D-941A-DF99-E05B50C8AC26}"/>
                </a:ext>
              </a:extLst>
            </p:cNvPr>
            <p:cNvSpPr/>
            <p:nvPr/>
          </p:nvSpPr>
          <p:spPr>
            <a:xfrm>
              <a:off x="457200" y="2530949"/>
              <a:ext cx="5562600" cy="1259153"/>
            </a:xfrm>
            <a:prstGeom prst="roundRect">
              <a:avLst/>
            </a:prstGeom>
            <a:solidFill>
              <a:srgbClr val="EED55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6236A-9247-1FB1-2C09-E20935515C8F}"/>
                </a:ext>
              </a:extLst>
            </p:cNvPr>
            <p:cNvSpPr txBox="1"/>
            <p:nvPr/>
          </p:nvSpPr>
          <p:spPr>
            <a:xfrm>
              <a:off x="762000" y="2703465"/>
              <a:ext cx="822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* </a:t>
              </a:r>
              <a:r>
                <a:rPr lang="en-US" altLang="ko-KR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12</a:t>
              </a:r>
              <a:r>
                <a:rPr lang="ko-KR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박 취타 장단</a:t>
              </a: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FFFF3D2-5DE3-BAC9-9BBB-0F7C57BE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778" y="2610927"/>
            <a:ext cx="7487843" cy="3137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E9867-8A34-577F-D30B-B267F064A45A}"/>
              </a:ext>
            </a:extLst>
          </p:cNvPr>
          <p:cNvSpPr txBox="1"/>
          <p:nvPr/>
        </p:nvSpPr>
        <p:spPr>
          <a:xfrm>
            <a:off x="533400" y="565564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</a:p>
        </p:txBody>
      </p:sp>
    </p:spTree>
    <p:extLst>
      <p:ext uri="{BB962C8B-B14F-4D97-AF65-F5344CB8AC3E}">
        <p14:creationId xmlns:p14="http://schemas.microsoft.com/office/powerpoint/2010/main" val="23041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C2C7-1C69-15F2-C3A5-3CF2AA84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EB667C7-618B-233B-FE4A-B567655C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8A2BF23-C8A9-B52C-A069-F614F0F4D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" r="3657" b="36825"/>
          <a:stretch/>
        </p:blipFill>
        <p:spPr>
          <a:xfrm>
            <a:off x="0" y="7912100"/>
            <a:ext cx="18288000" cy="237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5B6DF-4A41-323C-D408-D8D329AF008B}"/>
              </a:ext>
            </a:extLst>
          </p:cNvPr>
          <p:cNvSpPr txBox="1"/>
          <p:nvPr/>
        </p:nvSpPr>
        <p:spPr>
          <a:xfrm>
            <a:off x="2362200" y="2095500"/>
            <a:ext cx="12877800" cy="534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모둠별로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사용된 악기를 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조사해 봅시다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62F2E-75C4-598F-107F-B40526D0D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527D261-6A71-EC06-2121-3BC4CBF0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9A60133-AD54-61D2-433B-B00DFE56B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" r="3657" b="36825"/>
          <a:stretch/>
        </p:blipFill>
        <p:spPr>
          <a:xfrm>
            <a:off x="0" y="7912100"/>
            <a:ext cx="18288000" cy="23749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5CB27EB7-1666-EEC4-EB72-8D3DBD94E7B2}"/>
              </a:ext>
            </a:extLst>
          </p:cNvPr>
          <p:cNvGrpSpPr/>
          <p:nvPr/>
        </p:nvGrpSpPr>
        <p:grpSpPr>
          <a:xfrm>
            <a:off x="1091110" y="3934535"/>
            <a:ext cx="5221773" cy="2730547"/>
            <a:chOff x="990600" y="3560484"/>
            <a:chExt cx="6027181" cy="3048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445C5762-EFED-7647-1C4D-7157B2795D0B}"/>
                </a:ext>
              </a:extLst>
            </p:cNvPr>
            <p:cNvSpPr/>
            <p:nvPr/>
          </p:nvSpPr>
          <p:spPr>
            <a:xfrm>
              <a:off x="990600" y="3560484"/>
              <a:ext cx="3048000" cy="3048000"/>
            </a:xfrm>
            <a:prstGeom prst="ellipse">
              <a:avLst/>
            </a:prstGeom>
            <a:solidFill>
              <a:srgbClr val="EED55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B7056B-AE51-E90F-981D-2AC36EE552F5}"/>
                </a:ext>
              </a:extLst>
            </p:cNvPr>
            <p:cNvSpPr txBox="1"/>
            <p:nvPr/>
          </p:nvSpPr>
          <p:spPr>
            <a:xfrm>
              <a:off x="3116820" y="4530486"/>
              <a:ext cx="39009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불다</a:t>
              </a:r>
              <a:endParaRPr lang="ko-KR" altLang="en-US" sz="8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CF50861-69F1-7CED-F10A-718C27290F87}"/>
              </a:ext>
            </a:extLst>
          </p:cNvPr>
          <p:cNvGrpSpPr/>
          <p:nvPr/>
        </p:nvGrpSpPr>
        <p:grpSpPr>
          <a:xfrm>
            <a:off x="9597542" y="3660609"/>
            <a:ext cx="3624447" cy="2965781"/>
            <a:chOff x="12934713" y="749447"/>
            <a:chExt cx="6412320" cy="586740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F449E54-99D1-10D9-4FAD-63C609921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7310" r="98392"/>
                      </a14:imgEffect>
                    </a14:imgLayer>
                  </a14:imgProps>
                </a:ext>
              </a:extLst>
            </a:blip>
            <a:srcRect l="60165" t="9412" r="5779"/>
            <a:stretch/>
          </p:blipFill>
          <p:spPr>
            <a:xfrm rot="20836137">
              <a:off x="12934713" y="749447"/>
              <a:ext cx="4572000" cy="5867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AE1257-33F7-F659-0B07-2BB6B8BF8C13}"/>
                </a:ext>
              </a:extLst>
            </p:cNvPr>
            <p:cNvSpPr txBox="1"/>
            <p:nvPr/>
          </p:nvSpPr>
          <p:spPr>
            <a:xfrm>
              <a:off x="15446071" y="4314649"/>
              <a:ext cx="3900962" cy="78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나각</a:t>
              </a:r>
              <a:endPara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557BDB3-E9A9-6847-ED30-50C74CBC4493}"/>
              </a:ext>
            </a:extLst>
          </p:cNvPr>
          <p:cNvGrpSpPr/>
          <p:nvPr/>
        </p:nvGrpSpPr>
        <p:grpSpPr>
          <a:xfrm>
            <a:off x="6781800" y="1799494"/>
            <a:ext cx="2454599" cy="2808161"/>
            <a:chOff x="6870794" y="1175593"/>
            <a:chExt cx="4698587" cy="511215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AE526F3-6A81-D109-9E3F-31C7DFE42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98" b="100000" l="0" r="973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70302">
              <a:off x="6870794" y="1175593"/>
              <a:ext cx="4698587" cy="51121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4BE120-1D5C-D803-53D0-C87CD300D714}"/>
                </a:ext>
              </a:extLst>
            </p:cNvPr>
            <p:cNvSpPr txBox="1"/>
            <p:nvPr/>
          </p:nvSpPr>
          <p:spPr>
            <a:xfrm>
              <a:off x="7458158" y="4520338"/>
              <a:ext cx="3900961" cy="85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나발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E1ED5EF-BB71-250C-2399-CCB7C108AA03}"/>
              </a:ext>
            </a:extLst>
          </p:cNvPr>
          <p:cNvGrpSpPr/>
          <p:nvPr/>
        </p:nvGrpSpPr>
        <p:grpSpPr>
          <a:xfrm>
            <a:off x="11277600" y="5857833"/>
            <a:ext cx="4851312" cy="2886260"/>
            <a:chOff x="7263256" y="6032153"/>
            <a:chExt cx="6477000" cy="3747652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5790B3C-D5FF-A1B7-D7FA-D644F2D55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994" r="28509"/>
                      </a14:imgEffect>
                    </a14:imgLayer>
                  </a14:imgProps>
                </a:ext>
              </a:extLst>
            </a:blip>
            <a:srcRect l="3405" r="68679"/>
            <a:stretch/>
          </p:blipFill>
          <p:spPr>
            <a:xfrm rot="14988719">
              <a:off x="8627930" y="4667479"/>
              <a:ext cx="3747652" cy="6477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DEA000-7825-C409-4B8D-586C9F6BA70E}"/>
                </a:ext>
              </a:extLst>
            </p:cNvPr>
            <p:cNvSpPr txBox="1"/>
            <p:nvPr/>
          </p:nvSpPr>
          <p:spPr>
            <a:xfrm>
              <a:off x="9210030" y="7905980"/>
              <a:ext cx="3900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태평소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C49103-50F5-2F0F-3FAE-82269A0EC094}"/>
              </a:ext>
            </a:extLst>
          </p:cNvPr>
          <p:cNvSpPr txBox="1"/>
          <p:nvPr/>
        </p:nvSpPr>
        <p:spPr>
          <a:xfrm>
            <a:off x="111931" y="2068155"/>
            <a:ext cx="441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 </a:t>
            </a:r>
            <a:endParaRPr lang="en-US" altLang="ko-K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</a:t>
            </a:r>
            <a:endParaRPr lang="en-US" altLang="ko-K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타</a:t>
            </a:r>
            <a:endParaRPr lang="ko-KR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2CAAC-CBCF-D30A-A927-955A8087CC28}"/>
              </a:ext>
            </a:extLst>
          </p:cNvPr>
          <p:cNvSpPr txBox="1"/>
          <p:nvPr/>
        </p:nvSpPr>
        <p:spPr>
          <a:xfrm>
            <a:off x="533400" y="565564"/>
            <a:ext cx="1165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사용된 악기 조사해 보기  </a:t>
            </a:r>
          </a:p>
        </p:txBody>
      </p:sp>
    </p:spTree>
    <p:extLst>
      <p:ext uri="{BB962C8B-B14F-4D97-AF65-F5344CB8AC3E}">
        <p14:creationId xmlns:p14="http://schemas.microsoft.com/office/powerpoint/2010/main" val="1032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6F12-90CD-707F-E8A3-39AD0063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38861C3-2AEF-BCC1-1A59-8EAB4D06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389427-60FD-C5EC-6A2B-FB8FD6D45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" r="3657" b="36825"/>
          <a:stretch/>
        </p:blipFill>
        <p:spPr>
          <a:xfrm>
            <a:off x="0" y="7912100"/>
            <a:ext cx="18288000" cy="23749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3339CE44-FAD6-77C8-44A0-2CD45F5F21A8}"/>
              </a:ext>
            </a:extLst>
          </p:cNvPr>
          <p:cNvGrpSpPr/>
          <p:nvPr/>
        </p:nvGrpSpPr>
        <p:grpSpPr>
          <a:xfrm>
            <a:off x="6172200" y="2014850"/>
            <a:ext cx="3810000" cy="2374900"/>
            <a:chOff x="4911843" y="941145"/>
            <a:chExt cx="6447276" cy="41639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9C51F2-6D34-54D8-5411-642E12221502}"/>
                </a:ext>
              </a:extLst>
            </p:cNvPr>
            <p:cNvSpPr txBox="1"/>
            <p:nvPr/>
          </p:nvSpPr>
          <p:spPr>
            <a:xfrm>
              <a:off x="7458158" y="4520338"/>
              <a:ext cx="3900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자바라</a:t>
              </a: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2E532D2D-C4B2-ABDE-BF93-1F1247359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48" b="96639" l="32000" r="62054"/>
                      </a14:imgEffect>
                    </a14:imgLayer>
                  </a14:imgProps>
                </a:ext>
              </a:extLst>
            </a:blip>
            <a:srcRect l="34207" t="23447" r="39314" b="8951"/>
            <a:stretch/>
          </p:blipFill>
          <p:spPr>
            <a:xfrm>
              <a:off x="4911843" y="941145"/>
              <a:ext cx="5429487" cy="3566493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04B169A-9C5D-5B7C-B412-ECC86AF2DCFD}"/>
              </a:ext>
            </a:extLst>
          </p:cNvPr>
          <p:cNvGrpSpPr/>
          <p:nvPr/>
        </p:nvGrpSpPr>
        <p:grpSpPr>
          <a:xfrm>
            <a:off x="9650224" y="3216265"/>
            <a:ext cx="4419601" cy="3392999"/>
            <a:chOff x="11646837" y="284539"/>
            <a:chExt cx="6398719" cy="48097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99D654-1255-D469-9A64-299420476241}"/>
                </a:ext>
              </a:extLst>
            </p:cNvPr>
            <p:cNvSpPr txBox="1"/>
            <p:nvPr/>
          </p:nvSpPr>
          <p:spPr>
            <a:xfrm>
              <a:off x="14144595" y="4213138"/>
              <a:ext cx="3900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징</a:t>
              </a: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C4D1F239-8C40-1B17-8F70-925CDB57C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01" b="100000" l="0" r="28000"/>
                      </a14:imgEffect>
                    </a14:imgLayer>
                  </a14:imgProps>
                </a:ext>
              </a:extLst>
            </a:blip>
            <a:srcRect r="72924"/>
            <a:stretch/>
          </p:blipFill>
          <p:spPr>
            <a:xfrm rot="20000751">
              <a:off x="11646837" y="284539"/>
              <a:ext cx="5061374" cy="4809792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D7A9FC-78BD-CA23-C5C6-60A87203C2FB}"/>
              </a:ext>
            </a:extLst>
          </p:cNvPr>
          <p:cNvGrpSpPr/>
          <p:nvPr/>
        </p:nvGrpSpPr>
        <p:grpSpPr>
          <a:xfrm>
            <a:off x="12824626" y="5787121"/>
            <a:ext cx="4331412" cy="2937934"/>
            <a:chOff x="11924067" y="5974041"/>
            <a:chExt cx="7292155" cy="43630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9C6C9B-8491-252F-218F-79DF73F953A6}"/>
                </a:ext>
              </a:extLst>
            </p:cNvPr>
            <p:cNvSpPr txBox="1"/>
            <p:nvPr/>
          </p:nvSpPr>
          <p:spPr>
            <a:xfrm>
              <a:off x="15315261" y="8753055"/>
              <a:ext cx="3900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용고</a:t>
              </a:r>
              <a:endPara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8981E7C-6147-2510-D5BD-CC6B5F00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4400" l="0" r="9828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24067" y="5974041"/>
              <a:ext cx="5095982" cy="436300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3D2CC8-5427-532C-23A7-FC842ECA80FF}"/>
              </a:ext>
            </a:extLst>
          </p:cNvPr>
          <p:cNvSpPr txBox="1"/>
          <p:nvPr/>
        </p:nvSpPr>
        <p:spPr>
          <a:xfrm>
            <a:off x="533400" y="565564"/>
            <a:ext cx="1165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사용된 악기 조사해 보기  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25BE05D-4ED9-61EE-8ABF-429309FEF230}"/>
              </a:ext>
            </a:extLst>
          </p:cNvPr>
          <p:cNvGrpSpPr/>
          <p:nvPr/>
        </p:nvGrpSpPr>
        <p:grpSpPr>
          <a:xfrm>
            <a:off x="1131962" y="6078467"/>
            <a:ext cx="5221773" cy="2730547"/>
            <a:chOff x="990600" y="3560484"/>
            <a:chExt cx="6027181" cy="30480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CD80D2-DD12-EB77-C32B-130383B4FD06}"/>
                </a:ext>
              </a:extLst>
            </p:cNvPr>
            <p:cNvSpPr/>
            <p:nvPr/>
          </p:nvSpPr>
          <p:spPr>
            <a:xfrm>
              <a:off x="990600" y="3560484"/>
              <a:ext cx="3048000" cy="3048000"/>
            </a:xfrm>
            <a:prstGeom prst="ellipse">
              <a:avLst/>
            </a:prstGeom>
            <a:solidFill>
              <a:srgbClr val="EED55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9BB2FC-B8CC-FCFD-991E-44208AE4D0A3}"/>
                </a:ext>
              </a:extLst>
            </p:cNvPr>
            <p:cNvSpPr txBox="1"/>
            <p:nvPr/>
          </p:nvSpPr>
          <p:spPr>
            <a:xfrm>
              <a:off x="3116820" y="4530486"/>
              <a:ext cx="3900961" cy="123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치다</a:t>
              </a:r>
              <a:endParaRPr lang="ko-KR" altLang="en-US" sz="8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23A177-B2A9-78B1-B2B4-858E27AA1991}"/>
              </a:ext>
            </a:extLst>
          </p:cNvPr>
          <p:cNvSpPr txBox="1"/>
          <p:nvPr/>
        </p:nvSpPr>
        <p:spPr>
          <a:xfrm>
            <a:off x="182755" y="2095500"/>
            <a:ext cx="441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 </a:t>
            </a:r>
            <a:endParaRPr lang="en-US" altLang="ko-K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</a:t>
            </a:r>
            <a:endParaRPr lang="en-US" altLang="ko-K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타</a:t>
            </a:r>
            <a:endParaRPr lang="ko-KR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23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336D-79D8-4F82-6EBF-A5F4D459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A210413F-4144-0CBC-CBD2-4F373B368D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CC93BFE9-5A9A-F330-5AF1-47A78B79E6B4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65A7FAA-2314-5C57-463E-EE0C634F4C1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0B2F281-E75C-B6A3-1E31-07C45E4F869A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1342943-49F3-F533-3109-F6686E9A8DF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E3ACB5-9A0F-8B57-1FC2-BCEB3C64D510}"/>
              </a:ext>
            </a:extLst>
          </p:cNvPr>
          <p:cNvCxnSpPr/>
          <p:nvPr/>
        </p:nvCxnSpPr>
        <p:spPr>
          <a:xfrm>
            <a:off x="1905000" y="4686300"/>
            <a:ext cx="1485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60F4FE-5961-FBBB-75ED-8797E8BA10C7}"/>
              </a:ext>
            </a:extLst>
          </p:cNvPr>
          <p:cNvCxnSpPr>
            <a:cxnSpLocks/>
          </p:cNvCxnSpPr>
          <p:nvPr/>
        </p:nvCxnSpPr>
        <p:spPr>
          <a:xfrm>
            <a:off x="9144000" y="2857500"/>
            <a:ext cx="0" cy="3581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CE28543-B2F3-FF7D-2D31-1F790D4E8310}"/>
              </a:ext>
            </a:extLst>
          </p:cNvPr>
          <p:cNvSpPr/>
          <p:nvPr/>
        </p:nvSpPr>
        <p:spPr>
          <a:xfrm>
            <a:off x="2362200" y="3009900"/>
            <a:ext cx="6324598" cy="129607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C16FF4C-288A-B440-0FE4-1546CB5F12BB}"/>
              </a:ext>
            </a:extLst>
          </p:cNvPr>
          <p:cNvSpPr/>
          <p:nvPr/>
        </p:nvSpPr>
        <p:spPr>
          <a:xfrm>
            <a:off x="9626603" y="3009900"/>
            <a:ext cx="6324598" cy="1296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취타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0B5523E-7E61-FC76-647D-00E80394ACBB}"/>
              </a:ext>
            </a:extLst>
          </p:cNvPr>
          <p:cNvCxnSpPr/>
          <p:nvPr/>
        </p:nvCxnSpPr>
        <p:spPr>
          <a:xfrm>
            <a:off x="1905000" y="6438900"/>
            <a:ext cx="1485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72058BB-84F8-F743-72E7-621C901BE9FE}"/>
              </a:ext>
            </a:extLst>
          </p:cNvPr>
          <p:cNvSpPr/>
          <p:nvPr/>
        </p:nvSpPr>
        <p:spPr>
          <a:xfrm>
            <a:off x="2362200" y="4920372"/>
            <a:ext cx="6324598" cy="129607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무령지곡</a:t>
            </a:r>
            <a:endParaRPr lang="ko-KR" altLang="en-US" sz="54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987F71F-DF66-5D21-3FDB-A2182167424A}"/>
              </a:ext>
            </a:extLst>
          </p:cNvPr>
          <p:cNvSpPr/>
          <p:nvPr/>
        </p:nvSpPr>
        <p:spPr>
          <a:xfrm>
            <a:off x="9626603" y="4943262"/>
            <a:ext cx="6324598" cy="129607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err="1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만파정식지곡</a:t>
            </a:r>
            <a:endParaRPr lang="ko-KR" altLang="en-US" sz="5400" dirty="0">
              <a:solidFill>
                <a:schemeClr val="tx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343C4C3D-CFAF-69BE-7C8E-C5409EE04654}"/>
              </a:ext>
            </a:extLst>
          </p:cNvPr>
          <p:cNvCxnSpPr/>
          <p:nvPr/>
        </p:nvCxnSpPr>
        <p:spPr>
          <a:xfrm>
            <a:off x="1905000" y="8386773"/>
            <a:ext cx="1485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D5071FC-712A-88A8-EAF7-5CA595396F1C}"/>
              </a:ext>
            </a:extLst>
          </p:cNvPr>
          <p:cNvSpPr/>
          <p:nvPr/>
        </p:nvSpPr>
        <p:spPr>
          <a:xfrm>
            <a:off x="2362200" y="8688849"/>
            <a:ext cx="6324598" cy="129607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집사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E5DC2BBF-C33C-14CA-E448-771EF1E8081A}"/>
              </a:ext>
            </a:extLst>
          </p:cNvPr>
          <p:cNvSpPr/>
          <p:nvPr/>
        </p:nvSpPr>
        <p:spPr>
          <a:xfrm>
            <a:off x="9626603" y="8688849"/>
            <a:ext cx="6324598" cy="129607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박 치는 사람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7EF56E5-9F09-D93A-FD5B-E93FCE206C9A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9144000" y="8386773"/>
            <a:ext cx="0" cy="1900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8847E36A-907C-BEC9-AC4A-F7FA33B86BA2}"/>
              </a:ext>
            </a:extLst>
          </p:cNvPr>
          <p:cNvSpPr/>
          <p:nvPr/>
        </p:nvSpPr>
        <p:spPr>
          <a:xfrm>
            <a:off x="3829052" y="6753247"/>
            <a:ext cx="10648948" cy="129607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12</a:t>
            </a:r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박 한 장단</a:t>
            </a:r>
            <a:r>
              <a:rPr lang="en-US" altLang="ko-KR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7</a:t>
            </a:r>
            <a:r>
              <a:rPr lang="ko-KR" altLang="en-US" sz="5400" dirty="0">
                <a:solidFill>
                  <a:schemeClr val="tx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장 구성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CBDCC-C1E1-11E7-6BEF-8B843E6576D1}"/>
              </a:ext>
            </a:extLst>
          </p:cNvPr>
          <p:cNvSpPr txBox="1"/>
          <p:nvPr/>
        </p:nvSpPr>
        <p:spPr>
          <a:xfrm>
            <a:off x="533400" y="565564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와 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취타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의 차이점 알아보기</a:t>
            </a:r>
          </a:p>
        </p:txBody>
      </p:sp>
    </p:spTree>
    <p:extLst>
      <p:ext uri="{BB962C8B-B14F-4D97-AF65-F5344CB8AC3E}">
        <p14:creationId xmlns:p14="http://schemas.microsoft.com/office/powerpoint/2010/main" val="22215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383</Words>
  <Application>Microsoft Office PowerPoint</Application>
  <PresentationFormat>사용자 지정</PresentationFormat>
  <Paragraphs>64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한컴 말랑말랑 Regular</vt:lpstr>
      <vt:lpstr>Calibri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Ryan Han</cp:lastModifiedBy>
  <cp:revision>24</cp:revision>
  <dcterms:created xsi:type="dcterms:W3CDTF">2006-08-16T00:00:00Z</dcterms:created>
  <dcterms:modified xsi:type="dcterms:W3CDTF">2024-11-01T07:45:54Z</dcterms:modified>
</cp:coreProperties>
</file>