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7" r:id="rId7"/>
    <p:sldId id="328" r:id="rId8"/>
    <p:sldId id="333" r:id="rId9"/>
    <p:sldId id="335" r:id="rId10"/>
    <p:sldId id="334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28"/>
            <p14:sldId id="333"/>
            <p14:sldId id="335"/>
            <p14:sldId id="33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EE5"/>
    <a:srgbClr val="F0D8D8"/>
    <a:srgbClr val="FBFDFF"/>
    <a:srgbClr val="CC6600"/>
    <a:srgbClr val="FCE9D4"/>
    <a:srgbClr val="00602B"/>
    <a:srgbClr val="DFF4DC"/>
    <a:srgbClr val="00CC00"/>
    <a:srgbClr val="CCFFCC"/>
    <a:srgbClr val="E8F8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53" d="100"/>
          <a:sy n="153" d="100"/>
        </p:scale>
        <p:origin x="150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9234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85598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6744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고려 시대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80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고려 시대의 음악을 감상하고 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고려 시대의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21901" y="2918892"/>
            <a:ext cx="9841406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통일 신라의 전통을 계승한 고려는 불교를 삼아 불교 행사인 팔관회와 연등회를 국가차원에서 성대하게 행하였다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 중국에서 대성 아악과 그에 따른 등가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 err="1">
                <a:latin typeface="+mn-ea"/>
              </a:rPr>
              <a:t>헌가</a:t>
            </a:r>
            <a:r>
              <a:rPr lang="ko-KR" altLang="en-US" sz="1400" dirty="0">
                <a:latin typeface="+mn-ea"/>
              </a:rPr>
              <a:t> 악기들이 들어왔으며 </a:t>
            </a:r>
            <a:r>
              <a:rPr lang="ko-KR" altLang="en-US" sz="1400" dirty="0" err="1">
                <a:latin typeface="+mn-ea"/>
              </a:rPr>
              <a:t>낙양춘과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보허자가</a:t>
            </a:r>
            <a:r>
              <a:rPr lang="ko-KR" altLang="en-US" sz="1400" dirty="0">
                <a:latin typeface="+mn-ea"/>
              </a:rPr>
              <a:t> 유입되었고 대악서를 설립하여 궁중음악과 의식을 관장하였다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918~1392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년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43AA7CD6-B79A-171D-E1CE-80400FB87D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95290" y="1616113"/>
            <a:ext cx="8135450" cy="16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고려 시대에는 통일 신라의 전통을 이어받아 불교를 국교로 삼았고 국가 행사인 팔관회와 연등회가 확대되었다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당나라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송나라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원나라로부터 많은 음악과 악기들이 유입되어 향악이 발전하였고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음악적 특징에 따라 아악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당악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향악으로 구분되어 발전되었다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당악인 ‘</a:t>
            </a:r>
            <a:r>
              <a:rPr lang="ko-KR" altLang="en-US" sz="1400" dirty="0" err="1">
                <a:latin typeface="+mn-ea"/>
              </a:rPr>
              <a:t>보허자</a:t>
            </a:r>
            <a:r>
              <a:rPr lang="ko-KR" altLang="en-US" sz="1400" dirty="0">
                <a:latin typeface="+mn-ea"/>
              </a:rPr>
              <a:t>’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 err="1">
                <a:latin typeface="+mn-ea"/>
              </a:rPr>
              <a:t>낙양춘</a:t>
            </a:r>
            <a:r>
              <a:rPr lang="ko-KR" altLang="en-US" sz="1400" dirty="0">
                <a:latin typeface="+mn-ea"/>
              </a:rPr>
              <a:t>’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아악인 문묘제례악은 현재까지 남아 전해진다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남북국</a:t>
            </a:r>
            <a:r>
              <a:rPr lang="ko-KR" altLang="en-US" sz="1400" dirty="0">
                <a:latin typeface="+mn-ea"/>
              </a:rPr>
              <a:t> 시대에 유행하던 향가가 고려 가요로 바뀌고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>
                <a:latin typeface="+mn-ea"/>
              </a:rPr>
              <a:t>사모곡’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>
                <a:latin typeface="+mn-ea"/>
              </a:rPr>
              <a:t>서경별곡’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 err="1">
                <a:latin typeface="+mn-ea"/>
              </a:rPr>
              <a:t>청산별곡</a:t>
            </a:r>
            <a:r>
              <a:rPr lang="ko-KR" altLang="en-US" sz="1400" dirty="0">
                <a:latin typeface="+mn-ea"/>
              </a:rPr>
              <a:t>’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>
                <a:latin typeface="+mn-ea"/>
              </a:rPr>
              <a:t>가시리’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>
                <a:latin typeface="+mn-ea"/>
              </a:rPr>
              <a:t>정읍사’ 등의 가요가 성행하였다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고려 시대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음악의 특징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26060" y="3819848"/>
            <a:ext cx="1986714" cy="16776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1826060" y="5612520"/>
            <a:ext cx="1801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팔관회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697318" y="3819848"/>
            <a:ext cx="2733506" cy="16519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5150884" y="5612520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고려가요 </a:t>
            </a:r>
            <a:r>
              <a:rPr lang="en-US" altLang="ko-KR" sz="1100" dirty="0">
                <a:solidFill>
                  <a:srgbClr val="00602B"/>
                </a:solidFill>
              </a:rPr>
              <a:t>‘</a:t>
            </a:r>
            <a:r>
              <a:rPr lang="ko-KR" altLang="en-US" sz="1100" dirty="0" err="1">
                <a:solidFill>
                  <a:srgbClr val="00602B"/>
                </a:solidFill>
              </a:rPr>
              <a:t>청산별곡</a:t>
            </a:r>
            <a:r>
              <a:rPr lang="en-US" altLang="ko-KR" sz="1100" dirty="0">
                <a:solidFill>
                  <a:srgbClr val="00602B"/>
                </a:solidFill>
              </a:rPr>
              <a:t>‘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B718FC-6A2C-A4A9-DBB9-0E8D4AD996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188200" y="3847845"/>
            <a:ext cx="2441076" cy="16234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79C37D-AC71-6DA6-F018-FE21D7E8A4A8}"/>
              </a:ext>
            </a:extLst>
          </p:cNvPr>
          <p:cNvSpPr txBox="1"/>
          <p:nvPr/>
        </p:nvSpPr>
        <p:spPr>
          <a:xfrm>
            <a:off x="8504368" y="5612520"/>
            <a:ext cx="18087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당악정재 </a:t>
            </a:r>
            <a:r>
              <a:rPr lang="en-US" altLang="ko-KR" sz="1100" dirty="0">
                <a:solidFill>
                  <a:schemeClr val="accent6">
                    <a:lumMod val="75000"/>
                  </a:schemeClr>
                </a:solidFill>
              </a:rPr>
              <a:t>‘</a:t>
            </a:r>
            <a:r>
              <a:rPr lang="ko-KR" altLang="en-US" sz="1100" dirty="0" err="1">
                <a:solidFill>
                  <a:schemeClr val="accent6">
                    <a:lumMod val="75000"/>
                  </a:schemeClr>
                </a:solidFill>
              </a:rPr>
              <a:t>포구락</a:t>
            </a:r>
            <a:r>
              <a:rPr lang="en-US" altLang="ko-KR" sz="1100" dirty="0">
                <a:solidFill>
                  <a:schemeClr val="accent6">
                    <a:lumMod val="75000"/>
                  </a:schemeClr>
                </a:solidFill>
              </a:rPr>
              <a:t>‘</a:t>
            </a:r>
            <a:endParaRPr lang="ko-KR" altLang="en-US" sz="1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3EFD828-1C5E-CF7C-C0DA-A7C3839B9DAF}"/>
              </a:ext>
            </a:extLst>
          </p:cNvPr>
          <p:cNvSpPr/>
          <p:nvPr/>
        </p:nvSpPr>
        <p:spPr>
          <a:xfrm>
            <a:off x="1041655" y="795104"/>
            <a:ext cx="3370110" cy="8633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accent4">
                    <a:lumMod val="50000"/>
                  </a:schemeClr>
                </a:solidFill>
              </a:rPr>
              <a:t>고려 예종 </a:t>
            </a:r>
            <a:r>
              <a:rPr lang="en-US" altLang="ko-KR" sz="1050" dirty="0">
                <a:solidFill>
                  <a:schemeClr val="accent4">
                    <a:lumMod val="50000"/>
                  </a:schemeClr>
                </a:solidFill>
              </a:rPr>
              <a:t>11</a:t>
            </a:r>
            <a:r>
              <a:rPr lang="ko-KR" altLang="en-US" sz="1050" dirty="0">
                <a:solidFill>
                  <a:schemeClr val="accent4">
                    <a:lumMod val="50000"/>
                  </a:schemeClr>
                </a:solidFill>
              </a:rPr>
              <a:t>년</a:t>
            </a:r>
            <a:r>
              <a:rPr lang="en-US" altLang="ko-KR" sz="1050" dirty="0">
                <a:solidFill>
                  <a:schemeClr val="accent4">
                    <a:lumMod val="50000"/>
                  </a:schemeClr>
                </a:solidFill>
              </a:rPr>
              <a:t>(1116</a:t>
            </a:r>
            <a:r>
              <a:rPr lang="ko-KR" altLang="en-US" sz="1050" dirty="0">
                <a:solidFill>
                  <a:schemeClr val="accent4">
                    <a:lumMod val="50000"/>
                  </a:schemeClr>
                </a:solidFill>
              </a:rPr>
              <a:t>년</a:t>
            </a:r>
            <a:r>
              <a:rPr lang="en-US" altLang="ko-KR" sz="1050" dirty="0">
                <a:solidFill>
                  <a:schemeClr val="accent4">
                    <a:lumMod val="50000"/>
                  </a:schemeClr>
                </a:solidFill>
              </a:rPr>
              <a:t>)</a:t>
            </a:r>
            <a:r>
              <a:rPr lang="ko-KR" altLang="en-US" sz="1050" dirty="0">
                <a:solidFill>
                  <a:schemeClr val="accent4">
                    <a:lumMod val="50000"/>
                  </a:schemeClr>
                </a:solidFill>
              </a:rPr>
              <a:t>에 중국 송나라에서 </a:t>
            </a:r>
            <a:r>
              <a:rPr lang="ko-KR" altLang="en-US" sz="1050" dirty="0" err="1">
                <a:solidFill>
                  <a:schemeClr val="accent4">
                    <a:lumMod val="50000"/>
                  </a:schemeClr>
                </a:solidFill>
              </a:rPr>
              <a:t>대성아악이</a:t>
            </a:r>
            <a:r>
              <a:rPr lang="ko-KR" altLang="en-US" sz="1050" dirty="0">
                <a:solidFill>
                  <a:schemeClr val="accent4">
                    <a:lumMod val="50000"/>
                  </a:schemeClr>
                </a:solidFill>
              </a:rPr>
              <a:t> 전래되었다</a:t>
            </a:r>
            <a:r>
              <a:rPr lang="en-US" altLang="ko-KR" sz="105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ko-KR" altLang="en-US" sz="1050" dirty="0">
                <a:solidFill>
                  <a:schemeClr val="accent4">
                    <a:lumMod val="50000"/>
                  </a:schemeClr>
                </a:solidFill>
              </a:rPr>
              <a:t>각종 제례와 국가적 의식에 사용되던 아악이 고려에 전래된 것이다</a:t>
            </a:r>
            <a:r>
              <a:rPr lang="en-US" altLang="ko-KR" sz="105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113C4BE-901C-097C-90B4-3087CBF5D845}"/>
              </a:ext>
            </a:extLst>
          </p:cNvPr>
          <p:cNvSpPr/>
          <p:nvPr/>
        </p:nvSpPr>
        <p:spPr>
          <a:xfrm>
            <a:off x="4500000" y="795104"/>
            <a:ext cx="3370110" cy="863398"/>
          </a:xfrm>
          <a:prstGeom prst="roundRect">
            <a:avLst/>
          </a:prstGeom>
          <a:solidFill>
            <a:srgbClr val="DFF4DC"/>
          </a:solidFill>
          <a:ln w="635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rgbClr val="00602B"/>
                </a:solidFill>
              </a:rPr>
              <a:t>당악은 넓은 의미의 중국 음악</a:t>
            </a:r>
            <a:r>
              <a:rPr lang="en-US" altLang="ko-KR" sz="1050" dirty="0">
                <a:solidFill>
                  <a:srgbClr val="00602B"/>
                </a:solidFill>
              </a:rPr>
              <a:t>, </a:t>
            </a:r>
            <a:r>
              <a:rPr lang="ko-KR" altLang="en-US" sz="1050" dirty="0">
                <a:solidFill>
                  <a:srgbClr val="00602B"/>
                </a:solidFill>
              </a:rPr>
              <a:t>중국 송나라의 궁중음악 중 아악이 아닌 속악</a:t>
            </a:r>
            <a:r>
              <a:rPr lang="en-US" altLang="ko-KR" sz="1050" dirty="0">
                <a:solidFill>
                  <a:srgbClr val="00602B"/>
                </a:solidFill>
              </a:rPr>
              <a:t>, </a:t>
            </a:r>
            <a:r>
              <a:rPr lang="ko-KR" altLang="en-US" sz="1050" dirty="0">
                <a:solidFill>
                  <a:srgbClr val="00602B"/>
                </a:solidFill>
              </a:rPr>
              <a:t>즉 연례악을 가리킨다</a:t>
            </a:r>
            <a:r>
              <a:rPr lang="en-US" altLang="ko-KR" sz="1050" dirty="0">
                <a:solidFill>
                  <a:srgbClr val="00602B"/>
                </a:solidFill>
              </a:rPr>
              <a:t>. </a:t>
            </a:r>
            <a:r>
              <a:rPr lang="ko-KR" altLang="en-US" sz="1050" dirty="0">
                <a:solidFill>
                  <a:srgbClr val="00602B"/>
                </a:solidFill>
              </a:rPr>
              <a:t>고려의 당악에는 음악 뿐만 아니라 중국 궁중의 무용인 당악정재까지 포함하여 전래가 되었다</a:t>
            </a:r>
            <a:r>
              <a:rPr lang="en-US" altLang="ko-KR" sz="1050" dirty="0">
                <a:solidFill>
                  <a:srgbClr val="00602B"/>
                </a:solidFill>
              </a:rPr>
              <a:t>.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51F2593-4C4E-0F25-B400-AACD20E829DF}"/>
              </a:ext>
            </a:extLst>
          </p:cNvPr>
          <p:cNvSpPr/>
          <p:nvPr/>
        </p:nvSpPr>
        <p:spPr>
          <a:xfrm>
            <a:off x="7958345" y="795104"/>
            <a:ext cx="3370110" cy="863398"/>
          </a:xfrm>
          <a:prstGeom prst="roundRect">
            <a:avLst/>
          </a:prstGeom>
          <a:solidFill>
            <a:srgbClr val="FCE9D4"/>
          </a:solidFill>
          <a:ln w="6350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rgbClr val="CC6600"/>
                </a:solidFill>
              </a:rPr>
              <a:t>신라의 전통을 이어받은</a:t>
            </a:r>
            <a:r>
              <a:rPr lang="en-US" altLang="ko-KR" sz="1050" dirty="0">
                <a:solidFill>
                  <a:srgbClr val="CC6600"/>
                </a:solidFill>
              </a:rPr>
              <a:t> </a:t>
            </a:r>
            <a:r>
              <a:rPr lang="ko-KR" altLang="en-US" sz="1050" dirty="0">
                <a:solidFill>
                  <a:srgbClr val="CC6600"/>
                </a:solidFill>
              </a:rPr>
              <a:t>향악은 </a:t>
            </a:r>
            <a:r>
              <a:rPr lang="ko-KR" altLang="en-US" sz="1050" dirty="0" err="1">
                <a:solidFill>
                  <a:srgbClr val="CC6600"/>
                </a:solidFill>
              </a:rPr>
              <a:t>태묘를</a:t>
            </a:r>
            <a:r>
              <a:rPr lang="ko-KR" altLang="en-US" sz="1050" dirty="0">
                <a:solidFill>
                  <a:srgbClr val="CC6600"/>
                </a:solidFill>
              </a:rPr>
              <a:t> 비롯한 국가적인 제사의 일부에서 연주되었고</a:t>
            </a:r>
            <a:r>
              <a:rPr lang="en-US" altLang="ko-KR" sz="1050" dirty="0">
                <a:solidFill>
                  <a:srgbClr val="CC6600"/>
                </a:solidFill>
              </a:rPr>
              <a:t>, ‘</a:t>
            </a:r>
            <a:r>
              <a:rPr lang="ko-KR" altLang="en-US" sz="1050" dirty="0">
                <a:solidFill>
                  <a:srgbClr val="CC6600"/>
                </a:solidFill>
              </a:rPr>
              <a:t>정읍’</a:t>
            </a:r>
            <a:r>
              <a:rPr lang="en-US" altLang="ko-KR" sz="1050" dirty="0">
                <a:solidFill>
                  <a:srgbClr val="CC6600"/>
                </a:solidFill>
              </a:rPr>
              <a:t>, ‘</a:t>
            </a:r>
            <a:r>
              <a:rPr lang="ko-KR" altLang="en-US" sz="1050" dirty="0">
                <a:solidFill>
                  <a:srgbClr val="CC6600"/>
                </a:solidFill>
              </a:rPr>
              <a:t>동동’ 등의 </a:t>
            </a:r>
            <a:r>
              <a:rPr lang="ko-KR" altLang="en-US" sz="1050" dirty="0" err="1">
                <a:solidFill>
                  <a:srgbClr val="CC6600"/>
                </a:solidFill>
              </a:rPr>
              <a:t>향악곡이</a:t>
            </a:r>
            <a:r>
              <a:rPr lang="ko-KR" altLang="en-US" sz="1050" dirty="0">
                <a:solidFill>
                  <a:srgbClr val="CC6600"/>
                </a:solidFill>
              </a:rPr>
              <a:t> 궁중 잔치에서 춤과 함께 연주되었다</a:t>
            </a:r>
            <a:r>
              <a:rPr lang="en-US" altLang="ko-KR" sz="1050" dirty="0">
                <a:solidFill>
                  <a:srgbClr val="CC6600"/>
                </a:solidFill>
              </a:rPr>
              <a:t>.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721043E-8271-5F54-2469-BCEC82F21E4D}"/>
              </a:ext>
            </a:extLst>
          </p:cNvPr>
          <p:cNvSpPr/>
          <p:nvPr/>
        </p:nvSpPr>
        <p:spPr>
          <a:xfrm>
            <a:off x="3724212" y="2368804"/>
            <a:ext cx="357282" cy="216950"/>
          </a:xfrm>
          <a:prstGeom prst="rect">
            <a:avLst/>
          </a:prstGeom>
          <a:solidFill>
            <a:schemeClr val="accent5">
              <a:alpha val="28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F611329-C39A-E9B0-9EE4-FAECC5EDB43A}"/>
              </a:ext>
            </a:extLst>
          </p:cNvPr>
          <p:cNvSpPr/>
          <p:nvPr/>
        </p:nvSpPr>
        <p:spPr>
          <a:xfrm>
            <a:off x="4123069" y="2368804"/>
            <a:ext cx="357282" cy="216950"/>
          </a:xfrm>
          <a:prstGeom prst="rect">
            <a:avLst/>
          </a:prstGeom>
          <a:solidFill>
            <a:srgbClr val="00B050">
              <a:alpha val="28000"/>
            </a:srgb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B163B82-7528-16E7-6266-059433F81B7E}"/>
              </a:ext>
            </a:extLst>
          </p:cNvPr>
          <p:cNvSpPr/>
          <p:nvPr/>
        </p:nvSpPr>
        <p:spPr>
          <a:xfrm>
            <a:off x="4534957" y="2368804"/>
            <a:ext cx="357282" cy="216950"/>
          </a:xfrm>
          <a:prstGeom prst="rect">
            <a:avLst/>
          </a:prstGeom>
          <a:solidFill>
            <a:srgbClr val="FFC000">
              <a:alpha val="28000"/>
            </a:srgb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844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0" grpId="0" animBg="1"/>
      <p:bldP spid="20" grpId="0" animBg="1"/>
      <p:bldP spid="21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176789"/>
            <a:ext cx="1480831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문묘제례악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774513" y="1141597"/>
            <a:ext cx="8722047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종묘와 사직에 이어 조선 시대 국가적인 제례 중 비교적 중요한 제사인 중사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中祀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에 속한다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공자를 비롯한 중국과 우리나라의 훌륭한 유학자를 모신 사당인 성균관 대성전에서 거행하는 제향으로 </a:t>
            </a:r>
            <a:r>
              <a:rPr lang="ko-KR" altLang="en-US" sz="1400" dirty="0" err="1">
                <a:latin typeface="+mn-ea"/>
              </a:rPr>
              <a:t>석전제라고도</a:t>
            </a:r>
            <a:r>
              <a:rPr lang="ko-KR" altLang="en-US" sz="1400" dirty="0">
                <a:latin typeface="+mn-ea"/>
              </a:rPr>
              <a:t> 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5D04209-991B-9CC9-8D39-A9F05496FD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005886" y="2368245"/>
            <a:ext cx="4560498" cy="158272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0ED4B68-68EF-3473-9432-FA9DCFE367E7}"/>
              </a:ext>
            </a:extLst>
          </p:cNvPr>
          <p:cNvSpPr txBox="1"/>
          <p:nvPr/>
        </p:nvSpPr>
        <p:spPr>
          <a:xfrm>
            <a:off x="2774513" y="4446575"/>
            <a:ext cx="8722047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고려 예종 </a:t>
            </a:r>
            <a:r>
              <a:rPr lang="en-US" altLang="ko-KR" sz="1200" dirty="0">
                <a:latin typeface="+mn-ea"/>
              </a:rPr>
              <a:t>11</a:t>
            </a:r>
            <a:r>
              <a:rPr lang="ko-KR" altLang="en-US" sz="1200" dirty="0">
                <a:latin typeface="+mn-ea"/>
              </a:rPr>
              <a:t>년에 아악이 우리나라에 소개되었다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현재 전해지는 아악은 문묘제례악 하나만이 남아 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문묘제례악은 세종 때 원나라 </a:t>
            </a:r>
            <a:r>
              <a:rPr lang="ko-KR" altLang="en-US" sz="1200" dirty="0" err="1">
                <a:latin typeface="+mn-ea"/>
              </a:rPr>
              <a:t>임우의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석전악보</a:t>
            </a:r>
            <a:r>
              <a:rPr lang="ko-KR" altLang="en-US" sz="1200" dirty="0">
                <a:latin typeface="+mn-ea"/>
              </a:rPr>
              <a:t> 가운데 </a:t>
            </a:r>
            <a:r>
              <a:rPr lang="en-US" altLang="ko-KR" sz="1200" dirty="0">
                <a:latin typeface="+mn-ea"/>
              </a:rPr>
              <a:t>12</a:t>
            </a:r>
            <a:r>
              <a:rPr lang="ko-KR" altLang="en-US" sz="1200" dirty="0">
                <a:latin typeface="+mn-ea"/>
              </a:rPr>
              <a:t>율을 각기 궁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으뜸음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으로 삼아 만든 </a:t>
            </a:r>
            <a:r>
              <a:rPr lang="ko-KR" altLang="en-US" sz="1200" dirty="0" err="1">
                <a:latin typeface="+mn-ea"/>
              </a:rPr>
              <a:t>영신악</a:t>
            </a:r>
            <a:r>
              <a:rPr lang="en-US" altLang="ko-KR" sz="1200" dirty="0">
                <a:latin typeface="+mn-ea"/>
              </a:rPr>
              <a:t>·</a:t>
            </a:r>
            <a:r>
              <a:rPr lang="ko-KR" altLang="en-US" sz="1200" dirty="0" err="1">
                <a:latin typeface="+mn-ea"/>
              </a:rPr>
              <a:t>황종궁</a:t>
            </a:r>
            <a:r>
              <a:rPr lang="ko-KR" altLang="en-US" sz="1200" dirty="0">
                <a:latin typeface="+mn-ea"/>
              </a:rPr>
              <a:t> 등 </a:t>
            </a:r>
            <a:r>
              <a:rPr lang="en-US" altLang="ko-KR" sz="1200" dirty="0">
                <a:latin typeface="+mn-ea"/>
              </a:rPr>
              <a:t>12</a:t>
            </a:r>
            <a:r>
              <a:rPr lang="ko-KR" altLang="en-US" sz="1200" dirty="0">
                <a:latin typeface="+mn-ea"/>
              </a:rPr>
              <a:t>곡과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송신악</a:t>
            </a:r>
            <a:r>
              <a:rPr lang="ko-KR" altLang="en-US" sz="1200" dirty="0">
                <a:latin typeface="+mn-ea"/>
              </a:rPr>
              <a:t> 중에서 </a:t>
            </a:r>
            <a:r>
              <a:rPr lang="ko-KR" altLang="en-US" sz="1200" dirty="0" err="1">
                <a:latin typeface="+mn-ea"/>
              </a:rPr>
              <a:t>송신황종궁</a:t>
            </a:r>
            <a:r>
              <a:rPr lang="en-US" altLang="ko-KR" sz="1200" dirty="0">
                <a:latin typeface="+mn-ea"/>
              </a:rPr>
              <a:t>·</a:t>
            </a:r>
            <a:r>
              <a:rPr lang="ko-KR" altLang="en-US" sz="1200" dirty="0" err="1">
                <a:latin typeface="+mn-ea"/>
              </a:rPr>
              <a:t>송신협종궁</a:t>
            </a:r>
            <a:r>
              <a:rPr lang="en-US" altLang="ko-KR" sz="1200" dirty="0">
                <a:latin typeface="+mn-ea"/>
              </a:rPr>
              <a:t>·</a:t>
            </a:r>
            <a:r>
              <a:rPr lang="ko-KR" altLang="en-US" sz="1200" dirty="0" err="1">
                <a:latin typeface="+mn-ea"/>
              </a:rPr>
              <a:t>송신임종궁을</a:t>
            </a:r>
            <a:r>
              <a:rPr lang="ko-KR" altLang="en-US" sz="1200" dirty="0">
                <a:latin typeface="+mn-ea"/>
              </a:rPr>
              <a:t> 채택한 </a:t>
            </a:r>
            <a:r>
              <a:rPr lang="en-US" altLang="ko-KR" sz="1200" dirty="0">
                <a:latin typeface="+mn-ea"/>
              </a:rPr>
              <a:t>15</a:t>
            </a:r>
            <a:r>
              <a:rPr lang="ko-KR" altLang="en-US" sz="1200" dirty="0">
                <a:latin typeface="+mn-ea"/>
              </a:rPr>
              <a:t>곡으로 이루어져 있다</a:t>
            </a:r>
            <a:r>
              <a:rPr lang="en-US" altLang="ko-KR" sz="1200" dirty="0">
                <a:latin typeface="+mn-ea"/>
              </a:rPr>
              <a:t>. ‘</a:t>
            </a:r>
            <a:r>
              <a:rPr lang="ko-KR" altLang="en-US" sz="1200" dirty="0" err="1">
                <a:latin typeface="+mn-ea"/>
              </a:rPr>
              <a:t>황종궁’은</a:t>
            </a:r>
            <a:r>
              <a:rPr lang="ko-KR" altLang="en-US" sz="1200" dirty="0">
                <a:latin typeface="+mn-ea"/>
              </a:rPr>
              <a:t> 이들 중 </a:t>
            </a:r>
            <a:r>
              <a:rPr lang="ko-KR" altLang="en-US" sz="1200" dirty="0" err="1">
                <a:latin typeface="+mn-ea"/>
              </a:rPr>
              <a:t>황종을</a:t>
            </a:r>
            <a:r>
              <a:rPr lang="ko-KR" altLang="en-US" sz="1200" dirty="0">
                <a:latin typeface="+mn-ea"/>
              </a:rPr>
              <a:t> 으뜸음으로 한 곡이다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5EB9224-A759-833C-239B-16B17300E2BE}"/>
              </a:ext>
            </a:extLst>
          </p:cNvPr>
          <p:cNvSpPr/>
          <p:nvPr/>
        </p:nvSpPr>
        <p:spPr>
          <a:xfrm>
            <a:off x="1324997" y="4480567"/>
            <a:ext cx="1317994" cy="4473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문묘제례악 중 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‘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</a:rPr>
              <a:t>황종궁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‘</a:t>
            </a:r>
          </a:p>
        </p:txBody>
      </p:sp>
      <p:pic>
        <p:nvPicPr>
          <p:cNvPr id="2" name="[아침나라 중음①]_3단원_교과서_80쪽_1.문묘제례악 중 황종궁_음원편집">
            <a:hlinkClick r:id="" action="ppaction://media"/>
            <a:extLst>
              <a:ext uri="{FF2B5EF4-FFF2-40B4-BE49-F238E27FC236}">
                <a16:creationId xmlns:a16="http://schemas.microsoft.com/office/drawing/2014/main" id="{CB3797F9-A587-BEDA-950E-9AD19758B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2335" y="2673517"/>
            <a:ext cx="404724" cy="40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5EB9224-A759-833C-239B-16B17300E2BE}"/>
              </a:ext>
            </a:extLst>
          </p:cNvPr>
          <p:cNvSpPr/>
          <p:nvPr/>
        </p:nvSpPr>
        <p:spPr>
          <a:xfrm>
            <a:off x="1368838" y="1016883"/>
            <a:ext cx="2414022" cy="2519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문묘제례악 중 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‘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</a:rPr>
              <a:t>황종궁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</a:rPr>
              <a:t>‘</a:t>
            </a:r>
          </a:p>
        </p:txBody>
      </p:sp>
      <p:pic>
        <p:nvPicPr>
          <p:cNvPr id="2" name="[아침나라 중음①]_3단원_교과서_80쪽_1.문묘제례악 중 황종궁_음원편집">
            <a:hlinkClick r:id="" action="ppaction://media"/>
            <a:extLst>
              <a:ext uri="{FF2B5EF4-FFF2-40B4-BE49-F238E27FC236}">
                <a16:creationId xmlns:a16="http://schemas.microsoft.com/office/drawing/2014/main" id="{CB3797F9-A587-BEDA-950E-9AD19758B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73487" y="1541031"/>
            <a:ext cx="404724" cy="404724"/>
          </a:xfrm>
          <a:prstGeom prst="rect">
            <a:avLst/>
          </a:prstGeom>
        </p:spPr>
      </p:pic>
      <p:pic>
        <p:nvPicPr>
          <p:cNvPr id="4" name="그림 3" descr="텍스트, 악보이(가) 표시된 사진&#10;&#10;자동 생성된 설명">
            <a:extLst>
              <a:ext uri="{FF2B5EF4-FFF2-40B4-BE49-F238E27FC236}">
                <a16:creationId xmlns:a16="http://schemas.microsoft.com/office/drawing/2014/main" id="{8BAD7BE7-FD7A-813B-A298-B6A155C93A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4350" y="1447376"/>
            <a:ext cx="5210341" cy="43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059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176789"/>
            <a:ext cx="1480831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보허자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774513" y="1141597"/>
            <a:ext cx="8722047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‘</a:t>
            </a:r>
            <a:r>
              <a:rPr lang="ko-KR" altLang="en-US" sz="1400" dirty="0" err="1">
                <a:latin typeface="+mn-ea"/>
              </a:rPr>
              <a:t>장춘불로지곡’이라고도</a:t>
            </a:r>
            <a:r>
              <a:rPr lang="ko-KR" altLang="en-US" sz="1400" dirty="0">
                <a:latin typeface="+mn-ea"/>
              </a:rPr>
              <a:t>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당피리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대금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해금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당적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편종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편경에 장구와 북을 갖추어 연주한다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고려 시대 때 들어온 당악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우리나라 궁중음악 중 중국에서 들어온 당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송의 속악</a:t>
            </a:r>
            <a:r>
              <a:rPr lang="en-US" altLang="ko-KR" sz="1400" dirty="0">
                <a:latin typeface="+mn-ea"/>
              </a:rPr>
              <a:t>) </a:t>
            </a:r>
            <a:r>
              <a:rPr lang="ko-KR" altLang="en-US" sz="1400" dirty="0">
                <a:latin typeface="+mn-ea"/>
              </a:rPr>
              <a:t>중의 하나로 궁중에서 주로 정재 반주로 사용되었다</a:t>
            </a:r>
            <a:r>
              <a:rPr lang="en-US" altLang="ko-KR" sz="1400" dirty="0">
                <a:latin typeface="+mn-ea"/>
              </a:rPr>
              <a:t>. 〈</a:t>
            </a:r>
            <a:r>
              <a:rPr lang="ko-KR" altLang="en-US" sz="1400" dirty="0">
                <a:latin typeface="+mn-ea"/>
              </a:rPr>
              <a:t>고려사</a:t>
            </a:r>
            <a:r>
              <a:rPr lang="en-US" altLang="ko-KR" sz="1400" dirty="0">
                <a:latin typeface="+mn-ea"/>
              </a:rPr>
              <a:t>〉 ‘</a:t>
            </a:r>
            <a:r>
              <a:rPr lang="ko-KR" altLang="en-US" sz="1400" dirty="0" err="1">
                <a:latin typeface="+mn-ea"/>
              </a:rPr>
              <a:t>악지’에</a:t>
            </a:r>
            <a:r>
              <a:rPr lang="ko-KR" altLang="en-US" sz="1400" dirty="0">
                <a:latin typeface="+mn-ea"/>
              </a:rPr>
              <a:t> 실린 당악정재의 하나인 </a:t>
            </a:r>
            <a:r>
              <a:rPr lang="en-US" altLang="ko-KR" sz="1400" dirty="0">
                <a:latin typeface="+mn-ea"/>
              </a:rPr>
              <a:t>〈</a:t>
            </a:r>
            <a:r>
              <a:rPr lang="ko-KR" altLang="en-US" sz="1400" dirty="0" err="1">
                <a:latin typeface="+mn-ea"/>
              </a:rPr>
              <a:t>오양선</a:t>
            </a:r>
            <a:r>
              <a:rPr lang="en-US" altLang="ko-KR" sz="1400" dirty="0">
                <a:latin typeface="+mn-ea"/>
              </a:rPr>
              <a:t>〉</a:t>
            </a:r>
            <a:r>
              <a:rPr lang="ko-KR" altLang="en-US" sz="1400" dirty="0">
                <a:latin typeface="+mn-ea"/>
              </a:rPr>
              <a:t>의 창사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唱詞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로 실려 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장춘불로지곡이라고도</a:t>
            </a:r>
            <a:r>
              <a:rPr lang="ko-KR" altLang="en-US" sz="1400" dirty="0">
                <a:latin typeface="+mn-ea"/>
              </a:rPr>
              <a:t>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보허자는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20</a:t>
            </a:r>
            <a:r>
              <a:rPr lang="ko-KR" altLang="en-US" sz="1400" dirty="0">
                <a:latin typeface="+mn-ea"/>
              </a:rPr>
              <a:t>박 한 장단의 조금 느린 관악 합주로 연주된다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5EB9224-A759-833C-239B-16B17300E2BE}"/>
              </a:ext>
            </a:extLst>
          </p:cNvPr>
          <p:cNvSpPr/>
          <p:nvPr/>
        </p:nvSpPr>
        <p:spPr>
          <a:xfrm>
            <a:off x="4321478" y="2889565"/>
            <a:ext cx="1317994" cy="250022"/>
          </a:xfrm>
          <a:prstGeom prst="roundRect">
            <a:avLst/>
          </a:prstGeom>
          <a:solidFill>
            <a:srgbClr val="FBEEE5"/>
          </a:solidFill>
          <a:ln w="635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chemeClr val="accent1">
                    <a:lumMod val="75000"/>
                  </a:schemeClr>
                </a:solidFill>
              </a:rPr>
              <a:t>관악보허자</a:t>
            </a:r>
            <a:endParaRPr lang="en-US" altLang="ko-KR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[아침나라 중음①]_3단원_교과서_80쪽_2.보허자">
            <a:hlinkClick r:id="" action="ppaction://media"/>
            <a:extLst>
              <a:ext uri="{FF2B5EF4-FFF2-40B4-BE49-F238E27FC236}">
                <a16:creationId xmlns:a16="http://schemas.microsoft.com/office/drawing/2014/main" id="{8AE62A21-EB5A-D24F-A987-B0BAB137E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1735" y="1830363"/>
            <a:ext cx="421680" cy="421680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6ED45C0-CC0D-5C67-F4E3-225C3DDDE16C}"/>
              </a:ext>
            </a:extLst>
          </p:cNvPr>
          <p:cNvSpPr/>
          <p:nvPr/>
        </p:nvSpPr>
        <p:spPr>
          <a:xfrm>
            <a:off x="8342333" y="2889565"/>
            <a:ext cx="1317994" cy="250022"/>
          </a:xfrm>
          <a:prstGeom prst="roundRect">
            <a:avLst/>
          </a:prstGeom>
          <a:solidFill>
            <a:srgbClr val="FBEEE5"/>
          </a:solidFill>
          <a:ln w="635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1">
                    <a:lumMod val="75000"/>
                  </a:schemeClr>
                </a:solidFill>
              </a:rPr>
              <a:t>현악보허자</a:t>
            </a:r>
            <a:endParaRPr lang="en-US" altLang="ko-KR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표 7">
            <a:extLst>
              <a:ext uri="{FF2B5EF4-FFF2-40B4-BE49-F238E27FC236}">
                <a16:creationId xmlns:a16="http://schemas.microsoft.com/office/drawing/2014/main" id="{E93B3F0E-B549-3DAF-1E6D-513C32FED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87607"/>
              </p:ext>
            </p:extLst>
          </p:nvPr>
        </p:nvGraphicFramePr>
        <p:xfrm>
          <a:off x="1989600" y="3253211"/>
          <a:ext cx="9097379" cy="263740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53809">
                  <a:extLst>
                    <a:ext uri="{9D8B030D-6E8A-4147-A177-3AD203B41FA5}">
                      <a16:colId xmlns:a16="http://schemas.microsoft.com/office/drawing/2014/main" val="1737293332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839755719"/>
                    </a:ext>
                  </a:extLst>
                </a:gridCol>
                <a:gridCol w="4121785">
                  <a:extLst>
                    <a:ext uri="{9D8B030D-6E8A-4147-A177-3AD203B41FA5}">
                      <a16:colId xmlns:a16="http://schemas.microsoft.com/office/drawing/2014/main" val="2802371947"/>
                    </a:ext>
                  </a:extLst>
                </a:gridCol>
              </a:tblGrid>
              <a:tr h="10534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/>
                        <a:t>악기 편성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E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당피리 중심의 관악 합주</a:t>
                      </a:r>
                    </a:p>
                    <a:p>
                      <a:pPr algn="ctr"/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당피리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대금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소금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해금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아쟁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장구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좌고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100" b="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E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현악 합주</a:t>
                      </a:r>
                    </a:p>
                    <a:p>
                      <a:pPr algn="ctr"/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가야금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거문고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양금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장구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100" b="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868625"/>
                  </a:ext>
                </a:extLst>
              </a:tr>
              <a:tr h="1584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/>
                        <a:t>특징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/>
                        <a:t>- ‘</a:t>
                      </a:r>
                      <a:r>
                        <a:rPr lang="ko-KR" altLang="en-US" sz="1100" b="0" dirty="0" err="1"/>
                        <a:t>보허자’라</a:t>
                      </a:r>
                      <a:r>
                        <a:rPr lang="ko-KR" altLang="en-US" sz="1100" b="0" dirty="0"/>
                        <a:t> 부르며 ‘</a:t>
                      </a:r>
                      <a:r>
                        <a:rPr lang="ko-KR" altLang="en-US" sz="1100" b="0" dirty="0" err="1"/>
                        <a:t>장춘불로지곡’으로도</a:t>
                      </a:r>
                      <a:r>
                        <a:rPr lang="ko-KR" altLang="en-US" sz="1100" b="0" dirty="0"/>
                        <a:t> 불린다</a:t>
                      </a:r>
                      <a:r>
                        <a:rPr lang="en-US" altLang="ko-KR" sz="1100" b="0" dirty="0"/>
                        <a:t>.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100" b="0" dirty="0"/>
                        <a:t>- </a:t>
                      </a:r>
                      <a:r>
                        <a:rPr lang="ko-KR" altLang="en-US" sz="1100" b="0" dirty="0"/>
                        <a:t>궁중 정재 반주 음악으로 많이 사용된다</a:t>
                      </a:r>
                      <a:r>
                        <a:rPr lang="en-US" altLang="ko-KR" sz="1100" b="0" dirty="0"/>
                        <a:t>.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100" b="0" dirty="0"/>
                        <a:t>- </a:t>
                      </a:r>
                      <a:r>
                        <a:rPr lang="ko-KR" altLang="en-US" sz="1100" b="0" dirty="0"/>
                        <a:t>옛 </a:t>
                      </a:r>
                      <a:r>
                        <a:rPr lang="ko-KR" altLang="en-US" sz="1100" b="0" dirty="0" err="1"/>
                        <a:t>보허자의</a:t>
                      </a:r>
                      <a:r>
                        <a:rPr lang="ko-KR" altLang="en-US" sz="1100" b="0" dirty="0"/>
                        <a:t> </a:t>
                      </a:r>
                      <a:r>
                        <a:rPr lang="en-US" altLang="ko-KR" sz="1100" b="0" dirty="0"/>
                        <a:t>7</a:t>
                      </a:r>
                      <a:r>
                        <a:rPr lang="ko-KR" altLang="en-US" sz="1100" b="0" dirty="0"/>
                        <a:t>장 중 </a:t>
                      </a:r>
                      <a:r>
                        <a:rPr lang="en-US" altLang="ko-KR" sz="1100" b="0" dirty="0"/>
                        <a:t>1, 3, 4</a:t>
                      </a:r>
                      <a:r>
                        <a:rPr lang="ko-KR" altLang="en-US" sz="1100" b="0" dirty="0"/>
                        <a:t>장을 발췌하여 </a:t>
                      </a:r>
                      <a:r>
                        <a:rPr lang="en-US" altLang="ko-KR" sz="1100" b="0" dirty="0"/>
                        <a:t>3</a:t>
                      </a:r>
                      <a:r>
                        <a:rPr lang="ko-KR" altLang="en-US" sz="1100" b="0" dirty="0"/>
                        <a:t>장 구성하였다</a:t>
                      </a:r>
                      <a:r>
                        <a:rPr lang="en-US" altLang="ko-KR" sz="1100" b="0" dirty="0"/>
                        <a:t>.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100" b="0" dirty="0"/>
                        <a:t>- </a:t>
                      </a:r>
                      <a:r>
                        <a:rPr lang="ko-KR" altLang="en-US" sz="1100" b="0" dirty="0" err="1"/>
                        <a:t>수악절창사</a:t>
                      </a:r>
                      <a:r>
                        <a:rPr lang="en-US" altLang="ko-KR" sz="1100" b="0" dirty="0"/>
                        <a:t>: </a:t>
                      </a:r>
                      <a:r>
                        <a:rPr lang="ko-KR" altLang="en-US" sz="1100" b="0" dirty="0" err="1"/>
                        <a:t>장생보연지무에서</a:t>
                      </a:r>
                      <a:r>
                        <a:rPr lang="ko-KR" altLang="en-US" sz="1100" b="0" dirty="0"/>
                        <a:t> 이 </a:t>
                      </a:r>
                      <a:r>
                        <a:rPr lang="ko-KR" altLang="en-US" sz="1100" b="0" dirty="0" err="1"/>
                        <a:t>보허자의</a:t>
                      </a:r>
                      <a:r>
                        <a:rPr lang="ko-KR" altLang="en-US" sz="1100" b="0" dirty="0"/>
                        <a:t> </a:t>
                      </a:r>
                      <a:r>
                        <a:rPr lang="en-US" altLang="ko-KR" sz="1100" b="0" dirty="0"/>
                        <a:t>1, 2</a:t>
                      </a:r>
                      <a:r>
                        <a:rPr lang="ko-KR" altLang="en-US" sz="1100" b="0" dirty="0"/>
                        <a:t>장 가락에 맞추어 한문 가사를 부르는 것을 말한다</a:t>
                      </a:r>
                      <a:r>
                        <a:rPr lang="en-US" altLang="ko-KR" sz="1100" b="0" dirty="0"/>
                        <a:t>.</a:t>
                      </a:r>
                      <a:endParaRPr lang="ko-KR" altLang="en-US" sz="1100" b="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/>
                        <a:t>- ‘</a:t>
                      </a:r>
                      <a:r>
                        <a:rPr lang="ko-KR" altLang="en-US" sz="1100" b="0" dirty="0" err="1"/>
                        <a:t>보허사’라</a:t>
                      </a:r>
                      <a:r>
                        <a:rPr lang="ko-KR" altLang="en-US" sz="1100" b="0" dirty="0"/>
                        <a:t> 부르며 ‘</a:t>
                      </a:r>
                      <a:r>
                        <a:rPr lang="ko-KR" altLang="en-US" sz="1100" b="0" dirty="0" err="1"/>
                        <a:t>황하청’으로도</a:t>
                      </a:r>
                      <a:r>
                        <a:rPr lang="ko-KR" altLang="en-US" sz="1100" b="0" dirty="0"/>
                        <a:t> 불린다</a:t>
                      </a:r>
                      <a:r>
                        <a:rPr lang="en-US" altLang="ko-KR" sz="1100" b="0" dirty="0"/>
                        <a:t>.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100" b="0" dirty="0"/>
                        <a:t>- </a:t>
                      </a:r>
                      <a:r>
                        <a:rPr lang="ko-KR" altLang="en-US" sz="1100" b="0" dirty="0"/>
                        <a:t>궁중 정재 반주 음악으로 많이 사용된다</a:t>
                      </a:r>
                      <a:r>
                        <a:rPr lang="en-US" altLang="ko-KR" sz="1100" b="0" dirty="0"/>
                        <a:t>.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100" b="0" dirty="0"/>
                        <a:t>- </a:t>
                      </a:r>
                      <a:r>
                        <a:rPr lang="ko-KR" altLang="en-US" sz="1100" b="0" dirty="0"/>
                        <a:t>옛 </a:t>
                      </a:r>
                      <a:r>
                        <a:rPr lang="ko-KR" altLang="en-US" sz="1100" b="0" dirty="0" err="1"/>
                        <a:t>보허자의</a:t>
                      </a:r>
                      <a:r>
                        <a:rPr lang="ko-KR" altLang="en-US" sz="1100" b="0" dirty="0"/>
                        <a:t> 원형을 가장 많이 간직한 곡으로 </a:t>
                      </a:r>
                      <a:r>
                        <a:rPr lang="en-US" altLang="ko-KR" sz="1100" b="0" dirty="0"/>
                        <a:t>18</a:t>
                      </a:r>
                      <a:r>
                        <a:rPr lang="ko-KR" altLang="en-US" sz="1100" b="0" dirty="0"/>
                        <a:t>세기 이후 </a:t>
                      </a:r>
                      <a:r>
                        <a:rPr lang="ko-KR" altLang="en-US" sz="1100" b="0" dirty="0" err="1"/>
                        <a:t>도드리를</a:t>
                      </a:r>
                      <a:r>
                        <a:rPr lang="ko-KR" altLang="en-US" sz="1100" b="0" dirty="0"/>
                        <a:t> 비롯하여 여러 </a:t>
                      </a:r>
                      <a:r>
                        <a:rPr lang="ko-KR" altLang="en-US" sz="1100" b="0" dirty="0" err="1"/>
                        <a:t>파생곡을</a:t>
                      </a:r>
                      <a:r>
                        <a:rPr lang="ko-KR" altLang="en-US" sz="1100" b="0" dirty="0"/>
                        <a:t> 생성시켰다</a:t>
                      </a:r>
                      <a:r>
                        <a:rPr lang="en-US" altLang="ko-KR" sz="1100" b="0" dirty="0"/>
                        <a:t>.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100" b="0" dirty="0"/>
                        <a:t>- 5</a:t>
                      </a:r>
                      <a:r>
                        <a:rPr lang="ko-KR" altLang="en-US" sz="1100" b="0" dirty="0"/>
                        <a:t>장 이후부터 급박이 나타난다</a:t>
                      </a:r>
                      <a:r>
                        <a:rPr lang="en-US" altLang="ko-KR" sz="1100" b="0" dirty="0"/>
                        <a:t>.</a:t>
                      </a:r>
                      <a:endParaRPr lang="ko-KR" altLang="en-US" sz="1100" b="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517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01616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4847</TotalTime>
  <Words>596</Words>
  <Application>Microsoft Office PowerPoint</Application>
  <PresentationFormat>와이드스크린</PresentationFormat>
  <Paragraphs>52</Paragraphs>
  <Slides>8</Slides>
  <Notes>7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나눔고딕</vt:lpstr>
      <vt:lpstr>맑은 고딕</vt:lpstr>
      <vt:lpstr>Spoqa Han Sans Neo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233</cp:revision>
  <dcterms:created xsi:type="dcterms:W3CDTF">2024-07-03T01:17:18Z</dcterms:created>
  <dcterms:modified xsi:type="dcterms:W3CDTF">2025-03-25T05:47:26Z</dcterms:modified>
</cp:coreProperties>
</file>