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Gaegu Bold" charset="1" panose="00000000000000000000"/>
      <p:regular r:id="rId10"/>
    </p:embeddedFont>
    <p:embeddedFont>
      <p:font typeface="어비 세현체" charset="1" panose="03000600000000000000"/>
      <p:regular r:id="rId11"/>
    </p:embeddedFont>
    <p:embeddedFont>
      <p:font typeface="어비 세현체 Bold" charset="1" panose="03000800000000000000"/>
      <p:regular r:id="rId12"/>
    </p:embeddedFont>
    <p:embeddedFont>
      <p:font typeface="210 도시락" charset="1" panose="02020603020101020101"/>
      <p:regular r:id="rId13"/>
    </p:embeddedFont>
    <p:embeddedFont>
      <p:font typeface="210 다락방" charset="1" panose="02020603020101020101"/>
      <p:regular r:id="rId14"/>
    </p:embeddedFont>
    <p:embeddedFont>
      <p:font typeface="210 달팽이" charset="1" panose="02020603020101020101"/>
      <p:regular r:id="rId15"/>
    </p:embeddedFont>
    <p:embeddedFont>
      <p:font typeface="210 디딤고딕 070" charset="1" panose="02020503020101020101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18" Target="slides/slide2.xml" Type="http://schemas.openxmlformats.org/officeDocument/2006/relationships/slide"/><Relationship Id="rId19" Target="slides/slide3.xml" Type="http://schemas.openxmlformats.org/officeDocument/2006/relationships/slide"/><Relationship Id="rId2" Target="presProps.xml" Type="http://schemas.openxmlformats.org/officeDocument/2006/relationships/presProps"/><Relationship Id="rId20" Target="slides/slide4.xml" Type="http://schemas.openxmlformats.org/officeDocument/2006/relationships/slide"/><Relationship Id="rId21" Target="slides/slide5.xml" Type="http://schemas.openxmlformats.org/officeDocument/2006/relationships/slide"/><Relationship Id="rId22" Target="slides/slide6.xml" Type="http://schemas.openxmlformats.org/officeDocument/2006/relationships/slide"/><Relationship Id="rId23" Target="slides/slide7.xml" Type="http://schemas.openxmlformats.org/officeDocument/2006/relationships/slide"/><Relationship Id="rId24" Target="slides/slide8.xml" Type="http://schemas.openxmlformats.org/officeDocument/2006/relationships/slide"/><Relationship Id="rId25" Target="slides/slide9.xml" Type="http://schemas.openxmlformats.org/officeDocument/2006/relationships/slide"/><Relationship Id="rId26" Target="slides/slide10.xml" Type="http://schemas.openxmlformats.org/officeDocument/2006/relationships/slide"/><Relationship Id="rId27" Target="slides/slide11.xml" Type="http://schemas.openxmlformats.org/officeDocument/2006/relationships/slide"/><Relationship Id="rId28" Target="slides/slide12.xml" Type="http://schemas.openxmlformats.org/officeDocument/2006/relationships/slide"/><Relationship Id="rId29" Target="slides/slide13.xml" Type="http://schemas.openxmlformats.org/officeDocument/2006/relationships/slide"/><Relationship Id="rId3" Target="viewProps.xml" Type="http://schemas.openxmlformats.org/officeDocument/2006/relationships/viewProps"/><Relationship Id="rId30" Target="slides/slide14.xml" Type="http://schemas.openxmlformats.org/officeDocument/2006/relationships/slide"/><Relationship Id="rId31" Target="slides/slide15.xml" Type="http://schemas.openxmlformats.org/officeDocument/2006/relationships/slide"/><Relationship Id="rId32" Target="slides/slide16.xml" Type="http://schemas.openxmlformats.org/officeDocument/2006/relationships/slide"/><Relationship Id="rId33" Target="slides/slide17.xml" Type="http://schemas.openxmlformats.org/officeDocument/2006/relationships/slide"/><Relationship Id="rId34" Target="slides/slide18.xml" Type="http://schemas.openxmlformats.org/officeDocument/2006/relationships/slide"/><Relationship Id="rId35" Target="slides/slide19.xml" Type="http://schemas.openxmlformats.org/officeDocument/2006/relationships/slide"/><Relationship Id="rId36" Target="slides/slide20.xml" Type="http://schemas.openxmlformats.org/officeDocument/2006/relationships/slide"/><Relationship Id="rId37" Target="slides/slide21.xml" Type="http://schemas.openxmlformats.org/officeDocument/2006/relationships/slide"/><Relationship Id="rId38" Target="slides/slide22.xml" Type="http://schemas.openxmlformats.org/officeDocument/2006/relationships/slide"/><Relationship Id="rId39" Target="slides/slide23.xml" Type="http://schemas.openxmlformats.org/officeDocument/2006/relationships/slide"/><Relationship Id="rId4" Target="theme/theme1.xml" Type="http://schemas.openxmlformats.org/officeDocument/2006/relationships/theme"/><Relationship Id="rId40" Target="slides/slide24.xml" Type="http://schemas.openxmlformats.org/officeDocument/2006/relationships/slide"/><Relationship Id="rId41" Target="slides/slide25.xml" Type="http://schemas.openxmlformats.org/officeDocument/2006/relationships/slide"/><Relationship Id="rId42" Target="slides/slide26.xml" Type="http://schemas.openxmlformats.org/officeDocument/2006/relationships/slide"/><Relationship Id="rId43" Target="slides/slide27.xml" Type="http://schemas.openxmlformats.org/officeDocument/2006/relationships/slide"/><Relationship Id="rId44" Target="slides/slide28.xml" Type="http://schemas.openxmlformats.org/officeDocument/2006/relationships/slide"/><Relationship Id="rId45" Target="slides/slide29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.svg" Type="http://schemas.openxmlformats.org/officeDocument/2006/relationships/image"/><Relationship Id="rId11" Target="../media/image22.png" Type="http://schemas.openxmlformats.org/officeDocument/2006/relationships/image"/><Relationship Id="rId12" Target="../media/image23.svg" Type="http://schemas.openxmlformats.org/officeDocument/2006/relationships/image"/><Relationship Id="rId2" Target="../media/image20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7.png" Type="http://schemas.openxmlformats.org/officeDocument/2006/relationships/image"/><Relationship Id="rId6" Target="../media/image18.svg" Type="http://schemas.openxmlformats.org/officeDocument/2006/relationships/image"/><Relationship Id="rId7" Target="../media/image8.png" Type="http://schemas.openxmlformats.org/officeDocument/2006/relationships/image"/><Relationship Id="rId8" Target="../media/image9.svg" Type="http://schemas.openxmlformats.org/officeDocument/2006/relationships/image"/><Relationship Id="rId9" Target="../media/image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jpeg" Type="http://schemas.openxmlformats.org/officeDocument/2006/relationships/image"/><Relationship Id="rId11" Target="../media/image20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jpeg" Type="http://schemas.openxmlformats.org/officeDocument/2006/relationships/image"/><Relationship Id="rId11" Target="../media/image20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4.png" Type="http://schemas.openxmlformats.org/officeDocument/2006/relationships/image"/><Relationship Id="rId11" Target="../media/image25.svg" Type="http://schemas.openxmlformats.org/officeDocument/2006/relationships/image"/><Relationship Id="rId12" Target="../media/image26.jpeg" Type="http://schemas.openxmlformats.org/officeDocument/2006/relationships/image"/><Relationship Id="rId13" Target="../media/VAEHw15o_Q0.mp4" Type="http://schemas.openxmlformats.org/officeDocument/2006/relationships/video"/><Relationship Id="rId14" Target="../media/VAEHw15o_Q0.mp4" Type="http://schemas.microsoft.com/office/2007/relationships/media"/><Relationship Id="rId15" Target="../media/image27.pn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Relationship Id="rId8" Target="../media/image28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Relationship Id="rId8" Target="../media/image29.png" Type="http://schemas.openxmlformats.org/officeDocument/2006/relationships/image"/><Relationship Id="rId9" Target="../media/image30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Relationship Id="rId8" Target="../media/image31.png" Type="http://schemas.openxmlformats.org/officeDocument/2006/relationships/image"/><Relationship Id="rId9" Target="https://youtu.be/1NNy289k6Oc" TargetMode="External" Type="http://schemas.openxmlformats.org/officeDocument/2006/relationships/hyperlink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png" Type="http://schemas.openxmlformats.org/officeDocument/2006/relationships/image"/><Relationship Id="rId11" Target="../media/image9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12" Target="https://youtu.be/h97JE4--p84?t=1633" TargetMode="External" Type="http://schemas.openxmlformats.org/officeDocument/2006/relationships/hyperlink"/><Relationship Id="rId2" Target="../media/image32.png" Type="http://schemas.openxmlformats.org/officeDocument/2006/relationships/image"/><Relationship Id="rId3" Target="https://youtu.be/h97JE4--p84?t=1633" TargetMode="External" Type="http://schemas.openxmlformats.org/officeDocument/2006/relationships/hyperlink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5.png" Type="http://schemas.openxmlformats.org/officeDocument/2006/relationships/image"/><Relationship Id="rId11" Target="../media/image36.svg" Type="http://schemas.openxmlformats.org/officeDocument/2006/relationships/image"/><Relationship Id="rId12" Target="../media/image37.png" Type="http://schemas.openxmlformats.org/officeDocument/2006/relationships/image"/><Relationship Id="rId13" Target="../media/image38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33.png" Type="http://schemas.openxmlformats.org/officeDocument/2006/relationships/image"/><Relationship Id="rId9" Target="../media/image34.sv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39.png" Type="http://schemas.openxmlformats.org/officeDocument/2006/relationships/image"/><Relationship Id="rId9" Target="https://youtu.be/v6SzOodFuxE?t=136" TargetMode="External" Type="http://schemas.openxmlformats.org/officeDocument/2006/relationships/hyperlink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40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41.png" Type="http://schemas.openxmlformats.org/officeDocument/2006/relationships/image"/><Relationship Id="rId7" Target="https://youtu.be/v6SzOodFuxE?t=239" TargetMode="External" Type="http://schemas.openxmlformats.org/officeDocument/2006/relationships/hyperlink"/><Relationship Id="rId8" Target="../media/image8.png" Type="http://schemas.openxmlformats.org/officeDocument/2006/relationships/image"/><Relationship Id="rId9" Target="../media/image9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42.png" Type="http://schemas.openxmlformats.org/officeDocument/2006/relationships/image"/><Relationship Id="rId9" Target="https://youtu.be/pzlw6fUux4o'" TargetMode="External" Type="http://schemas.openxmlformats.org/officeDocument/2006/relationships/hyperlink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3.png" Type="http://schemas.openxmlformats.org/officeDocument/2006/relationships/image"/><Relationship Id="rId11" Target="../media/image44.png" Type="http://schemas.openxmlformats.org/officeDocument/2006/relationships/image"/><Relationship Id="rId12" Target="../media/image45.jpeg" Type="http://schemas.openxmlformats.org/officeDocument/2006/relationships/image"/><Relationship Id="rId13" Target="../media/image46.jpeg" Type="http://schemas.openxmlformats.org/officeDocument/2006/relationships/image"/><Relationship Id="rId14" Target="../media/image47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48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png" Type="http://schemas.openxmlformats.org/officeDocument/2006/relationships/image"/><Relationship Id="rId11" Target="../media/image9.svg" Type="http://schemas.openxmlformats.org/officeDocument/2006/relationships/image"/><Relationship Id="rId12" Target="../media/image16.pn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png" Type="http://schemas.openxmlformats.org/officeDocument/2006/relationships/image"/><Relationship Id="rId11" Target="../media/image9.svg" Type="http://schemas.openxmlformats.org/officeDocument/2006/relationships/image"/><Relationship Id="rId12" Target="../media/image16.pn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png" Type="http://schemas.openxmlformats.org/officeDocument/2006/relationships/image"/><Relationship Id="rId11" Target="../media/image9.svg" Type="http://schemas.openxmlformats.org/officeDocument/2006/relationships/image"/><Relationship Id="rId12" Target="../media/image16.pn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jpeg" Type="http://schemas.openxmlformats.org/officeDocument/2006/relationships/image"/><Relationship Id="rId11" Target="../media/image20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9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.sv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jpeg" Type="http://schemas.openxmlformats.org/officeDocument/2006/relationships/image"/><Relationship Id="rId7" Target="../media/image8.png" Type="http://schemas.openxmlformats.org/officeDocument/2006/relationships/image"/><Relationship Id="rId8" Target="../media/image9.svg" Type="http://schemas.openxmlformats.org/officeDocument/2006/relationships/image"/><Relationship Id="rId9" Target="../media/image6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1.png" Type="http://schemas.openxmlformats.org/officeDocument/2006/relationships/image"/><Relationship Id="rId11" Target="../media/image20.jpeg" Type="http://schemas.openxmlformats.org/officeDocument/2006/relationships/image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8.png" Type="http://schemas.openxmlformats.org/officeDocument/2006/relationships/image"/><Relationship Id="rId7" Target="../media/image9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7825" r="0" b="78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39191" r="0" b="0"/>
          <a:stretch>
            <a:fillRect/>
          </a:stretch>
        </p:blipFill>
        <p:spPr>
          <a:xfrm flipH="false" flipV="false" rot="3394367">
            <a:off x="13738392" y="-824857"/>
            <a:ext cx="6300640" cy="367809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3381595" y="2599298"/>
            <a:ext cx="10286806" cy="4743094"/>
            <a:chOff x="0" y="0"/>
            <a:chExt cx="3926034" cy="1810236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3926034" cy="1810236"/>
            </a:xfrm>
            <a:custGeom>
              <a:avLst/>
              <a:gdLst/>
              <a:ahLst/>
              <a:cxnLst/>
              <a:rect r="r" b="b" t="t" l="l"/>
              <a:pathLst>
                <a:path h="1810236" w="3926034">
                  <a:moveTo>
                    <a:pt x="3801574" y="1810236"/>
                  </a:moveTo>
                  <a:lnTo>
                    <a:pt x="124460" y="1810236"/>
                  </a:lnTo>
                  <a:cubicBezTo>
                    <a:pt x="55880" y="1810236"/>
                    <a:pt x="0" y="1754356"/>
                    <a:pt x="0" y="168577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1574" y="0"/>
                  </a:lnTo>
                  <a:cubicBezTo>
                    <a:pt x="3870154" y="0"/>
                    <a:pt x="3926034" y="55880"/>
                    <a:pt x="3926034" y="124460"/>
                  </a:cubicBezTo>
                  <a:lnTo>
                    <a:pt x="3926034" y="1685776"/>
                  </a:lnTo>
                  <a:cubicBezTo>
                    <a:pt x="3926034" y="1754356"/>
                    <a:pt x="3870154" y="1810236"/>
                    <a:pt x="3801574" y="18102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true" flipV="false" rot="-884730">
            <a:off x="2998163" y="2185441"/>
            <a:ext cx="1267394" cy="149906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5298" t="0" r="0" b="48939"/>
          <a:stretch>
            <a:fillRect/>
          </a:stretch>
        </p:blipFill>
        <p:spPr>
          <a:xfrm flipH="false" flipV="false" rot="219976">
            <a:off x="-283062" y="6897723"/>
            <a:ext cx="4906006" cy="371676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852558" y="1498369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789319" y="7871460"/>
            <a:ext cx="975699" cy="1100929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57264" y="-508847"/>
            <a:ext cx="1942871" cy="2960566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6079603" y="7913077"/>
            <a:ext cx="1942871" cy="296056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022640" y="5460446"/>
            <a:ext cx="4548116" cy="2797091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4280092" y="3869724"/>
            <a:ext cx="8489811" cy="14236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83"/>
              </a:lnSpc>
            </a:pPr>
            <a:r>
              <a:rPr lang="en-US" sz="10910">
                <a:solidFill>
                  <a:srgbClr val="202F5A"/>
                </a:solidFill>
                <a:ea typeface="어비 세현체"/>
              </a:rPr>
              <a:t>바로크 음악사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760977" y="2135247"/>
            <a:ext cx="8236024" cy="620447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749167" y="862599"/>
            <a:ext cx="5915597" cy="857762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5400000">
            <a:off x="9813241" y="5091112"/>
            <a:ext cx="6236271" cy="0"/>
          </a:xfrm>
          <a:prstGeom prst="line">
            <a:avLst/>
          </a:prstGeom>
          <a:ln cap="flat" w="104775">
            <a:solidFill>
              <a:srgbClr val="FF1616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53633" y="2703814"/>
            <a:ext cx="1126266" cy="1126266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11116765" y="775154"/>
            <a:ext cx="3180399" cy="8516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67"/>
              </a:lnSpc>
            </a:pPr>
            <a:r>
              <a:rPr lang="en-US" sz="4473">
                <a:solidFill>
                  <a:srgbClr val="202F5A"/>
                </a:solidFill>
                <a:ea typeface="210 도시락"/>
              </a:rPr>
              <a:t>바로크 시대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12866" y="8548255"/>
            <a:ext cx="9094059" cy="8761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65"/>
              </a:lnSpc>
            </a:pPr>
            <a:r>
              <a:rPr lang="en-US" sz="4661">
                <a:solidFill>
                  <a:srgbClr val="202F5A"/>
                </a:solidFill>
                <a:ea typeface="210 도시락"/>
              </a:rPr>
              <a:t>렘브란트 '툴프 박사의 해부학 교실'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-321050" y="3486530"/>
            <a:ext cx="9576967" cy="3381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12"/>
              </a:lnSpc>
            </a:pPr>
            <a:r>
              <a:rPr lang="en-US" sz="5506">
                <a:solidFill>
                  <a:srgbClr val="202F5A"/>
                </a:solidFill>
                <a:latin typeface="Gaegu Bold"/>
              </a:rPr>
              <a:t> 이 그림은 선을 중심으로</a:t>
            </a:r>
          </a:p>
          <a:p>
            <a:pPr algn="ctr">
              <a:lnSpc>
                <a:spcPts val="6112"/>
              </a:lnSpc>
            </a:pPr>
            <a:r>
              <a:rPr lang="en-US" sz="5506">
                <a:solidFill>
                  <a:srgbClr val="202F5A"/>
                </a:solidFill>
                <a:ea typeface="Gaegu Bold"/>
              </a:rPr>
              <a:t>왼쪽에 여러 명, </a:t>
            </a:r>
          </a:p>
          <a:p>
            <a:pPr algn="ctr">
              <a:lnSpc>
                <a:spcPts val="6112"/>
              </a:lnSpc>
            </a:pPr>
            <a:r>
              <a:rPr lang="en-US" sz="5506">
                <a:solidFill>
                  <a:srgbClr val="202F5A"/>
                </a:solidFill>
                <a:ea typeface="Gaegu Bold"/>
              </a:rPr>
              <a:t>오른쪽은 한 명으로</a:t>
            </a:r>
          </a:p>
          <a:p>
            <a:pPr algn="ctr">
              <a:lnSpc>
                <a:spcPts val="7248"/>
              </a:lnSpc>
            </a:pPr>
            <a:r>
              <a:rPr lang="en-US" sz="6530">
                <a:solidFill>
                  <a:srgbClr val="5186CD"/>
                </a:solidFill>
                <a:ea typeface="Gaegu Bold"/>
              </a:rPr>
              <a:t>비대칭적</a:t>
            </a:r>
            <a:r>
              <a:rPr lang="en-US" sz="6530">
                <a:solidFill>
                  <a:srgbClr val="202F5A"/>
                </a:solidFill>
                <a:ea typeface="Gaegu Bold"/>
              </a:rPr>
              <a:t>입니다.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729928" y="3770614"/>
            <a:ext cx="1126266" cy="1126266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752723" y="4440514"/>
            <a:ext cx="1126266" cy="1126266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029141" y="4656900"/>
            <a:ext cx="1126266" cy="1126266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579767" y="4580367"/>
            <a:ext cx="1126266" cy="1126266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580867" y="4440514"/>
            <a:ext cx="1126266" cy="1126266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421914" y="3770614"/>
            <a:ext cx="1126266" cy="11262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29132" y="466725"/>
            <a:ext cx="4258110" cy="61742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048817" y="470549"/>
            <a:ext cx="4258110" cy="617426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3072032" y="407942"/>
            <a:ext cx="3548457" cy="611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3"/>
              </a:lnSpc>
            </a:pPr>
            <a:r>
              <a:rPr lang="en-US" sz="3223">
                <a:solidFill>
                  <a:srgbClr val="202F5A"/>
                </a:solidFill>
                <a:ea typeface="210 도시락"/>
              </a:rPr>
              <a:t>르네상스 시대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033229" y="414048"/>
            <a:ext cx="2289285" cy="6066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7"/>
              </a:lnSpc>
            </a:pPr>
            <a:r>
              <a:rPr lang="en-US" sz="3219">
                <a:solidFill>
                  <a:srgbClr val="202F5A"/>
                </a:solidFill>
                <a:ea typeface="210 도시락"/>
              </a:rPr>
              <a:t>바로크 시대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729132" y="6062104"/>
            <a:ext cx="5233808" cy="650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1"/>
              </a:lnSpc>
            </a:pPr>
            <a:r>
              <a:rPr lang="en-US" sz="3355">
                <a:solidFill>
                  <a:srgbClr val="202F5A"/>
                </a:solidFill>
                <a:ea typeface="210 도시락"/>
              </a:rPr>
              <a:t>라파엘로 '아테네 학당'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942971" y="6024004"/>
            <a:ext cx="6546001" cy="650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1"/>
              </a:lnSpc>
            </a:pPr>
            <a:r>
              <a:rPr lang="en-US" sz="3355">
                <a:solidFill>
                  <a:srgbClr val="202F5A"/>
                </a:solidFill>
                <a:ea typeface="210 도시락"/>
              </a:rPr>
              <a:t>렘브란트 '툴프 박사의 해부학 교실'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666893" y="7546162"/>
            <a:ext cx="10954214" cy="1484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이번에는 색감을 비교해 봅시다. 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어느 쪽에서 대비가 잘 드러나고 있나요?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10"/>
          <a:srcRect l="0" t="0" r="0" b="0"/>
          <a:stretch>
            <a:fillRect/>
          </a:stretch>
        </p:blipFill>
        <p:spPr>
          <a:xfrm flipH="false" flipV="false" rot="0">
            <a:off x="2113765" y="1170327"/>
            <a:ext cx="6464542" cy="4996552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0">
            <a:off x="9882268" y="1170327"/>
            <a:ext cx="6591207" cy="49653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749167" y="862599"/>
            <a:ext cx="5915597" cy="85776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1116765" y="775154"/>
            <a:ext cx="3180399" cy="8516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67"/>
              </a:lnSpc>
            </a:pPr>
            <a:r>
              <a:rPr lang="en-US" sz="4473">
                <a:solidFill>
                  <a:srgbClr val="202F5A"/>
                </a:solidFill>
                <a:ea typeface="210 도시락"/>
              </a:rPr>
              <a:t>바로크 시대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212866" y="8548255"/>
            <a:ext cx="9094059" cy="8761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65"/>
              </a:lnSpc>
            </a:pPr>
            <a:r>
              <a:rPr lang="en-US" sz="4661">
                <a:solidFill>
                  <a:srgbClr val="202F5A"/>
                </a:solidFill>
                <a:ea typeface="210 도시락"/>
              </a:rPr>
              <a:t>렘브란트 '툴프 박사의 해부학 교실'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0" y="3952294"/>
            <a:ext cx="9509978" cy="2428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0"/>
              </a:lnSpc>
            </a:pPr>
            <a:r>
              <a:rPr lang="en-US" sz="5468">
                <a:solidFill>
                  <a:srgbClr val="202F5A"/>
                </a:solidFill>
                <a:ea typeface="Gaegu Bold"/>
              </a:rPr>
              <a:t>마지막으로</a:t>
            </a:r>
          </a:p>
          <a:p>
            <a:pPr algn="ctr">
              <a:lnSpc>
                <a:spcPts val="6070"/>
              </a:lnSpc>
            </a:pPr>
            <a:r>
              <a:rPr lang="en-US" sz="5468">
                <a:solidFill>
                  <a:srgbClr val="202F5A"/>
                </a:solidFill>
                <a:ea typeface="Gaegu Bold"/>
              </a:rPr>
              <a:t>이 사람들은 지금</a:t>
            </a:r>
          </a:p>
          <a:p>
            <a:pPr algn="ctr">
              <a:lnSpc>
                <a:spcPts val="6070"/>
              </a:lnSpc>
            </a:pPr>
            <a:r>
              <a:rPr lang="en-US" sz="5468">
                <a:solidFill>
                  <a:srgbClr val="202F5A"/>
                </a:solidFill>
                <a:ea typeface="Gaegu Bold"/>
              </a:rPr>
              <a:t>어떤 감정을 느끼고 있을까요? 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10"/>
          <a:srcRect l="19984" t="23664" r="35560" b="27305"/>
          <a:stretch>
            <a:fillRect/>
          </a:stretch>
        </p:blipFill>
        <p:spPr>
          <a:xfrm flipH="false" flipV="false" rot="0">
            <a:off x="8827234" y="2018153"/>
            <a:ext cx="7697901" cy="63959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29132" y="466725"/>
            <a:ext cx="4258110" cy="61742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048817" y="470549"/>
            <a:ext cx="4258110" cy="617426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3072032" y="407942"/>
            <a:ext cx="3548457" cy="611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3"/>
              </a:lnSpc>
            </a:pPr>
            <a:r>
              <a:rPr lang="en-US" sz="3223">
                <a:solidFill>
                  <a:srgbClr val="202F5A"/>
                </a:solidFill>
                <a:ea typeface="210 도시락"/>
              </a:rPr>
              <a:t>르네상스 시대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033229" y="414048"/>
            <a:ext cx="2289285" cy="6066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7"/>
              </a:lnSpc>
            </a:pPr>
            <a:r>
              <a:rPr lang="en-US" sz="3219">
                <a:solidFill>
                  <a:srgbClr val="202F5A"/>
                </a:solidFill>
                <a:ea typeface="210 도시락"/>
              </a:rPr>
              <a:t>바로크 시대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33805" y="7147776"/>
            <a:ext cx="8424462" cy="2160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대칭적 구조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조화로운 색감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여러 사람을 균형적으로 나열함.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625014" y="7147776"/>
            <a:ext cx="9662986" cy="2160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비대칭적 구조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밝음과 어두움의 대비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인물들의 표정에 감정이 드러남.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729132" y="6062104"/>
            <a:ext cx="5233808" cy="650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1"/>
              </a:lnSpc>
            </a:pPr>
            <a:r>
              <a:rPr lang="en-US" sz="3355">
                <a:solidFill>
                  <a:srgbClr val="202F5A"/>
                </a:solidFill>
                <a:ea typeface="210 도시락"/>
              </a:rPr>
              <a:t>라파엘로 '아테네 학당'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942971" y="6024004"/>
            <a:ext cx="6546001" cy="650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1"/>
              </a:lnSpc>
            </a:pPr>
            <a:r>
              <a:rPr lang="en-US" sz="3355">
                <a:solidFill>
                  <a:srgbClr val="202F5A"/>
                </a:solidFill>
                <a:ea typeface="210 도시락"/>
              </a:rPr>
              <a:t>렘브란트 '툴프 박사의 해부학 교실'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10"/>
          <a:srcRect l="0" t="0" r="0" b="0"/>
          <a:stretch>
            <a:fillRect/>
          </a:stretch>
        </p:blipFill>
        <p:spPr>
          <a:xfrm flipH="false" flipV="false" rot="0">
            <a:off x="2113765" y="1170327"/>
            <a:ext cx="6464542" cy="4996552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0">
            <a:off x="9882268" y="1170327"/>
            <a:ext cx="6591207" cy="49653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2262326" y="1932602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바로크 시대 예술의 특징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1628903" y="4090799"/>
            <a:ext cx="15030195" cy="3489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0"/>
              </a:lnSpc>
            </a:pPr>
            <a:r>
              <a:rPr lang="en-US" sz="6312">
                <a:solidFill>
                  <a:srgbClr val="202F5A"/>
                </a:solidFill>
                <a:latin typeface="Gaegu Bold"/>
              </a:rPr>
              <a:t>1.대비와 비대칭이 두드러진다.</a:t>
            </a:r>
          </a:p>
          <a:p>
            <a:pPr algn="ctr">
              <a:lnSpc>
                <a:spcPts val="8900"/>
              </a:lnSpc>
            </a:pPr>
          </a:p>
          <a:p>
            <a:pPr algn="ctr">
              <a:lnSpc>
                <a:spcPts val="8900"/>
              </a:lnSpc>
            </a:pPr>
            <a:r>
              <a:rPr lang="en-US" sz="6312">
                <a:solidFill>
                  <a:srgbClr val="202F5A"/>
                </a:solidFill>
                <a:latin typeface="Gaegu Bold"/>
              </a:rPr>
              <a:t>2.감정과 스토리가 나타난다. (극적이다)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2262326" y="1570350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학습 목표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1986368" y="3092357"/>
            <a:ext cx="15451820" cy="49656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900"/>
              </a:lnSpc>
            </a:pPr>
            <a:r>
              <a:rPr lang="en-US" sz="6312">
                <a:solidFill>
                  <a:srgbClr val="202F5A"/>
                </a:solidFill>
                <a:latin typeface="Gaegu Bold"/>
              </a:rPr>
              <a:t>1.감정과 스토리가 나타나는 '극적' 음악인</a:t>
            </a:r>
          </a:p>
          <a:p>
            <a:pPr>
              <a:lnSpc>
                <a:spcPts val="8900"/>
              </a:lnSpc>
            </a:pPr>
            <a:r>
              <a:rPr lang="en-US" sz="6312">
                <a:solidFill>
                  <a:srgbClr val="202F5A"/>
                </a:solidFill>
                <a:latin typeface="Gaegu Bold"/>
              </a:rPr>
              <a:t>  오페라, 오라토리오, 칸타타에 대해 알 수 있다.</a:t>
            </a:r>
          </a:p>
          <a:p>
            <a:pPr>
              <a:lnSpc>
                <a:spcPts val="2838"/>
              </a:lnSpc>
            </a:pPr>
            <a:r>
              <a:rPr lang="en-US" sz="2012">
                <a:solidFill>
                  <a:srgbClr val="202F5A"/>
                </a:solidFill>
                <a:latin typeface="Gaegu Bold"/>
              </a:rPr>
              <a:t>   </a:t>
            </a:r>
          </a:p>
          <a:p>
            <a:pPr>
              <a:lnSpc>
                <a:spcPts val="8900"/>
              </a:lnSpc>
            </a:pPr>
            <a:r>
              <a:rPr lang="en-US" sz="6312">
                <a:solidFill>
                  <a:srgbClr val="202F5A"/>
                </a:solidFill>
                <a:latin typeface="Gaegu Bold"/>
              </a:rPr>
              <a:t>2.대비와 비대칭이 나타나는</a:t>
            </a:r>
          </a:p>
          <a:p>
            <a:pPr>
              <a:lnSpc>
                <a:spcPts val="8900"/>
              </a:lnSpc>
            </a:pPr>
            <a:r>
              <a:rPr lang="en-US" sz="6312">
                <a:solidFill>
                  <a:srgbClr val="202F5A"/>
                </a:solidFill>
                <a:latin typeface="Gaegu Bold"/>
              </a:rPr>
              <a:t>  협주곡, 푸가, 모음곡에 대해 알 수 있다.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81676" y="7330543"/>
            <a:ext cx="7532262" cy="723097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12934" y="7936415"/>
            <a:ext cx="5122441" cy="742754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937452" y="7936415"/>
            <a:ext cx="5122441" cy="74275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136859" y="7936415"/>
            <a:ext cx="5122441" cy="74275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197575" y="3185781"/>
            <a:ext cx="4508348" cy="4508348"/>
          </a:xfrm>
          <a:prstGeom prst="rect">
            <a:avLst/>
          </a:prstGeom>
        </p:spPr>
      </p:pic>
      <p:pic>
        <p:nvPicPr>
          <p:cNvPr name="Picture 11" id="11">
            <a:hlinkClick action="ppaction://media"/>
          </p:cNvPr>
          <p:cNvPicPr>
            <a:picLocks noChangeAspect="true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2"/>
          <a:srcRect l="11882" t="0" r="25898" b="0"/>
          <a:stretch>
            <a:fillRect/>
          </a:stretch>
        </p:blipFill>
        <p:spPr>
          <a:xfrm flipH="false" flipV="false" rot="0">
            <a:off x="7155592" y="3443583"/>
            <a:ext cx="4686160" cy="425054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5"/>
          <a:srcRect l="0" t="0" r="0" b="0"/>
          <a:stretch>
            <a:fillRect/>
          </a:stretch>
        </p:blipFill>
        <p:spPr>
          <a:xfrm flipH="false" flipV="false" rot="0">
            <a:off x="12478516" y="4335842"/>
            <a:ext cx="4538226" cy="3358287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3788747" y="1330150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극적인 성악 음악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566634" y="7843419"/>
            <a:ext cx="3415039" cy="69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52"/>
              </a:lnSpc>
            </a:pPr>
            <a:r>
              <a:rPr lang="en-US" sz="3704">
                <a:solidFill>
                  <a:srgbClr val="202F5A"/>
                </a:solidFill>
                <a:ea typeface="210 다락방"/>
              </a:rPr>
              <a:t>오페라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121685" y="7843467"/>
            <a:ext cx="2753975" cy="6974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54"/>
              </a:lnSpc>
            </a:pPr>
            <a:r>
              <a:rPr lang="en-US" sz="3705">
                <a:solidFill>
                  <a:srgbClr val="202F5A"/>
                </a:solidFill>
                <a:ea typeface="210 다락방"/>
              </a:rPr>
              <a:t>오라토리오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3321092" y="7843467"/>
            <a:ext cx="2753975" cy="6974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54"/>
              </a:lnSpc>
            </a:pPr>
            <a:r>
              <a:rPr lang="en-US" sz="3705">
                <a:solidFill>
                  <a:srgbClr val="202F5A"/>
                </a:solidFill>
                <a:ea typeface="210 다락방"/>
              </a:rPr>
              <a:t>칸타타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81676" y="7330543"/>
            <a:ext cx="7532262" cy="723097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/>
          <a:srcRect l="0" t="0" r="4096" b="0"/>
          <a:stretch>
            <a:fillRect/>
          </a:stretch>
        </p:blipFill>
        <p:spPr>
          <a:xfrm flipH="false" flipV="false" rot="0">
            <a:off x="1368257" y="2973572"/>
            <a:ext cx="8495281" cy="539392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9863538" y="3745377"/>
            <a:ext cx="8424462" cy="3038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08"/>
              </a:lnSpc>
            </a:pPr>
            <a:r>
              <a:rPr lang="en-US" sz="6944">
                <a:solidFill>
                  <a:srgbClr val="202F5A"/>
                </a:solidFill>
                <a:ea typeface="Gaegu Bold"/>
              </a:rPr>
              <a:t>오페라의 형태</a:t>
            </a:r>
          </a:p>
          <a:p>
            <a:pPr algn="ctr">
              <a:lnSpc>
                <a:spcPts val="2380"/>
              </a:lnSpc>
            </a:pP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음악 + 연극 + 춤 + 무대 미술</a:t>
            </a:r>
          </a:p>
          <a:p>
            <a:pPr algn="ctr">
              <a:lnSpc>
                <a:spcPts val="7153"/>
              </a:lnSpc>
            </a:pPr>
            <a:r>
              <a:rPr lang="en-US" sz="6444">
                <a:solidFill>
                  <a:srgbClr val="202F5A"/>
                </a:solidFill>
                <a:latin typeface="Gaegu Bold"/>
              </a:rPr>
              <a:t>=종합 예술 작품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1995674" y="911715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오페라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81676" y="7330543"/>
            <a:ext cx="7532262" cy="723097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382130" y="3287904"/>
            <a:ext cx="3857123" cy="1241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0"/>
              </a:lnSpc>
            </a:pPr>
            <a:r>
              <a:rPr lang="en-US" sz="6312" u="sng">
                <a:solidFill>
                  <a:srgbClr val="202F5A"/>
                </a:solidFill>
                <a:ea typeface="Gaegu Bold"/>
              </a:rPr>
              <a:t>서곡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954951" y="4111825"/>
            <a:ext cx="774181" cy="604829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-809852" y="832660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오페라의 구성 요소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248777" y="3233729"/>
            <a:ext cx="12010523" cy="33880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79"/>
              </a:lnSpc>
            </a:pPr>
            <a:r>
              <a:rPr lang="en-US" sz="4401">
                <a:solidFill>
                  <a:srgbClr val="202F5A"/>
                </a:solidFill>
                <a:ea typeface="Gaegu Bold"/>
              </a:rPr>
              <a:t>막이 오르기 전 극의 분위기와 내용을 암시하는 기악곡</a:t>
            </a:r>
          </a:p>
          <a:p>
            <a:pPr algn="just">
              <a:lnSpc>
                <a:spcPts val="8979"/>
              </a:lnSpc>
            </a:pPr>
            <a:r>
              <a:rPr lang="en-US" sz="4401">
                <a:solidFill>
                  <a:srgbClr val="202F5A"/>
                </a:solidFill>
                <a:ea typeface="Gaegu Bold"/>
              </a:rPr>
              <a:t>오페라에서 기악 반주가 있는 서정적인 가락의 기악곡</a:t>
            </a:r>
          </a:p>
          <a:p>
            <a:pPr algn="just">
              <a:lnSpc>
                <a:spcPts val="8979"/>
              </a:lnSpc>
            </a:pPr>
            <a:r>
              <a:rPr lang="en-US" sz="4401">
                <a:solidFill>
                  <a:srgbClr val="202F5A"/>
                </a:solidFill>
                <a:ea typeface="Gaegu Bold"/>
              </a:rPr>
              <a:t>이야기의 전개를 위해 말하듯이 노래 부르는 형식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39280" y="4430904"/>
            <a:ext cx="3857123" cy="1241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0"/>
              </a:lnSpc>
            </a:pPr>
            <a:r>
              <a:rPr lang="en-US" sz="6312" u="sng">
                <a:solidFill>
                  <a:srgbClr val="202F5A"/>
                </a:solidFill>
                <a:ea typeface="Gaegu Bold"/>
              </a:rPr>
              <a:t>아리아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39280" y="5576994"/>
            <a:ext cx="3857123" cy="1241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0"/>
              </a:lnSpc>
            </a:pPr>
            <a:r>
              <a:rPr lang="en-US" sz="6312" u="sng">
                <a:solidFill>
                  <a:srgbClr val="202F5A"/>
                </a:solidFill>
                <a:ea typeface="Gaegu Bold"/>
              </a:rPr>
              <a:t>레치타티보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729132" y="7759131"/>
            <a:ext cx="13989452" cy="131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0459"/>
              </a:lnSpc>
            </a:pPr>
            <a:r>
              <a:rPr lang="en-US" sz="5127">
                <a:solidFill>
                  <a:srgbClr val="5186CD"/>
                </a:solidFill>
                <a:ea typeface="Gaegu Bold"/>
              </a:rPr>
              <a:t>예시곡은 모두 헨델의 "리날도"에 나오는 곡입니다.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753433" y="5257915"/>
            <a:ext cx="774181" cy="604829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171245" y="6515920"/>
            <a:ext cx="774181" cy="60482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81676" y="7330543"/>
            <a:ext cx="7532262" cy="723097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7" id="7">
            <a:hlinkClick r:id="rId9" tooltip="https://youtu.be/1NNy289k6Oc"/>
          </p:cNvPr>
          <p:cNvPicPr>
            <a:picLocks noChangeAspect="true"/>
          </p:cNvPicPr>
          <p:nvPr/>
        </p:nvPicPr>
        <p:blipFill>
          <a:blip r:embed="rId8"/>
          <a:srcRect l="18469" t="0" r="5850" b="0"/>
          <a:stretch>
            <a:fillRect/>
          </a:stretch>
        </p:blipFill>
        <p:spPr>
          <a:xfrm flipH="false" flipV="false" rot="0">
            <a:off x="10247163" y="3152905"/>
            <a:ext cx="7140291" cy="4651946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565355" y="3551013"/>
            <a:ext cx="10154398" cy="3779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정의: 카톨릭 교회의 음악극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특징: 종교적 내용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      합창이 많이 나옴.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      연기를 하지 않음.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ea typeface="Gaegu Bold"/>
              </a:rPr>
              <a:t>대표곡: 헨델 "메시아" 중 '할렐루야'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514173" y="7222720"/>
            <a:ext cx="1490254" cy="1164261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-1494994" y="1085850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오라토리오 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672283" y="715191"/>
            <a:ext cx="1253324" cy="198653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56195" y="1141725"/>
            <a:ext cx="804622" cy="1275337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262326" y="1208400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생각해 보기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-422104" y="3488595"/>
            <a:ext cx="19132209" cy="4465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29"/>
              </a:lnSpc>
            </a:pPr>
            <a:r>
              <a:rPr lang="en-US" sz="6449">
                <a:solidFill>
                  <a:srgbClr val="202F5A"/>
                </a:solidFill>
                <a:ea typeface="210 달팽이"/>
              </a:rPr>
              <a:t>바로크 시대는 정치적으로 절대 왕권 시대였습니다.</a:t>
            </a:r>
          </a:p>
          <a:p>
            <a:pPr algn="ctr">
              <a:lnSpc>
                <a:spcPts val="9029"/>
              </a:lnSpc>
            </a:pPr>
            <a:r>
              <a:rPr lang="en-US" sz="6449">
                <a:solidFill>
                  <a:srgbClr val="202F5A"/>
                </a:solidFill>
                <a:ea typeface="210 달팽이"/>
              </a:rPr>
              <a:t>왕과 일부 귀족들이 절대 적인 권력을 가진 시대였죠.</a:t>
            </a:r>
          </a:p>
          <a:p>
            <a:pPr algn="ctr">
              <a:lnSpc>
                <a:spcPts val="9029"/>
              </a:lnSpc>
            </a:pPr>
            <a:r>
              <a:rPr lang="en-US" sz="6449">
                <a:solidFill>
                  <a:srgbClr val="202F5A"/>
                </a:solidFill>
                <a:ea typeface="210 달팽이"/>
              </a:rPr>
              <a:t>왕은 어떻게 자신의 힘과 권력을 과시하여</a:t>
            </a:r>
          </a:p>
          <a:p>
            <a:pPr algn="ctr">
              <a:lnSpc>
                <a:spcPts val="9029"/>
              </a:lnSpc>
            </a:pPr>
            <a:r>
              <a:rPr lang="en-US" sz="6449">
                <a:solidFill>
                  <a:srgbClr val="202F5A"/>
                </a:solidFill>
                <a:ea typeface="210 달팽이"/>
              </a:rPr>
              <a:t>사람들의 존경을 받았을까요?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r:id="rId3" tooltip="https://youtu.be/h97JE4--p84?t=1633"/>
          </p:cNvPr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9144000" y="3093578"/>
            <a:ext cx="8115300" cy="448842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81676" y="7330543"/>
            <a:ext cx="7532262" cy="723097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8" id="8">
            <a:hlinkClick r:id="rId12" tooltip="https://youtu.be/h97JE4--p84?t=1633"/>
          </p:cNvPr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514173" y="7222720"/>
            <a:ext cx="1490254" cy="1164261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717755" y="3580014"/>
            <a:ext cx="10154398" cy="30507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정의: 개신교 교회의 음악극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특징: 종교적 내용이 많음.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latin typeface="Gaegu Bold"/>
              </a:rPr>
              <a:t>        연기를 하지 않음.</a:t>
            </a:r>
          </a:p>
          <a:p>
            <a:pPr>
              <a:lnSpc>
                <a:spcPts val="5781"/>
              </a:lnSpc>
            </a:pPr>
            <a:r>
              <a:rPr lang="en-US" sz="5208">
                <a:solidFill>
                  <a:srgbClr val="202F5A"/>
                </a:solidFill>
                <a:ea typeface="Gaegu Bold"/>
              </a:rPr>
              <a:t>대표곡: 바흐 "예수 나의 기쁨"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1494994" y="1085850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칸타타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86368" y="6472618"/>
            <a:ext cx="14315264" cy="2426281"/>
            <a:chOff x="0" y="0"/>
            <a:chExt cx="5463524" cy="92600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5463524" cy="926008"/>
            </a:xfrm>
            <a:custGeom>
              <a:avLst/>
              <a:gdLst/>
              <a:ahLst/>
              <a:cxnLst/>
              <a:rect r="r" b="b" t="t" l="l"/>
              <a:pathLst>
                <a:path h="926008" w="5463524">
                  <a:moveTo>
                    <a:pt x="5339064" y="926007"/>
                  </a:moveTo>
                  <a:lnTo>
                    <a:pt x="124460" y="926007"/>
                  </a:lnTo>
                  <a:cubicBezTo>
                    <a:pt x="55880" y="926007"/>
                    <a:pt x="0" y="870128"/>
                    <a:pt x="0" y="80154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39064" y="0"/>
                  </a:lnTo>
                  <a:cubicBezTo>
                    <a:pt x="5407644" y="0"/>
                    <a:pt x="5463524" y="55880"/>
                    <a:pt x="5463524" y="124460"/>
                  </a:cubicBezTo>
                  <a:lnTo>
                    <a:pt x="5463524" y="801548"/>
                  </a:lnTo>
                  <a:cubicBezTo>
                    <a:pt x="5463524" y="870128"/>
                    <a:pt x="5407644" y="926008"/>
                    <a:pt x="5339064" y="9260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262326" y="1751484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대비와 비대칭의 기악 음악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474217" y="4111436"/>
            <a:ext cx="4220308" cy="41148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466625">
            <a:off x="13692785" y="3942462"/>
            <a:ext cx="1361625" cy="41148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151797" y="3845151"/>
            <a:ext cx="2880360" cy="41148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2474217" y="8058998"/>
            <a:ext cx="3975209" cy="76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1"/>
              </a:lnSpc>
            </a:pPr>
            <a:r>
              <a:rPr lang="en-US" sz="4070">
                <a:solidFill>
                  <a:srgbClr val="202F5A"/>
                </a:solidFill>
                <a:ea typeface="210 디딤고딕 070"/>
              </a:rPr>
              <a:t>협주곡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528637" y="8072444"/>
            <a:ext cx="4349585" cy="7364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48"/>
              </a:lnSpc>
            </a:pPr>
            <a:r>
              <a:rPr lang="en-US" sz="3891">
                <a:solidFill>
                  <a:srgbClr val="202F5A"/>
                </a:solidFill>
                <a:ea typeface="210 디딤고딕 070"/>
              </a:rPr>
              <a:t>푸가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227495" y="8036326"/>
            <a:ext cx="5869880" cy="7387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28"/>
              </a:lnSpc>
            </a:pPr>
            <a:r>
              <a:rPr lang="en-US" sz="3878">
                <a:solidFill>
                  <a:srgbClr val="202F5A"/>
                </a:solidFill>
                <a:ea typeface="210 디딤고딕 070"/>
              </a:rPr>
              <a:t>모음곡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-3919607" y="1095375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협주곡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9" id="9">
            <a:hlinkClick r:id="rId9" tooltip="https://youtu.be/v6SzOodFuxE?t=136"/>
          </p:cNvPr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false" flipV="false" rot="0">
            <a:off x="3670871" y="3364610"/>
            <a:ext cx="11242292" cy="4625575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185177" y="7421446"/>
            <a:ext cx="1455972" cy="1137478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5114168" y="883526"/>
            <a:ext cx="12145132" cy="248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비발디의 "사계" 중 '봄' 을 감상하고</a:t>
            </a:r>
          </a:p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영상 속에서 대비와 비대칭을 찾아봅시다. </a:t>
            </a:r>
          </a:p>
          <a:p>
            <a:pPr>
              <a:lnSpc>
                <a:spcPts val="6191"/>
              </a:lnSpc>
            </a:pP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-1073636" y="798206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협주곡의 형태 및 종류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rcRect l="0" t="0" r="0" b="45095"/>
          <a:stretch>
            <a:fillRect/>
          </a:stretch>
        </p:blipFill>
        <p:spPr>
          <a:xfrm flipH="false" flipV="false" rot="0">
            <a:off x="3566484" y="2827643"/>
            <a:ext cx="13092934" cy="272705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8"/>
          <a:srcRect l="0" t="52573" r="0" b="273"/>
          <a:stretch>
            <a:fillRect/>
          </a:stretch>
        </p:blipFill>
        <p:spPr>
          <a:xfrm flipH="false" flipV="false" rot="0">
            <a:off x="3566484" y="5958949"/>
            <a:ext cx="13092934" cy="2342036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1628582" y="3093049"/>
            <a:ext cx="12145132" cy="248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합주</a:t>
            </a:r>
          </a:p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협주곡 </a:t>
            </a:r>
          </a:p>
          <a:p>
            <a:pPr>
              <a:lnSpc>
                <a:spcPts val="6191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628582" y="6213709"/>
            <a:ext cx="12145132" cy="248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독주</a:t>
            </a:r>
          </a:p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협주곡 </a:t>
            </a:r>
          </a:p>
          <a:p>
            <a:pPr>
              <a:lnSpc>
                <a:spcPts val="6191"/>
              </a:lnSpc>
            </a:pP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-3919607" y="1095375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푸가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7" id="7">
            <a:hlinkClick r:id="rId7" tooltip="https://youtu.be/v6SzOodFuxE?t=239"/>
          </p:cNvPr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3333830" y="3097621"/>
            <a:ext cx="11992103" cy="515405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185177" y="7421446"/>
            <a:ext cx="1455972" cy="1137478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5114168" y="883526"/>
            <a:ext cx="12145132" cy="2481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바흐의 '작은 사단조 푸가'를 들으며</a:t>
            </a:r>
          </a:p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영상 속의 퀴즈를 맞혀 보세요.</a:t>
            </a:r>
          </a:p>
          <a:p>
            <a:pPr>
              <a:lnSpc>
                <a:spcPts val="6191"/>
              </a:lnSpc>
            </a:pP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-3919607" y="1095375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푸가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4302185" y="3633752"/>
            <a:ext cx="16268634" cy="2290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293"/>
              </a:lnSpc>
            </a:pPr>
            <a:r>
              <a:rPr lang="en-US" sz="7471">
                <a:solidFill>
                  <a:srgbClr val="202F5A"/>
                </a:solidFill>
                <a:latin typeface="Gaegu Bold"/>
              </a:rPr>
              <a:t> </a:t>
            </a:r>
          </a:p>
          <a:p>
            <a:pPr>
              <a:lnSpc>
                <a:spcPts val="8293"/>
              </a:lnSpc>
            </a:pPr>
            <a:r>
              <a:rPr lang="en-US" sz="7471">
                <a:solidFill>
                  <a:srgbClr val="202F5A"/>
                </a:solidFill>
                <a:ea typeface="Gaegu Bold"/>
              </a:rPr>
              <a:t>주제 선율 VS 대주제 선율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-3919607" y="1095375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모음곡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9" id="9">
            <a:hlinkClick r:id="rId9" tooltip="https://youtu.be/pzlw6fUux4o'"/>
          </p:cNvPr>
          <p:cNvPicPr>
            <a:picLocks noChangeAspect="true"/>
          </p:cNvPicPr>
          <p:nvPr/>
        </p:nvPicPr>
        <p:blipFill>
          <a:blip r:embed="rId8"/>
          <a:srcRect l="0" t="4548" r="0" b="4116"/>
          <a:stretch>
            <a:fillRect/>
          </a:stretch>
        </p:blipFill>
        <p:spPr>
          <a:xfrm flipH="false" flipV="false" rot="0">
            <a:off x="4063176" y="3748052"/>
            <a:ext cx="9846029" cy="4242133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355744" y="7421446"/>
            <a:ext cx="1455972" cy="1137478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4445686" y="952500"/>
            <a:ext cx="12145132" cy="32614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여러 곡을 모아서 구성하였기 때문에</a:t>
            </a:r>
          </a:p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자연스럽게 다양한 특징을 가진 곡들끼리의</a:t>
            </a:r>
          </a:p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대비가 나타납니다.</a:t>
            </a:r>
          </a:p>
          <a:p>
            <a:pPr>
              <a:lnSpc>
                <a:spcPts val="6191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3180801" y="8369846"/>
            <a:ext cx="12145132" cy="1700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91"/>
              </a:lnSpc>
            </a:pPr>
            <a:r>
              <a:rPr lang="en-US" sz="5577">
                <a:solidFill>
                  <a:srgbClr val="202F5A"/>
                </a:solidFill>
                <a:ea typeface="Gaegu Bold"/>
              </a:rPr>
              <a:t>바흐의 "모음곡 3번" 중 'G선상의 아리아'</a:t>
            </a:r>
          </a:p>
          <a:p>
            <a:pPr>
              <a:lnSpc>
                <a:spcPts val="6191"/>
              </a:lnSpc>
            </a:pP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15359" y="8526258"/>
            <a:ext cx="5048563" cy="73204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764528" y="8526258"/>
            <a:ext cx="5048563" cy="732042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888947" y="8526258"/>
            <a:ext cx="5048563" cy="732042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/>
          <a:srcRect l="0" t="0" r="0" b="0"/>
          <a:stretch>
            <a:fillRect/>
          </a:stretch>
        </p:blipFill>
        <p:spPr>
          <a:xfrm flipH="false" flipV="false" rot="0">
            <a:off x="7151887" y="3031734"/>
            <a:ext cx="4273845" cy="5166604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0">
            <a:off x="12249961" y="3085047"/>
            <a:ext cx="4326535" cy="5166604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2"/>
          <a:srcRect l="0" t="0" r="0" b="0"/>
          <a:stretch>
            <a:fillRect/>
          </a:stretch>
        </p:blipFill>
        <p:spPr>
          <a:xfrm flipH="false" flipV="false" rot="0">
            <a:off x="2198438" y="2958446"/>
            <a:ext cx="4315274" cy="5313181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3"/>
          <a:srcRect l="0" t="0" r="0" b="0"/>
          <a:stretch>
            <a:fillRect/>
          </a:stretch>
        </p:blipFill>
        <p:spPr>
          <a:xfrm flipH="false" flipV="false" rot="0">
            <a:off x="7151887" y="2906738"/>
            <a:ext cx="4413679" cy="5333751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4"/>
          <a:srcRect l="0" t="0" r="0" b="0"/>
          <a:stretch>
            <a:fillRect/>
          </a:stretch>
        </p:blipFill>
        <p:spPr>
          <a:xfrm flipH="false" flipV="false" rot="0">
            <a:off x="12174627" y="2906738"/>
            <a:ext cx="4467408" cy="5333751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3788747" y="1138913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바로크 시대 작곡가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456748" y="8480483"/>
            <a:ext cx="3365786" cy="6902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79"/>
              </a:lnSpc>
            </a:pPr>
            <a:r>
              <a:rPr lang="en-US" sz="3657">
                <a:solidFill>
                  <a:srgbClr val="202F5A"/>
                </a:solidFill>
                <a:ea typeface="210 디딤고딕 070"/>
              </a:rPr>
              <a:t>바흐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931681" y="8480582"/>
            <a:ext cx="2714256" cy="690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82"/>
              </a:lnSpc>
            </a:pPr>
            <a:r>
              <a:rPr lang="en-US" sz="3659">
                <a:solidFill>
                  <a:srgbClr val="202F5A"/>
                </a:solidFill>
                <a:ea typeface="210 디딤고딕 070"/>
              </a:rPr>
              <a:t>헨델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3056100" y="8499533"/>
            <a:ext cx="2714256" cy="690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82"/>
              </a:lnSpc>
            </a:pPr>
            <a:r>
              <a:rPr lang="en-US" sz="3659">
                <a:solidFill>
                  <a:srgbClr val="202F5A"/>
                </a:solidFill>
                <a:ea typeface="210 디딤고딕 070"/>
              </a:rPr>
              <a:t>비발디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118979">
            <a:off x="12957919" y="-3980125"/>
            <a:ext cx="7764151" cy="745358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838820">
            <a:off x="-3639866" y="6124822"/>
            <a:ext cx="8767328" cy="8416635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4836047" y="1405767"/>
            <a:ext cx="8615905" cy="13043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5"/>
              </a:lnSpc>
            </a:pPr>
            <a:r>
              <a:rPr lang="en-US" sz="9112">
                <a:solidFill>
                  <a:srgbClr val="202F5A"/>
                </a:solidFill>
                <a:ea typeface="어비 세현체"/>
              </a:rPr>
              <a:t>총정리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102259" y="2929019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4168577" y="687653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311217" y="-1028700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363658" y="7200900"/>
            <a:ext cx="2700338" cy="4114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2196261" y="2993709"/>
            <a:ext cx="13895478" cy="5686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1377802" indent="-688901" lvl="1">
              <a:lnSpc>
                <a:spcPts val="11104"/>
              </a:lnSpc>
              <a:buFont typeface="Arial"/>
              <a:buChar char="•"/>
            </a:pPr>
            <a:r>
              <a:rPr lang="en-US" sz="6381">
                <a:solidFill>
                  <a:srgbClr val="202F5A"/>
                </a:solidFill>
                <a:ea typeface="Gaegu Bold"/>
              </a:rPr>
              <a:t>바로크 시대 예술의 특징 두 가지는?</a:t>
            </a:r>
          </a:p>
          <a:p>
            <a:pPr marL="1377802" indent="-688901" lvl="1">
              <a:lnSpc>
                <a:spcPts val="11104"/>
              </a:lnSpc>
              <a:buFont typeface="Arial"/>
              <a:buChar char="•"/>
            </a:pPr>
            <a:r>
              <a:rPr lang="en-US" sz="6381">
                <a:solidFill>
                  <a:srgbClr val="202F5A"/>
                </a:solidFill>
                <a:ea typeface="Gaegu Bold"/>
              </a:rPr>
              <a:t>극적인 성악 음악 세 가지는?</a:t>
            </a:r>
          </a:p>
          <a:p>
            <a:pPr marL="1377802" indent="-688901" lvl="1">
              <a:lnSpc>
                <a:spcPts val="11104"/>
              </a:lnSpc>
              <a:buFont typeface="Arial"/>
              <a:buChar char="•"/>
            </a:pPr>
            <a:r>
              <a:rPr lang="en-US" sz="6381">
                <a:solidFill>
                  <a:srgbClr val="202F5A"/>
                </a:solidFill>
                <a:ea typeface="Gaegu Bold"/>
              </a:rPr>
              <a:t>대비와 비대칭의 기악 음악 세 가지는?</a:t>
            </a:r>
          </a:p>
          <a:p>
            <a:pPr marL="1377802" indent="-688901" lvl="1">
              <a:lnSpc>
                <a:spcPts val="11104"/>
              </a:lnSpc>
              <a:buFont typeface="Arial"/>
              <a:buChar char="•"/>
            </a:pPr>
            <a:r>
              <a:rPr lang="en-US" sz="6381">
                <a:solidFill>
                  <a:srgbClr val="202F5A"/>
                </a:solidFill>
                <a:ea typeface="Gaegu Bold"/>
              </a:rPr>
              <a:t>바로크 시대의 작곡가 세 명의 이름?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118979">
            <a:off x="12957919" y="-3980125"/>
            <a:ext cx="7764151" cy="745358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8838820">
            <a:off x="-3639866" y="6124822"/>
            <a:ext cx="8767328" cy="8416635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4836047" y="4106149"/>
            <a:ext cx="8615905" cy="13043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15"/>
              </a:lnSpc>
            </a:pPr>
            <a:r>
              <a:rPr lang="en-US" sz="9112">
                <a:solidFill>
                  <a:srgbClr val="202F5A"/>
                </a:solidFill>
                <a:ea typeface="어비 세현체"/>
              </a:rPr>
              <a:t>수고하셨습니다.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102259" y="2929019"/>
            <a:ext cx="975699" cy="110092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4168577" y="6876533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311217" y="-1028700"/>
            <a:ext cx="2700338" cy="41148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363658" y="7200900"/>
            <a:ext cx="2700338" cy="4114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rcRect l="0" t="54829" r="44" b="0"/>
          <a:stretch>
            <a:fillRect/>
          </a:stretch>
        </p:blipFill>
        <p:spPr>
          <a:xfrm flipH="false" flipV="false" rot="0">
            <a:off x="0" y="8889823"/>
            <a:ext cx="4331805" cy="14433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672283" y="715191"/>
            <a:ext cx="1253324" cy="198653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56195" y="1141725"/>
            <a:ext cx="804622" cy="1275337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262326" y="1208400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생각해 보기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2"/>
          <a:srcRect l="0" t="0" r="0" b="0"/>
          <a:stretch>
            <a:fillRect/>
          </a:stretch>
        </p:blipFill>
        <p:spPr>
          <a:xfrm flipH="false" flipV="false" rot="0">
            <a:off x="10027619" y="1809279"/>
            <a:ext cx="6952911" cy="7792563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1028700" y="3254282"/>
            <a:ext cx="9247507" cy="3362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33"/>
              </a:lnSpc>
            </a:pPr>
            <a:r>
              <a:rPr lang="en-US" sz="6524">
                <a:solidFill>
                  <a:srgbClr val="202F5A"/>
                </a:solidFill>
                <a:ea typeface="210 달팽이"/>
              </a:rPr>
              <a:t>풍성하게 부풀린 머리</a:t>
            </a:r>
          </a:p>
          <a:p>
            <a:pPr algn="ctr">
              <a:lnSpc>
                <a:spcPts val="9133"/>
              </a:lnSpc>
            </a:pPr>
            <a:r>
              <a:rPr lang="en-US" sz="6524">
                <a:solidFill>
                  <a:srgbClr val="202F5A"/>
                </a:solidFill>
                <a:ea typeface="210 달팽이"/>
              </a:rPr>
              <a:t>고급스러운 벨벳 망토</a:t>
            </a:r>
          </a:p>
          <a:p>
            <a:pPr algn="ctr">
              <a:lnSpc>
                <a:spcPts val="9133"/>
              </a:lnSpc>
            </a:pPr>
            <a:r>
              <a:rPr lang="en-US" sz="6524">
                <a:solidFill>
                  <a:srgbClr val="202F5A"/>
                </a:solidFill>
                <a:ea typeface="210 달팽이"/>
              </a:rPr>
              <a:t>화려한 왕관과 지팡이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672283" y="715191"/>
            <a:ext cx="1253324" cy="198653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56195" y="1141725"/>
            <a:ext cx="804622" cy="1275337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262326" y="1208400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생각해 보기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2"/>
          <a:srcRect l="0" t="0" r="0" b="0"/>
          <a:stretch>
            <a:fillRect/>
          </a:stretch>
        </p:blipFill>
        <p:spPr>
          <a:xfrm flipH="false" flipV="false" rot="0">
            <a:off x="10027619" y="1809279"/>
            <a:ext cx="6952911" cy="7792563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1267591" y="3795222"/>
            <a:ext cx="8998919" cy="30427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05"/>
              </a:lnSpc>
            </a:pPr>
            <a:r>
              <a:rPr lang="en-US" sz="5861">
                <a:solidFill>
                  <a:srgbClr val="202F5A"/>
                </a:solidFill>
                <a:ea typeface="210 달팽이"/>
              </a:rPr>
              <a:t>루이 14세는 자신의 권위를</a:t>
            </a:r>
          </a:p>
          <a:p>
            <a:pPr algn="ctr">
              <a:lnSpc>
                <a:spcPts val="8205"/>
              </a:lnSpc>
            </a:pPr>
            <a:r>
              <a:rPr lang="en-US" sz="5861">
                <a:solidFill>
                  <a:srgbClr val="202F5A"/>
                </a:solidFill>
                <a:ea typeface="210 달팽이"/>
              </a:rPr>
              <a:t>서민들은 평생 구경도 못해 볼</a:t>
            </a:r>
          </a:p>
          <a:p>
            <a:pPr algn="ctr">
              <a:lnSpc>
                <a:spcPts val="8205"/>
              </a:lnSpc>
            </a:pPr>
            <a:r>
              <a:rPr lang="en-US" sz="5861">
                <a:solidFill>
                  <a:srgbClr val="202F5A"/>
                </a:solidFill>
                <a:ea typeface="210 달팽이"/>
              </a:rPr>
              <a:t>화려한 복장으로 강조하였습니다.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D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294204">
            <a:off x="15386006" y="-2797375"/>
            <a:ext cx="5618049" cy="539332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6475636">
            <a:off x="-2981303" y="6784600"/>
            <a:ext cx="5618049" cy="539332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672283" y="715191"/>
            <a:ext cx="1253324" cy="198653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456195" y="1141725"/>
            <a:ext cx="804622" cy="1275337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2262326" y="1208400"/>
            <a:ext cx="13763348" cy="1066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4"/>
              </a:lnSpc>
            </a:pPr>
            <a:r>
              <a:rPr lang="en-US" sz="7499">
                <a:solidFill>
                  <a:srgbClr val="202F5A"/>
                </a:solidFill>
                <a:ea typeface="어비 세현체"/>
              </a:rPr>
              <a:t>생각해 보기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86368" y="2827643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325933" y="2827643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true" flipV="false" rot="-5400000">
            <a:off x="15240649" y="7544442"/>
            <a:ext cx="2700338" cy="4114800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true" rot="-5400000">
            <a:off x="-683370" y="-1151343"/>
            <a:ext cx="2700338" cy="4114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2"/>
          <a:srcRect l="0" t="0" r="0" b="0"/>
          <a:stretch>
            <a:fillRect/>
          </a:stretch>
        </p:blipFill>
        <p:spPr>
          <a:xfrm flipH="false" flipV="false" rot="0">
            <a:off x="10027619" y="1809279"/>
            <a:ext cx="6952911" cy="7792563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666799" y="3079146"/>
            <a:ext cx="10582779" cy="45350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30"/>
              </a:lnSpc>
            </a:pPr>
            <a:r>
              <a:rPr lang="en-US" sz="5236">
                <a:solidFill>
                  <a:srgbClr val="202F5A"/>
                </a:solidFill>
                <a:ea typeface="210 달팽이"/>
              </a:rPr>
              <a:t>시대의 셀럽이었던 왕이 </a:t>
            </a:r>
          </a:p>
          <a:p>
            <a:pPr algn="ctr">
              <a:lnSpc>
                <a:spcPts val="7330"/>
              </a:lnSpc>
            </a:pPr>
            <a:r>
              <a:rPr lang="en-US" sz="5236">
                <a:solidFill>
                  <a:srgbClr val="202F5A"/>
                </a:solidFill>
                <a:ea typeface="210 달팽이"/>
              </a:rPr>
              <a:t>화려한 복장을 하고 다니니</a:t>
            </a:r>
          </a:p>
          <a:p>
            <a:pPr algn="ctr">
              <a:lnSpc>
                <a:spcPts val="7330"/>
              </a:lnSpc>
            </a:pPr>
            <a:r>
              <a:rPr lang="en-US" sz="5236">
                <a:solidFill>
                  <a:srgbClr val="202F5A"/>
                </a:solidFill>
                <a:ea typeface="210 달팽이"/>
              </a:rPr>
              <a:t>귀족들도 이런 패션과 취향을 따라 했고</a:t>
            </a:r>
          </a:p>
          <a:p>
            <a:pPr algn="ctr">
              <a:lnSpc>
                <a:spcPts val="7330"/>
              </a:lnSpc>
            </a:pPr>
            <a:r>
              <a:rPr lang="en-US" sz="5236">
                <a:solidFill>
                  <a:srgbClr val="202F5A"/>
                </a:solidFill>
                <a:ea typeface="210 달팽이"/>
              </a:rPr>
              <a:t>그들이 즐기는 음악, 미술 등의 문화도 </a:t>
            </a:r>
          </a:p>
          <a:p>
            <a:pPr algn="ctr">
              <a:lnSpc>
                <a:spcPts val="7330"/>
              </a:lnSpc>
            </a:pPr>
            <a:r>
              <a:rPr lang="en-US" sz="5236">
                <a:solidFill>
                  <a:srgbClr val="202F5A"/>
                </a:solidFill>
                <a:ea typeface="210 달팽이"/>
              </a:rPr>
              <a:t>점점 화려한 것들이 유행했습니다.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29132" y="2395101"/>
            <a:ext cx="4258110" cy="61742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048817" y="2398925"/>
            <a:ext cx="4258110" cy="617426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0"/>
          <a:srcRect l="0" t="0" r="0" b="0"/>
          <a:stretch>
            <a:fillRect/>
          </a:stretch>
        </p:blipFill>
        <p:spPr>
          <a:xfrm flipH="false" flipV="false" rot="0">
            <a:off x="2043892" y="3321151"/>
            <a:ext cx="6464542" cy="4996552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0">
            <a:off x="9979134" y="3238260"/>
            <a:ext cx="6591207" cy="4965376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3933433" y="786629"/>
            <a:ext cx="10411702" cy="10144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64"/>
              </a:lnSpc>
            </a:pPr>
            <a:r>
              <a:rPr lang="en-US" sz="7085">
                <a:solidFill>
                  <a:srgbClr val="202F5A"/>
                </a:solidFill>
                <a:ea typeface="어비 세현체"/>
              </a:rPr>
              <a:t>바로크 시대 예술의 특징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072032" y="2336318"/>
            <a:ext cx="3548457" cy="611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3"/>
              </a:lnSpc>
            </a:pPr>
            <a:r>
              <a:rPr lang="en-US" sz="3223">
                <a:solidFill>
                  <a:srgbClr val="202F5A"/>
                </a:solidFill>
                <a:ea typeface="210 도시락"/>
              </a:rPr>
              <a:t>르네상스 시대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2033229" y="2342424"/>
            <a:ext cx="2289285" cy="6066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7"/>
              </a:lnSpc>
            </a:pPr>
            <a:r>
              <a:rPr lang="en-US" sz="3219">
                <a:solidFill>
                  <a:srgbClr val="202F5A"/>
                </a:solidFill>
                <a:ea typeface="210 도시락"/>
              </a:rPr>
              <a:t>바로크 시대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659258" y="8282671"/>
            <a:ext cx="5233808" cy="650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1"/>
              </a:lnSpc>
            </a:pPr>
            <a:r>
              <a:rPr lang="en-US" sz="3355">
                <a:solidFill>
                  <a:srgbClr val="202F5A"/>
                </a:solidFill>
                <a:ea typeface="210 도시락"/>
              </a:rPr>
              <a:t>라파엘로 '아테네 학당'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979134" y="8282671"/>
            <a:ext cx="6546001" cy="650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1"/>
              </a:lnSpc>
            </a:pPr>
            <a:r>
              <a:rPr lang="en-US" sz="3355">
                <a:solidFill>
                  <a:srgbClr val="202F5A"/>
                </a:solidFill>
                <a:ea typeface="210 도시락"/>
              </a:rPr>
              <a:t>렘브란트 '툴프 박사의 해부학 교실'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011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231121" y="819195"/>
            <a:ext cx="5962659" cy="86458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24833" y="1602885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2711286" y="748349"/>
            <a:ext cx="4968928" cy="8443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32"/>
              </a:lnSpc>
            </a:pPr>
            <a:r>
              <a:rPr lang="en-US" sz="4514">
                <a:solidFill>
                  <a:srgbClr val="202F5A"/>
                </a:solidFill>
                <a:ea typeface="210 도시락"/>
              </a:rPr>
              <a:t>르네상스 시대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15473" y="8507719"/>
            <a:ext cx="7328936" cy="8912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4"/>
              </a:lnSpc>
            </a:pPr>
            <a:r>
              <a:rPr lang="en-US" sz="4698">
                <a:solidFill>
                  <a:srgbClr val="202F5A"/>
                </a:solidFill>
                <a:ea typeface="210 도시락"/>
              </a:rPr>
              <a:t>라파엘로 '아테네 학당'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863538" y="3767833"/>
            <a:ext cx="8424462" cy="28539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르네상스의 대표작인 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이 그림의 구조는 어떤가요?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건축물과 사람들의 위치 등을 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잘 관찰해 봅시다.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10"/>
          <a:srcRect l="0" t="0" r="0" b="0"/>
          <a:stretch>
            <a:fillRect/>
          </a:stretch>
        </p:blipFill>
        <p:spPr>
          <a:xfrm flipH="false" flipV="false" rot="0">
            <a:off x="1172980" y="1857315"/>
            <a:ext cx="8613922" cy="66578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231121" y="819195"/>
            <a:ext cx="5962659" cy="864586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2711286" y="748349"/>
            <a:ext cx="4968928" cy="8443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32"/>
              </a:lnSpc>
            </a:pPr>
            <a:r>
              <a:rPr lang="en-US" sz="4514">
                <a:solidFill>
                  <a:srgbClr val="202F5A"/>
                </a:solidFill>
                <a:ea typeface="210 도시락"/>
              </a:rPr>
              <a:t>르네상스 시대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815473" y="8507719"/>
            <a:ext cx="7328936" cy="8912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4"/>
              </a:lnSpc>
            </a:pPr>
            <a:r>
              <a:rPr lang="en-US" sz="4698">
                <a:solidFill>
                  <a:srgbClr val="202F5A"/>
                </a:solidFill>
                <a:ea typeface="210 도시락"/>
              </a:rPr>
              <a:t>라파엘로 '아테네 학당'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72980" y="1857315"/>
            <a:ext cx="8613922" cy="665784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701165" y="7622362"/>
            <a:ext cx="6261312" cy="601085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24833" y="1602885"/>
            <a:ext cx="975699" cy="1100929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9863538" y="3557020"/>
            <a:ext cx="8424462" cy="36217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붉은 선을 중심으로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아치형 건물의 모양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양쪽에 하나씩 위치한 조각상</a:t>
            </a:r>
          </a:p>
          <a:p>
            <a:pPr algn="ctr">
              <a:lnSpc>
                <a:spcPts val="5377"/>
              </a:lnSpc>
            </a:pPr>
            <a:r>
              <a:rPr lang="en-US" sz="4844">
                <a:solidFill>
                  <a:srgbClr val="202F5A"/>
                </a:solidFill>
                <a:ea typeface="Gaegu Bold"/>
              </a:rPr>
              <a:t>사람들이 서 있는 형태가</a:t>
            </a:r>
          </a:p>
          <a:p>
            <a:pPr algn="ctr">
              <a:lnSpc>
                <a:spcPts val="6154"/>
              </a:lnSpc>
            </a:pPr>
            <a:r>
              <a:rPr lang="en-US" sz="5544">
                <a:solidFill>
                  <a:srgbClr val="5186CD"/>
                </a:solidFill>
                <a:ea typeface="Gaegu Bold"/>
              </a:rPr>
              <a:t>대칭적</a:t>
            </a:r>
            <a:r>
              <a:rPr lang="en-US" sz="5544">
                <a:solidFill>
                  <a:srgbClr val="202F5A"/>
                </a:solidFill>
                <a:ea typeface="Gaegu Bold"/>
              </a:rPr>
              <a:t>입니다.</a:t>
            </a:r>
          </a:p>
        </p:txBody>
      </p:sp>
      <p:sp>
        <p:nvSpPr>
          <p:cNvPr name="AutoShape 12" id="12"/>
          <p:cNvSpPr/>
          <p:nvPr/>
        </p:nvSpPr>
        <p:spPr>
          <a:xfrm rot="5400000">
            <a:off x="2483787" y="5173070"/>
            <a:ext cx="6236271" cy="0"/>
          </a:xfrm>
          <a:prstGeom prst="line">
            <a:avLst/>
          </a:prstGeom>
          <a:ln cap="flat" w="104775">
            <a:solidFill>
              <a:srgbClr val="FF1616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EA7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184287">
            <a:off x="13902004" y="-3887608"/>
            <a:ext cx="7731546" cy="74222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472565" y="7622362"/>
            <a:ext cx="6261312" cy="601085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749167" y="862599"/>
            <a:ext cx="5915597" cy="85776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37286" y="6621769"/>
            <a:ext cx="2700338" cy="41148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53433" y="1602885"/>
            <a:ext cx="975699" cy="110092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549437" y="1602885"/>
            <a:ext cx="975699" cy="11009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/>
          <a:srcRect l="0" t="0" r="0" b="0"/>
          <a:stretch>
            <a:fillRect/>
          </a:stretch>
        </p:blipFill>
        <p:spPr>
          <a:xfrm flipH="false" flipV="false" rot="0">
            <a:off x="8760977" y="2135247"/>
            <a:ext cx="8236024" cy="6174247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11116765" y="775154"/>
            <a:ext cx="3180399" cy="8516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67"/>
              </a:lnSpc>
            </a:pPr>
            <a:r>
              <a:rPr lang="en-US" sz="4473">
                <a:solidFill>
                  <a:srgbClr val="202F5A"/>
                </a:solidFill>
                <a:ea typeface="210 도시락"/>
              </a:rPr>
              <a:t>바로크 시대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212866" y="8548255"/>
            <a:ext cx="9094059" cy="8761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65"/>
              </a:lnSpc>
            </a:pPr>
            <a:r>
              <a:rPr lang="en-US" sz="4661">
                <a:solidFill>
                  <a:srgbClr val="202F5A"/>
                </a:solidFill>
                <a:ea typeface="210 도시락"/>
              </a:rPr>
              <a:t>렘브란트 '툴프 박사의 해부학 교실'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0" y="3952294"/>
            <a:ext cx="9509978" cy="16655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0"/>
              </a:lnSpc>
            </a:pPr>
            <a:r>
              <a:rPr lang="en-US" sz="5468">
                <a:solidFill>
                  <a:srgbClr val="202F5A"/>
                </a:solidFill>
                <a:ea typeface="Gaegu Bold"/>
              </a:rPr>
              <a:t>바로크 시대의 이 그림의</a:t>
            </a:r>
          </a:p>
          <a:p>
            <a:pPr algn="ctr">
              <a:lnSpc>
                <a:spcPts val="6070"/>
              </a:lnSpc>
            </a:pPr>
            <a:r>
              <a:rPr lang="en-US" sz="5468">
                <a:solidFill>
                  <a:srgbClr val="202F5A"/>
                </a:solidFill>
                <a:ea typeface="Gaegu Bold"/>
              </a:rPr>
              <a:t>구조는 어떤가요?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0">
            <a:off x="8760977" y="2135247"/>
            <a:ext cx="8236024" cy="620447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DAFLEypLqKc</dc:identifier>
  <dcterms:modified xsi:type="dcterms:W3CDTF">2011-08-01T06:04:30Z</dcterms:modified>
  <cp:revision>1</cp:revision>
  <dc:title>바로크 음악사</dc:title>
</cp:coreProperties>
</file>