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8288000" cy="10287000"/>
  <p:notesSz cx="6858000" cy="9144000"/>
  <p:embeddedFontLst>
    <p:embeddedFont>
      <p:font typeface="Nanum Gothic ExtraBold" panose="020B0600000101010101" charset="-127"/>
      <p:regular r:id="rId21"/>
    </p:embeddedFont>
    <p:embeddedFont>
      <p:font typeface="Nanum Gothic Regular" panose="020B0600000101010101" charset="-127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나눔고딕" panose="020D0604000000000000" pitchFamily="50" charset="-127"/>
      <p:regular r:id="rId27"/>
      <p:bold r:id="rId28"/>
    </p:embeddedFont>
    <p:embeddedFont>
      <p:font typeface="나눔고딕 ExtraBold" panose="020D0904000000000000" pitchFamily="50" charset="-127"/>
      <p:bold r:id="rId29"/>
    </p:embeddedFont>
    <p:embeddedFont>
      <p:font typeface="맑은 고딕" panose="020B0503020000020004" pitchFamily="50" charset="-127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89176" autoAdjust="0"/>
  </p:normalViewPr>
  <p:slideViewPr>
    <p:cSldViewPr>
      <p:cViewPr>
        <p:scale>
          <a:sx n="50" d="100"/>
          <a:sy n="50" d="100"/>
        </p:scale>
        <p:origin x="1758" y="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08.09.2022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1320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6807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685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84026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4368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7205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8794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08.09.2022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08.09.2022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08.09.2022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08.09.2022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08.09.2022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4363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88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8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86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90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9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86.png"/><Relationship Id="rId5" Type="http://schemas.openxmlformats.org/officeDocument/2006/relationships/image" Target="../media/image38.png"/><Relationship Id="rId15" Type="http://schemas.openxmlformats.org/officeDocument/2006/relationships/image" Target="../media/image91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Relationship Id="rId14" Type="http://schemas.openxmlformats.org/officeDocument/2006/relationships/image" Target="../media/image8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svg"/><Relationship Id="rId5" Type="http://schemas.openxmlformats.org/officeDocument/2006/relationships/image" Target="../media/image95.png"/><Relationship Id="rId10" Type="http://schemas.openxmlformats.org/officeDocument/2006/relationships/image" Target="../media/image100.svg"/><Relationship Id="rId4" Type="http://schemas.openxmlformats.org/officeDocument/2006/relationships/image" Target="../media/image94.svg"/><Relationship Id="rId9" Type="http://schemas.openxmlformats.org/officeDocument/2006/relationships/image" Target="../media/image9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svg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102.svg"/><Relationship Id="rId5" Type="http://schemas.openxmlformats.org/officeDocument/2006/relationships/image" Target="../media/image39.svg"/><Relationship Id="rId10" Type="http://schemas.openxmlformats.org/officeDocument/2006/relationships/image" Target="../media/image101.png"/><Relationship Id="rId4" Type="http://schemas.openxmlformats.org/officeDocument/2006/relationships/image" Target="../media/image38.png"/><Relationship Id="rId9" Type="http://schemas.openxmlformats.org/officeDocument/2006/relationships/image" Target="../media/image4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105.svg"/><Relationship Id="rId3" Type="http://schemas.openxmlformats.org/officeDocument/2006/relationships/image" Target="../media/image103.png"/><Relationship Id="rId7" Type="http://schemas.openxmlformats.org/officeDocument/2006/relationships/image" Target="../media/image39.svg"/><Relationship Id="rId12" Type="http://schemas.openxmlformats.org/officeDocument/2006/relationships/image" Target="../media/image10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svg"/><Relationship Id="rId13" Type="http://schemas.openxmlformats.org/officeDocument/2006/relationships/image" Target="../media/image116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12" Type="http://schemas.openxmlformats.org/officeDocument/2006/relationships/image" Target="../media/image115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svg"/><Relationship Id="rId11" Type="http://schemas.openxmlformats.org/officeDocument/2006/relationships/image" Target="../media/image114.png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10" Type="http://schemas.openxmlformats.org/officeDocument/2006/relationships/image" Target="../media/image113.svg"/><Relationship Id="rId4" Type="http://schemas.openxmlformats.org/officeDocument/2006/relationships/image" Target="../media/image107.png"/><Relationship Id="rId9" Type="http://schemas.openxmlformats.org/officeDocument/2006/relationships/image" Target="../media/image112.png"/><Relationship Id="rId14" Type="http://schemas.openxmlformats.org/officeDocument/2006/relationships/image" Target="../media/image117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svg"/><Relationship Id="rId13" Type="http://schemas.openxmlformats.org/officeDocument/2006/relationships/image" Target="../media/image119.sv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12" Type="http://schemas.openxmlformats.org/officeDocument/2006/relationships/image" Target="../media/image1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svg"/><Relationship Id="rId11" Type="http://schemas.openxmlformats.org/officeDocument/2006/relationships/image" Target="../media/image117.svg"/><Relationship Id="rId5" Type="http://schemas.openxmlformats.org/officeDocument/2006/relationships/image" Target="../media/image122.png"/><Relationship Id="rId10" Type="http://schemas.openxmlformats.org/officeDocument/2006/relationships/image" Target="../media/image116.png"/><Relationship Id="rId4" Type="http://schemas.openxmlformats.org/officeDocument/2006/relationships/image" Target="../media/image121.svg"/><Relationship Id="rId9" Type="http://schemas.openxmlformats.org/officeDocument/2006/relationships/image" Target="../media/image1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17.svg"/><Relationship Id="rId3" Type="http://schemas.openxmlformats.org/officeDocument/2006/relationships/image" Target="../media/image127.png"/><Relationship Id="rId7" Type="http://schemas.openxmlformats.org/officeDocument/2006/relationships/image" Target="../media/image131.svg"/><Relationship Id="rId12" Type="http://schemas.openxmlformats.org/officeDocument/2006/relationships/image" Target="../media/image1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11" Type="http://schemas.openxmlformats.org/officeDocument/2006/relationships/image" Target="../media/image113.svg"/><Relationship Id="rId5" Type="http://schemas.openxmlformats.org/officeDocument/2006/relationships/image" Target="../media/image129.svg"/><Relationship Id="rId15" Type="http://schemas.openxmlformats.org/officeDocument/2006/relationships/image" Target="../media/image119.svg"/><Relationship Id="rId10" Type="http://schemas.openxmlformats.org/officeDocument/2006/relationships/image" Target="../media/image112.png"/><Relationship Id="rId4" Type="http://schemas.openxmlformats.org/officeDocument/2006/relationships/image" Target="../media/image128.png"/><Relationship Id="rId9" Type="http://schemas.openxmlformats.org/officeDocument/2006/relationships/image" Target="../media/image133.svg"/><Relationship Id="rId14" Type="http://schemas.openxmlformats.org/officeDocument/2006/relationships/image" Target="../media/image1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135.svg"/><Relationship Id="rId7" Type="http://schemas.openxmlformats.org/officeDocument/2006/relationships/image" Target="../media/image139.sv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5" Type="http://schemas.openxmlformats.org/officeDocument/2006/relationships/image" Target="../media/image137.svg"/><Relationship Id="rId10" Type="http://schemas.openxmlformats.org/officeDocument/2006/relationships/image" Target="../media/image11.png"/><Relationship Id="rId4" Type="http://schemas.openxmlformats.org/officeDocument/2006/relationships/image" Target="../media/image136.png"/><Relationship Id="rId9" Type="http://schemas.openxmlformats.org/officeDocument/2006/relationships/image" Target="../media/image141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0.svg"/><Relationship Id="rId18" Type="http://schemas.openxmlformats.org/officeDocument/2006/relationships/image" Target="../media/image22.png"/><Relationship Id="rId3" Type="http://schemas.microsoft.com/office/2007/relationships/media" Target="../media/media2.mp4"/><Relationship Id="rId21" Type="http://schemas.openxmlformats.org/officeDocument/2006/relationships/image" Target="../media/image25.svg"/><Relationship Id="rId7" Type="http://schemas.openxmlformats.org/officeDocument/2006/relationships/image" Target="../media/image13.jpeg"/><Relationship Id="rId12" Type="http://schemas.openxmlformats.org/officeDocument/2006/relationships/image" Target="../media/image9.png"/><Relationship Id="rId17" Type="http://schemas.openxmlformats.org/officeDocument/2006/relationships/image" Target="../media/image21.svg"/><Relationship Id="rId25" Type="http://schemas.openxmlformats.org/officeDocument/2006/relationships/image" Target="../media/image29.svg"/><Relationship Id="rId2" Type="http://schemas.openxmlformats.org/officeDocument/2006/relationships/video" Target="../media/media1.mp4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microsoft.com/office/2007/relationships/media" Target="../media/media1.mp4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24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9.svg"/><Relationship Id="rId23" Type="http://schemas.openxmlformats.org/officeDocument/2006/relationships/image" Target="../media/image27.svg"/><Relationship Id="rId10" Type="http://schemas.openxmlformats.org/officeDocument/2006/relationships/image" Target="../media/image16.png"/><Relationship Id="rId19" Type="http://schemas.openxmlformats.org/officeDocument/2006/relationships/image" Target="../media/image23.svg"/><Relationship Id="rId4" Type="http://schemas.openxmlformats.org/officeDocument/2006/relationships/video" Target="../media/media2.mp4"/><Relationship Id="rId9" Type="http://schemas.openxmlformats.org/officeDocument/2006/relationships/image" Target="../media/image15.svg"/><Relationship Id="rId14" Type="http://schemas.openxmlformats.org/officeDocument/2006/relationships/image" Target="../media/image18.png"/><Relationship Id="rId2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jpe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Relationship Id="rId14" Type="http://schemas.openxmlformats.org/officeDocument/2006/relationships/image" Target="../media/image4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svg"/><Relationship Id="rId7" Type="http://schemas.openxmlformats.org/officeDocument/2006/relationships/image" Target="../media/image54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0.svg"/><Relationship Id="rId7" Type="http://schemas.openxmlformats.org/officeDocument/2006/relationships/image" Target="../media/image43.svg"/><Relationship Id="rId12" Type="http://schemas.openxmlformats.org/officeDocument/2006/relationships/image" Target="../media/image63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62.png"/><Relationship Id="rId5" Type="http://schemas.openxmlformats.org/officeDocument/2006/relationships/image" Target="../media/image52.svg"/><Relationship Id="rId10" Type="http://schemas.openxmlformats.org/officeDocument/2006/relationships/image" Target="../media/image61.svg"/><Relationship Id="rId4" Type="http://schemas.openxmlformats.org/officeDocument/2006/relationships/image" Target="../media/image51.png"/><Relationship Id="rId9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13" Type="http://schemas.openxmlformats.org/officeDocument/2006/relationships/image" Target="../media/image66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svg"/><Relationship Id="rId11" Type="http://schemas.openxmlformats.org/officeDocument/2006/relationships/image" Target="../media/image64.gif"/><Relationship Id="rId5" Type="http://schemas.openxmlformats.org/officeDocument/2006/relationships/image" Target="../media/image38.png"/><Relationship Id="rId15" Type="http://schemas.openxmlformats.org/officeDocument/2006/relationships/image" Target="../media/image68.sv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Relationship Id="rId14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sv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gif"/><Relationship Id="rId4" Type="http://schemas.openxmlformats.org/officeDocument/2006/relationships/image" Target="../media/image70.svg"/><Relationship Id="rId9" Type="http://schemas.openxmlformats.org/officeDocument/2006/relationships/image" Target="../media/image75.png"/><Relationship Id="rId14" Type="http://schemas.openxmlformats.org/officeDocument/2006/relationships/image" Target="../media/image8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82.png"/><Relationship Id="rId3" Type="http://schemas.openxmlformats.org/officeDocument/2006/relationships/image" Target="../media/image49.png"/><Relationship Id="rId7" Type="http://schemas.openxmlformats.org/officeDocument/2006/relationships/image" Target="../media/image42.png"/><Relationship Id="rId12" Type="http://schemas.openxmlformats.org/officeDocument/2006/relationships/image" Target="../media/image64.gi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8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11" Type="http://schemas.openxmlformats.org/officeDocument/2006/relationships/image" Target="../media/image81.png"/><Relationship Id="rId5" Type="http://schemas.openxmlformats.org/officeDocument/2006/relationships/image" Target="../media/image51.png"/><Relationship Id="rId15" Type="http://schemas.openxmlformats.org/officeDocument/2006/relationships/image" Target="../media/image84.png"/><Relationship Id="rId10" Type="http://schemas.openxmlformats.org/officeDocument/2006/relationships/image" Target="../media/image63.svg"/><Relationship Id="rId4" Type="http://schemas.openxmlformats.org/officeDocument/2006/relationships/image" Target="../media/image50.svg"/><Relationship Id="rId9" Type="http://schemas.openxmlformats.org/officeDocument/2006/relationships/image" Target="../media/image62.png"/><Relationship Id="rId14" Type="http://schemas.openxmlformats.org/officeDocument/2006/relationships/image" Target="../media/image8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277968">
            <a:off x="-546297" y="-170800"/>
            <a:ext cx="4760141" cy="129187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686632" y="4055567"/>
            <a:ext cx="2860277" cy="351150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2063066">
            <a:off x="-885041" y="6736820"/>
            <a:ext cx="4524775" cy="4387298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4906548" y="3147366"/>
            <a:ext cx="8285324" cy="2983728"/>
            <a:chOff x="0" y="-56364"/>
            <a:chExt cx="11047099" cy="3978303"/>
          </a:xfrm>
        </p:grpSpPr>
        <p:sp>
          <p:nvSpPr>
            <p:cNvPr id="6" name="TextBox 6"/>
            <p:cNvSpPr txBox="1"/>
            <p:nvPr/>
          </p:nvSpPr>
          <p:spPr>
            <a:xfrm>
              <a:off x="0" y="919409"/>
              <a:ext cx="11047099" cy="15901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277"/>
                </a:lnSpc>
              </a:pPr>
              <a:r>
                <a:rPr lang="en-US" sz="9277" dirty="0" err="1">
                  <a:solidFill>
                    <a:srgbClr val="1C445D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칼림바</a:t>
              </a:r>
              <a:r>
                <a:rPr lang="en-US" sz="9277" dirty="0">
                  <a:solidFill>
                    <a:srgbClr val="1C445D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9277" dirty="0" err="1">
                  <a:solidFill>
                    <a:srgbClr val="1C445D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연주하기</a:t>
              </a:r>
              <a:endParaRPr lang="en-US" sz="9277" dirty="0">
                <a:solidFill>
                  <a:srgbClr val="1C445D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1424830" y="2639364"/>
              <a:ext cx="8197440" cy="1282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96"/>
                </a:lnSpc>
              </a:pPr>
              <a:endParaRPr/>
            </a:p>
            <a:p>
              <a:pPr algn="ctr">
                <a:lnSpc>
                  <a:spcPts val="3896"/>
                </a:lnSpc>
              </a:pPr>
              <a:endParaRPr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424830" y="-56364"/>
              <a:ext cx="8197440" cy="494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30"/>
                </a:lnSpc>
              </a:pPr>
              <a:endParaRPr/>
            </a:p>
          </p:txBody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6283167" y="2260021"/>
            <a:ext cx="5532086" cy="710543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9645806" flipH="1" flipV="1">
            <a:off x="14143525" y="-212927"/>
            <a:ext cx="4882368" cy="1930564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9139238" y="4980622"/>
            <a:ext cx="9525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endParaRPr/>
          </a:p>
        </p:txBody>
      </p:sp>
      <p:sp>
        <p:nvSpPr>
          <p:cNvPr id="12" name="TextBox 12"/>
          <p:cNvSpPr txBox="1"/>
          <p:nvPr/>
        </p:nvSpPr>
        <p:spPr>
          <a:xfrm>
            <a:off x="9139238" y="5220653"/>
            <a:ext cx="47625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endParaRPr/>
          </a:p>
        </p:txBody>
      </p:sp>
      <p:sp>
        <p:nvSpPr>
          <p:cNvPr id="13" name="TextBox 13"/>
          <p:cNvSpPr txBox="1"/>
          <p:nvPr/>
        </p:nvSpPr>
        <p:spPr>
          <a:xfrm>
            <a:off x="9139238" y="5693092"/>
            <a:ext cx="47625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endParaRPr/>
          </a:p>
        </p:txBody>
      </p:sp>
      <p:sp>
        <p:nvSpPr>
          <p:cNvPr id="14" name="TextBox 14"/>
          <p:cNvSpPr txBox="1"/>
          <p:nvPr/>
        </p:nvSpPr>
        <p:spPr>
          <a:xfrm>
            <a:off x="9593918" y="6041414"/>
            <a:ext cx="9525" cy="529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9"/>
              </a:lnSpc>
            </a:pPr>
            <a:endParaRPr/>
          </a:p>
        </p:txBody>
      </p:sp>
      <p:sp>
        <p:nvSpPr>
          <p:cNvPr id="15" name="TextBox 15"/>
          <p:cNvSpPr txBox="1"/>
          <p:nvPr/>
        </p:nvSpPr>
        <p:spPr>
          <a:xfrm>
            <a:off x="8115741" y="5664517"/>
            <a:ext cx="1866938" cy="73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49"/>
              </a:lnSpc>
            </a:pPr>
            <a:r>
              <a:rPr lang="en-US" sz="4249">
                <a:solidFill>
                  <a:srgbClr val="000000"/>
                </a:solidFill>
                <a:latin typeface="Nanum Gothic ExtraBold"/>
              </a:rPr>
              <a:t>1차시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DCFA1753-8BFE-BECA-46A1-B3E322C08EB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64" y="8930469"/>
            <a:ext cx="2595376" cy="7853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517964">
            <a:off x="14401748" y="-1517512"/>
            <a:ext cx="5277123" cy="50924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422132" y="8952492"/>
            <a:ext cx="5695089" cy="1489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857">
            <a:off x="-3067736" y="-1388396"/>
            <a:ext cx="5017597" cy="14975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000423">
            <a:off x="-465862" y="-114935"/>
            <a:ext cx="5196444" cy="141028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1"/>
          <a:srcRect t="839" b="839"/>
          <a:stretch>
            <a:fillRect/>
          </a:stretch>
        </p:blipFill>
        <p:spPr>
          <a:xfrm>
            <a:off x="7434474" y="2490784"/>
            <a:ext cx="10040101" cy="530543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771231" y="4048582"/>
            <a:ext cx="3366587" cy="201153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9409404" y="7914667"/>
            <a:ext cx="953796" cy="569893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991081" y="2699527"/>
            <a:ext cx="8563752" cy="3411711"/>
            <a:chOff x="0" y="-17588"/>
            <a:chExt cx="11418336" cy="4548948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17588"/>
              <a:ext cx="11418336" cy="14319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8428"/>
                </a:lnSpc>
              </a:pP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칼림바</a:t>
              </a:r>
              <a:r>
                <a:rPr lang="en-US" sz="7023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조율법</a:t>
              </a:r>
              <a:endParaRPr lang="en-US" sz="7023" dirty="0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932450"/>
              <a:ext cx="11418336" cy="7150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32"/>
                </a:lnSpc>
              </a:pP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조율기의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음을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듣고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키 바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길이</a:t>
              </a:r>
              <a:r>
                <a:rPr lang="ko-KR" alt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를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조절</a:t>
              </a:r>
              <a:r>
                <a:rPr lang="ko-KR" alt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한다</a:t>
              </a:r>
              <a:r>
                <a:rPr lang="en-US" altLang="ko-KR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.</a:t>
              </a:r>
              <a:endParaRPr lang="en-US" sz="3332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3106012"/>
              <a:ext cx="11061115" cy="14253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조율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해머를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키 </a:t>
              </a: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바에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직각으로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두드려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서 </a:t>
              </a:r>
              <a:r>
                <a:rPr lang="en-US" sz="2475" dirty="0" err="1">
                  <a:latin typeface="맑은 고딕" panose="020B0503020000020004" pitchFamily="50" charset="-127"/>
                  <a:ea typeface="맑은 고딕" panose="020B0503020000020004" pitchFamily="50" charset="-127"/>
                </a:rPr>
                <a:t>길이를</a:t>
              </a:r>
              <a:r>
                <a:rPr lang="en-US" sz="2475" dirty="0"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조절하여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음을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낮추거나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높인다</a:t>
              </a:r>
              <a:r>
                <a:rPr lang="en-US" sz="2475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0439400" y="7914667"/>
            <a:ext cx="5076293" cy="9945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보라색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네모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부분에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있는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ko-KR" altLang="en-US" sz="2297" dirty="0">
                <a:solidFill>
                  <a:srgbClr val="000000"/>
                </a:solidFill>
                <a:latin typeface="+mj-ea"/>
                <a:ea typeface="+mj-ea"/>
              </a:rPr>
              <a:t>키 바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길이를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</a:pP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조절하여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음을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+mj-ea"/>
                <a:ea typeface="+mj-ea"/>
              </a:rPr>
              <a:t>맞춘다</a:t>
            </a:r>
            <a:r>
              <a:rPr lang="en-US" sz="2297" dirty="0">
                <a:solidFill>
                  <a:srgbClr val="000000"/>
                </a:solidFill>
                <a:latin typeface="+mj-ea"/>
                <a:ea typeface="+mj-ea"/>
              </a:rPr>
              <a:t>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517964">
            <a:off x="14401748" y="-1517512"/>
            <a:ext cx="5277123" cy="50924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949427" y="9258300"/>
            <a:ext cx="5695089" cy="1489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857">
            <a:off x="-3067736" y="-1388396"/>
            <a:ext cx="5017597" cy="14975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000423">
            <a:off x="-465862" y="-114935"/>
            <a:ext cx="5196444" cy="141028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1"/>
          <a:srcRect l="4391" r="4391" b="839"/>
          <a:stretch>
            <a:fillRect/>
          </a:stretch>
        </p:blipFill>
        <p:spPr>
          <a:xfrm>
            <a:off x="890762" y="3040508"/>
            <a:ext cx="7865792" cy="459562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2425968" y="4423040"/>
            <a:ext cx="4569617" cy="273034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 rot="73320">
            <a:off x="11190826" y="4163157"/>
            <a:ext cx="3085742" cy="355689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-3488167">
            <a:off x="12913331" y="2883353"/>
            <a:ext cx="1668059" cy="1971841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3206513" y="1718844"/>
            <a:ext cx="10540848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36"/>
              </a:lnSpc>
            </a:pPr>
            <a:r>
              <a:rPr lang="ko-KR" altLang="en-US" sz="6113" dirty="0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키 바</a:t>
            </a:r>
            <a:r>
              <a:rPr lang="en-US" sz="6113" dirty="0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113" dirty="0" err="1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길이에</a:t>
            </a:r>
            <a:r>
              <a:rPr lang="en-US" sz="6113" dirty="0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113" dirty="0" err="1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따른</a:t>
            </a:r>
            <a:r>
              <a:rPr lang="en-US" sz="6113" dirty="0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113" dirty="0" err="1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음의</a:t>
            </a:r>
            <a:r>
              <a:rPr lang="en-US" sz="6113" dirty="0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113" dirty="0" err="1">
                <a:solidFill>
                  <a:srgbClr val="4088CB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높낮이</a:t>
            </a:r>
            <a:endParaRPr lang="en-US" sz="6113" dirty="0">
              <a:solidFill>
                <a:srgbClr val="4088CB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171197" y="8065857"/>
            <a:ext cx="5304921" cy="1122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</a:pPr>
            <a:r>
              <a:rPr lang="en-US" altLang="ko-KR" sz="2297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조율</a:t>
            </a:r>
            <a:r>
              <a:rPr lang="en-US" altLang="ko-KR" sz="2297" dirty="0">
                <a:solidFill>
                  <a:srgbClr val="000000"/>
                </a:solidFill>
                <a:latin typeface="맑은 고딕" panose="020B0503020000020004" pitchFamily="50" charset="-127"/>
              </a:rPr>
              <a:t> </a:t>
            </a:r>
            <a:r>
              <a:rPr lang="en-US" altLang="ko-KR" sz="2297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해머를</a:t>
            </a:r>
            <a:r>
              <a:rPr lang="en-US" altLang="ko-KR" sz="2297" dirty="0">
                <a:solidFill>
                  <a:srgbClr val="000000"/>
                </a:solidFill>
                <a:latin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아래에서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위로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두드리면</a:t>
            </a:r>
            <a:endParaRPr lang="en-US" sz="2297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987"/>
              </a:lnSpc>
            </a:pPr>
            <a:r>
              <a:rPr lang="ko-KR" altLang="en-US" sz="2297" dirty="0">
                <a:solidFill>
                  <a:srgbClr val="FF7948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 바</a:t>
            </a:r>
            <a:r>
              <a:rPr lang="en-US" sz="2297" dirty="0">
                <a:solidFill>
                  <a:srgbClr val="FF7948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FF7948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길이가</a:t>
            </a:r>
            <a:r>
              <a:rPr lang="en-US" sz="2297" dirty="0">
                <a:solidFill>
                  <a:srgbClr val="FF7948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FF7948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짧아진다</a:t>
            </a:r>
            <a:r>
              <a:rPr lang="en-US" sz="2297" dirty="0">
                <a:solidFill>
                  <a:srgbClr val="FF7948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Q.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음은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높아지나요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낮아지나요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081237" y="8065857"/>
            <a:ext cx="5304921" cy="1124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</a:pPr>
            <a:r>
              <a:rPr lang="en-US" altLang="ko-KR" sz="2297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조율</a:t>
            </a:r>
            <a:r>
              <a:rPr lang="en-US" altLang="ko-KR" sz="2297" dirty="0">
                <a:solidFill>
                  <a:srgbClr val="000000"/>
                </a:solidFill>
                <a:latin typeface="맑은 고딕" panose="020B0503020000020004" pitchFamily="50" charset="-127"/>
              </a:rPr>
              <a:t> </a:t>
            </a:r>
            <a:r>
              <a:rPr lang="en-US" altLang="ko-KR" sz="2297" dirty="0" err="1">
                <a:solidFill>
                  <a:srgbClr val="000000"/>
                </a:solidFill>
                <a:latin typeface="맑은 고딕" panose="020B0503020000020004" pitchFamily="50" charset="-127"/>
              </a:rPr>
              <a:t>해머를</a:t>
            </a:r>
            <a:r>
              <a:rPr lang="en-US" altLang="ko-KR" sz="2297" dirty="0">
                <a:solidFill>
                  <a:srgbClr val="000000"/>
                </a:solidFill>
                <a:latin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위에서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아래로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두드리면</a:t>
            </a:r>
            <a:endParaRPr lang="en-US" sz="2297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987"/>
              </a:lnSpc>
            </a:pPr>
            <a:r>
              <a:rPr lang="ko-KR" altLang="en-US" sz="2297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 바</a:t>
            </a:r>
            <a:r>
              <a:rPr lang="en-US" sz="2297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길이가</a:t>
            </a:r>
            <a:r>
              <a:rPr lang="en-US" sz="2297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              )</a:t>
            </a:r>
          </a:p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Q.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음은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어떻게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297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될까요</a:t>
            </a:r>
            <a:r>
              <a:rPr lang="en-US" sz="2297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686565" y="-752158"/>
            <a:ext cx="2026612" cy="218556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980268">
            <a:off x="-1479297" y="3809600"/>
            <a:ext cx="6188320" cy="791529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360118" y="6766753"/>
            <a:ext cx="4702547" cy="60399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004803" y="2506927"/>
            <a:ext cx="278394" cy="26447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004803" y="4750212"/>
            <a:ext cx="278394" cy="26447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004803" y="6936514"/>
            <a:ext cx="278394" cy="264475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9690284" y="2347064"/>
            <a:ext cx="8597716" cy="1204721"/>
            <a:chOff x="0" y="-38100"/>
            <a:chExt cx="11463622" cy="1606295"/>
          </a:xfrm>
        </p:grpSpPr>
        <p:sp>
          <p:nvSpPr>
            <p:cNvPr id="9" name="TextBox 9"/>
            <p:cNvSpPr txBox="1"/>
            <p:nvPr/>
          </p:nvSpPr>
          <p:spPr>
            <a:xfrm>
              <a:off x="0" y="-38100"/>
              <a:ext cx="11463622" cy="8891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68"/>
                </a:lnSpc>
              </a:pPr>
              <a:r>
                <a:rPr lang="en-US" sz="3975" dirty="0" err="1">
                  <a:solidFill>
                    <a:srgbClr val="000000"/>
                  </a:solidFill>
                  <a:ea typeface="210 네모진 050"/>
                </a:rPr>
                <a:t>계이름</a:t>
              </a:r>
              <a:r>
                <a:rPr lang="en-US" sz="3975" dirty="0">
                  <a:solidFill>
                    <a:srgbClr val="000000"/>
                  </a:solidFill>
                  <a:ea typeface="210 네모진 050"/>
                </a:rPr>
                <a:t> 연</a:t>
              </a:r>
              <a:r>
                <a:rPr lang="ko-KR" altLang="en-US" sz="3975" dirty="0">
                  <a:solidFill>
                    <a:srgbClr val="000000"/>
                  </a:solidFill>
                  <a:ea typeface="210 네모진 050"/>
                </a:rPr>
                <a:t>습하기</a:t>
              </a:r>
              <a:endParaRPr lang="en-US" sz="3975" dirty="0">
                <a:solidFill>
                  <a:srgbClr val="000000"/>
                </a:solidFill>
                <a:ea typeface="210 네모진 050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59738"/>
              <a:ext cx="11463622" cy="6084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39"/>
                </a:lnSpc>
              </a:pPr>
              <a:r>
                <a:rPr lang="en-US" sz="2953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주법에</a:t>
              </a:r>
              <a:r>
                <a:rPr lang="en-US" sz="2953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2953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맞추어</a:t>
              </a:r>
              <a:r>
                <a:rPr lang="en-US" sz="2953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2953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연습해</a:t>
              </a:r>
              <a:r>
                <a:rPr lang="en-US" sz="2953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2953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봅시다</a:t>
              </a:r>
              <a:r>
                <a:rPr lang="en-US" altLang="ko-KR" sz="2953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en-US" sz="2953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614862" y="3759200"/>
            <a:ext cx="6174251" cy="2762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endParaRPr/>
          </a:p>
          <a:p>
            <a:pPr>
              <a:lnSpc>
                <a:spcPts val="10800"/>
              </a:lnSpc>
            </a:pPr>
            <a:r>
              <a:rPr lang="en-US" sz="9000">
                <a:solidFill>
                  <a:srgbClr val="000000"/>
                </a:solidFill>
                <a:ea typeface="Nanum Gothic ExtraBold"/>
              </a:rPr>
              <a:t>악곡 연습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9690284" y="4597494"/>
            <a:ext cx="8384484" cy="1186072"/>
            <a:chOff x="0" y="-28575"/>
            <a:chExt cx="11179312" cy="1581429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28575"/>
              <a:ext cx="11179312" cy="8097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40"/>
                </a:lnSpc>
              </a:pPr>
              <a:r>
                <a:rPr lang="en-US" sz="3877" dirty="0">
                  <a:solidFill>
                    <a:srgbClr val="000000"/>
                  </a:solidFill>
                  <a:ea typeface="210 네모진 050"/>
                </a:rPr>
                <a:t>‘</a:t>
              </a:r>
              <a:r>
                <a:rPr lang="en-US" sz="3877" dirty="0" err="1">
                  <a:solidFill>
                    <a:srgbClr val="000000"/>
                  </a:solidFill>
                  <a:ea typeface="210 네모진 050"/>
                </a:rPr>
                <a:t>작은</a:t>
              </a:r>
              <a:r>
                <a:rPr lang="en-US" sz="3877" dirty="0">
                  <a:solidFill>
                    <a:srgbClr val="000000"/>
                  </a:solidFill>
                  <a:ea typeface="210 네모진 050"/>
                </a:rPr>
                <a:t> 별 </a:t>
              </a:r>
              <a:r>
                <a:rPr lang="ko-KR" altLang="en-US" sz="3877" dirty="0">
                  <a:solidFill>
                    <a:srgbClr val="000000"/>
                  </a:solidFill>
                  <a:ea typeface="210 네모진 050"/>
                </a:rPr>
                <a:t>변주곡</a:t>
              </a:r>
              <a:r>
                <a:rPr lang="en-US" altLang="ko-KR" sz="3877" dirty="0">
                  <a:solidFill>
                    <a:srgbClr val="000000"/>
                  </a:solidFill>
                  <a:ea typeface="210 네모진 050"/>
                </a:rPr>
                <a:t>’ </a:t>
              </a:r>
              <a:r>
                <a:rPr lang="ko-KR" altLang="en-US" sz="3877" dirty="0">
                  <a:solidFill>
                    <a:srgbClr val="000000"/>
                  </a:solidFill>
                  <a:ea typeface="210 네모진 050"/>
                </a:rPr>
                <a:t>테마 연습하기 </a:t>
              </a:r>
              <a:r>
                <a:rPr lang="en-US" sz="3877" dirty="0">
                  <a:solidFill>
                    <a:srgbClr val="000000"/>
                  </a:solidFill>
                  <a:ea typeface="210 네모진 050"/>
                </a:rPr>
                <a:t>1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934991"/>
              <a:ext cx="11179312" cy="6178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90"/>
                </a:lnSpc>
              </a:pPr>
              <a:r>
                <a:rPr lang="ko-KR" altLang="en-US" sz="295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낮은</a:t>
              </a:r>
              <a:r>
                <a:rPr lang="en-US" altLang="ko-KR" sz="295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altLang="ko-KR" sz="2950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음역대의</a:t>
              </a:r>
              <a:r>
                <a:rPr lang="en-US" altLang="ko-KR" sz="295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295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악곡을 </a:t>
              </a:r>
              <a:r>
                <a:rPr lang="en-US" altLang="ko-KR" sz="2950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연습해</a:t>
              </a:r>
              <a:r>
                <a:rPr lang="en-US" altLang="ko-KR" sz="295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봅</a:t>
              </a:r>
              <a:r>
                <a:rPr lang="ko-KR" altLang="en-US" sz="295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시</a:t>
              </a:r>
              <a:r>
                <a:rPr lang="en-US" altLang="ko-KR" sz="2950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다. 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690284" y="6718507"/>
            <a:ext cx="8156022" cy="1206889"/>
            <a:chOff x="0" y="-38100"/>
            <a:chExt cx="10874696" cy="1609185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38100"/>
              <a:ext cx="10874696" cy="8279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102"/>
                </a:lnSpc>
              </a:pPr>
              <a:r>
                <a:rPr lang="en-US" altLang="ko-KR" sz="4000" dirty="0">
                  <a:solidFill>
                    <a:srgbClr val="000000"/>
                  </a:solidFill>
                  <a:ea typeface="210 네모진 050"/>
                </a:rPr>
                <a:t>‘</a:t>
              </a:r>
              <a:r>
                <a:rPr lang="en-US" altLang="ko-KR" sz="4000" dirty="0" err="1">
                  <a:solidFill>
                    <a:srgbClr val="000000"/>
                  </a:solidFill>
                  <a:ea typeface="210 네모진 050"/>
                </a:rPr>
                <a:t>작은</a:t>
              </a:r>
              <a:r>
                <a:rPr lang="en-US" altLang="ko-KR" sz="4000" dirty="0">
                  <a:solidFill>
                    <a:srgbClr val="000000"/>
                  </a:solidFill>
                  <a:ea typeface="210 네모진 050"/>
                </a:rPr>
                <a:t> 별 </a:t>
              </a:r>
              <a:r>
                <a:rPr lang="ko-KR" altLang="en-US" sz="4000" dirty="0">
                  <a:solidFill>
                    <a:srgbClr val="000000"/>
                  </a:solidFill>
                  <a:ea typeface="210 네모진 050"/>
                </a:rPr>
                <a:t>변주곡</a:t>
              </a:r>
              <a:r>
                <a:rPr lang="en-US" altLang="ko-KR" sz="4000" dirty="0">
                  <a:solidFill>
                    <a:srgbClr val="000000"/>
                  </a:solidFill>
                  <a:ea typeface="210 네모진 050"/>
                </a:rPr>
                <a:t>’ </a:t>
              </a:r>
              <a:r>
                <a:rPr lang="ko-KR" altLang="en-US" sz="4000" dirty="0">
                  <a:solidFill>
                    <a:srgbClr val="000000"/>
                  </a:solidFill>
                  <a:ea typeface="210 네모진 050"/>
                </a:rPr>
                <a:t>테마 연습하기 </a:t>
              </a:r>
              <a:r>
                <a:rPr lang="en-US" sz="3924" dirty="0">
                  <a:solidFill>
                    <a:srgbClr val="000000"/>
                  </a:solidFill>
                  <a:ea typeface="210 네모진 050"/>
                </a:rPr>
                <a:t>2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941496"/>
              <a:ext cx="10874696" cy="629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90"/>
                </a:lnSpc>
              </a:pPr>
              <a:r>
                <a:rPr lang="en-US" sz="2915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높은</a:t>
              </a:r>
              <a:r>
                <a:rPr lang="en-US" sz="2915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en-US" sz="2915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음역대의</a:t>
              </a:r>
              <a:r>
                <a:rPr lang="en-US" sz="2915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2915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악곡을 </a:t>
              </a:r>
              <a:r>
                <a:rPr lang="en-US" sz="2915" dirty="0" err="1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연습해</a:t>
              </a:r>
              <a:r>
                <a:rPr lang="en-US" sz="2915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 봅</a:t>
              </a:r>
              <a:r>
                <a:rPr lang="ko-KR" altLang="en-US" sz="2915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시</a:t>
              </a:r>
              <a:r>
                <a:rPr lang="en-US" sz="2915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rPr>
                <a:t>다. 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3517964">
            <a:off x="14401748" y="-1517512"/>
            <a:ext cx="5277123" cy="50924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0679" y="9043034"/>
            <a:ext cx="5695089" cy="1489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83857">
            <a:off x="-3067736" y="-1388396"/>
            <a:ext cx="5017597" cy="14975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000423">
            <a:off x="-194135" y="547946"/>
            <a:ext cx="4902148" cy="133041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555844" y="2921508"/>
            <a:ext cx="5486400" cy="444398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260007" y="2781640"/>
            <a:ext cx="8563752" cy="1076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428"/>
              </a:lnSpc>
            </a:pPr>
            <a:r>
              <a:rPr lang="en-US" sz="7023" dirty="0">
                <a:solidFill>
                  <a:srgbClr val="4088CB"/>
                </a:solidFill>
                <a:latin typeface="Nanum Gothic ExtraBold"/>
              </a:rPr>
              <a:t>     </a:t>
            </a:r>
            <a:r>
              <a:rPr lang="en-US" sz="7023" dirty="0" err="1">
                <a:solidFill>
                  <a:srgbClr val="4088CB"/>
                </a:solidFill>
                <a:latin typeface="Nanum Gothic ExtraBold"/>
              </a:rPr>
              <a:t>칼림바</a:t>
            </a:r>
            <a:r>
              <a:rPr lang="en-US" sz="7023" dirty="0">
                <a:solidFill>
                  <a:srgbClr val="4088CB"/>
                </a:solidFill>
                <a:latin typeface="Nanum Gothic ExtraBold"/>
              </a:rPr>
              <a:t> </a:t>
            </a:r>
            <a:r>
              <a:rPr lang="en-US" sz="7023" dirty="0" err="1">
                <a:solidFill>
                  <a:srgbClr val="4088CB"/>
                </a:solidFill>
                <a:latin typeface="Nanum Gothic ExtraBold"/>
              </a:rPr>
              <a:t>연주법</a:t>
            </a:r>
            <a:endParaRPr lang="en-US" sz="7023" dirty="0">
              <a:solidFill>
                <a:srgbClr val="4088CB"/>
              </a:solidFill>
              <a:latin typeface="Nanum Gothic Extra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60007" y="4234643"/>
            <a:ext cx="8563752" cy="548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32"/>
              </a:lnSpc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059434" y="4506879"/>
            <a:ext cx="8295837" cy="2908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바디를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자연스럽게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감싸고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양손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엄지손가락으로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건반을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튕겨서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소리낸다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.</a:t>
            </a:r>
          </a:p>
          <a:p>
            <a:pPr algn="ctr">
              <a:lnSpc>
                <a:spcPct val="150000"/>
              </a:lnSpc>
            </a:pPr>
            <a:endParaRPr lang="en-US" sz="2575" dirty="0">
              <a:solidFill>
                <a:srgbClr val="000000"/>
              </a:solidFill>
              <a:ea typeface="Nanum Gothic Regular Bold"/>
            </a:endParaRPr>
          </a:p>
          <a:p>
            <a:pPr algn="ctr">
              <a:lnSpc>
                <a:spcPct val="150000"/>
              </a:lnSpc>
            </a:pP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엄지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손톱을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1~2mm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둥글게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다듬거나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엄지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골무를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사용하여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 </a:t>
            </a:r>
            <a:r>
              <a:rPr lang="en-US" sz="2575" dirty="0" err="1">
                <a:solidFill>
                  <a:srgbClr val="000000"/>
                </a:solidFill>
                <a:ea typeface="Nanum Gothic Regular Bold"/>
              </a:rPr>
              <a:t>연주한다</a:t>
            </a:r>
            <a:r>
              <a:rPr lang="en-US" sz="2575" dirty="0">
                <a:solidFill>
                  <a:srgbClr val="000000"/>
                </a:solidFill>
                <a:ea typeface="Nanum Gothic Regular Bold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>
            <a:extLst>
              <a:ext uri="{FF2B5EF4-FFF2-40B4-BE49-F238E27FC236}">
                <a16:creationId xmlns:a16="http://schemas.microsoft.com/office/drawing/2014/main" id="{D70ED0E9-DEFC-1B8E-DA54-37CA59C14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941" y="1714500"/>
            <a:ext cx="12269459" cy="8001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3517964">
            <a:off x="15782460" y="-2546212"/>
            <a:ext cx="5277123" cy="50924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496127" y="9258300"/>
            <a:ext cx="5695089" cy="1489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683857">
            <a:off x="-3067736" y="-1388396"/>
            <a:ext cx="5017597" cy="14975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000423">
            <a:off x="-471133" y="298296"/>
            <a:ext cx="4902148" cy="1330412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21076933" y="6484417"/>
            <a:ext cx="2312861" cy="676949"/>
            <a:chOff x="0" y="0"/>
            <a:chExt cx="3083815" cy="902599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2632516" y="334724"/>
              <a:ext cx="451299" cy="451299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2632516" y="0"/>
              <a:ext cx="451299" cy="451299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451299"/>
              <a:ext cx="451299" cy="451299"/>
            </a:xfrm>
            <a:prstGeom prst="rect">
              <a:avLst/>
            </a:prstGeom>
          </p:spPr>
        </p:pic>
      </p:grpSp>
      <p:sp>
        <p:nvSpPr>
          <p:cNvPr id="11" name="TextBox 11"/>
          <p:cNvSpPr txBox="1"/>
          <p:nvPr/>
        </p:nvSpPr>
        <p:spPr>
          <a:xfrm>
            <a:off x="10720997" y="6525712"/>
            <a:ext cx="2092847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endParaRPr/>
          </a:p>
        </p:txBody>
      </p:sp>
      <p:sp>
        <p:nvSpPr>
          <p:cNvPr id="12" name="TextBox 12"/>
          <p:cNvSpPr txBox="1"/>
          <p:nvPr/>
        </p:nvSpPr>
        <p:spPr>
          <a:xfrm>
            <a:off x="4862124" y="419482"/>
            <a:ext cx="8563752" cy="1076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428"/>
              </a:lnSpc>
            </a:pPr>
            <a:r>
              <a:rPr lang="en-US" sz="7023">
                <a:solidFill>
                  <a:srgbClr val="4088CB"/>
                </a:solidFill>
                <a:ea typeface="Nanum Gothic ExtraBold"/>
              </a:rPr>
              <a:t>칼림바 숫자 악보 읽기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471D22-AE82-69D9-B743-7306BF2B0147}"/>
              </a:ext>
            </a:extLst>
          </p:cNvPr>
          <p:cNvSpPr txBox="1"/>
          <p:nvPr/>
        </p:nvSpPr>
        <p:spPr>
          <a:xfrm>
            <a:off x="14130470" y="8912126"/>
            <a:ext cx="525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◀ 출처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㈜아침나라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『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오늘부터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칼림바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』 11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쪽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950B4BEB-AA98-5988-6CD4-B119D32D5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0273" y="2121481"/>
            <a:ext cx="15047453" cy="5800415"/>
          </a:xfrm>
          <a:prstGeom prst="rect">
            <a:avLst/>
          </a:prstGeom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4FE84A5E-B560-AE41-B3CF-0CFDDFD32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96" y="8343900"/>
            <a:ext cx="2368404" cy="81938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9900" y="156651"/>
            <a:ext cx="1632874" cy="178669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747516" y="8705579"/>
            <a:ext cx="3023567" cy="225449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913289" y="8956710"/>
            <a:ext cx="977580" cy="102768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6474358" y="871999"/>
            <a:ext cx="5743429" cy="83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0"/>
              </a:lnSpc>
            </a:pPr>
            <a:r>
              <a:rPr lang="en-US" sz="5377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계이름</a:t>
            </a:r>
            <a:r>
              <a:rPr lang="en-US" sz="5377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연</a:t>
            </a:r>
            <a:r>
              <a:rPr lang="ko-KR" altLang="en-US" sz="5377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습하기</a:t>
            </a:r>
            <a:endParaRPr lang="en-US" sz="5377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685800" y="9181810"/>
            <a:ext cx="2377155" cy="901481"/>
            <a:chOff x="-442174" y="0"/>
            <a:chExt cx="4693314" cy="988203"/>
          </a:xfrm>
        </p:grpSpPr>
        <p:sp>
          <p:nvSpPr>
            <p:cNvPr id="19" name="TextBox 19"/>
            <p:cNvSpPr txBox="1"/>
            <p:nvPr/>
          </p:nvSpPr>
          <p:spPr>
            <a:xfrm>
              <a:off x="-442174" y="652042"/>
              <a:ext cx="2423422" cy="3361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38"/>
                </a:lnSpc>
              </a:pPr>
              <a:r>
                <a:rPr lang="en-US" sz="1400" dirty="0">
                  <a:solidFill>
                    <a:srgbClr val="000000"/>
                  </a:solidFill>
                  <a:latin typeface="+mn-ea"/>
                </a:rPr>
                <a:t>한 </a:t>
              </a:r>
              <a:r>
                <a:rPr lang="en-US" sz="1400" dirty="0" err="1">
                  <a:solidFill>
                    <a:srgbClr val="000000"/>
                  </a:solidFill>
                  <a:latin typeface="+mn-ea"/>
                </a:rPr>
                <a:t>옥타브</a:t>
              </a:r>
              <a:r>
                <a:rPr lang="en-US" sz="1400" dirty="0">
                  <a:solidFill>
                    <a:srgbClr val="000000"/>
                  </a:solidFill>
                  <a:latin typeface="+mn-ea"/>
                </a:rPr>
                <a:t> 위</a:t>
              </a:r>
            </a:p>
          </p:txBody>
        </p:sp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801278" cy="508861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2269891" y="0"/>
              <a:ext cx="1801278" cy="508861"/>
            </a:xfrm>
            <a:prstGeom prst="rect">
              <a:avLst/>
            </a:prstGeom>
          </p:spPr>
        </p:pic>
        <p:sp>
          <p:nvSpPr>
            <p:cNvPr id="22" name="TextBox 22"/>
            <p:cNvSpPr txBox="1"/>
            <p:nvPr/>
          </p:nvSpPr>
          <p:spPr>
            <a:xfrm>
              <a:off x="1981248" y="652042"/>
              <a:ext cx="2269892" cy="3361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238"/>
                </a:lnSpc>
              </a:pPr>
              <a:r>
                <a:rPr lang="en-US" sz="1400" dirty="0">
                  <a:solidFill>
                    <a:srgbClr val="000000"/>
                  </a:solidFill>
                  <a:latin typeface="+mn-ea"/>
                </a:rPr>
                <a:t>한 </a:t>
              </a:r>
              <a:r>
                <a:rPr lang="en-US" sz="1400" dirty="0" err="1">
                  <a:solidFill>
                    <a:srgbClr val="000000"/>
                  </a:solidFill>
                  <a:latin typeface="+mn-ea"/>
                </a:rPr>
                <a:t>옥타브</a:t>
              </a:r>
              <a:r>
                <a:rPr lang="en-US" sz="1400" dirty="0">
                  <a:solidFill>
                    <a:srgbClr val="000000"/>
                  </a:solidFill>
                  <a:latin typeface="+mn-ea"/>
                </a:rPr>
                <a:t> 위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2FB7F52-4ADA-EA19-7B3B-4476A97585F1}"/>
              </a:ext>
            </a:extLst>
          </p:cNvPr>
          <p:cNvSpPr txBox="1"/>
          <p:nvPr/>
        </p:nvSpPr>
        <p:spPr>
          <a:xfrm>
            <a:off x="11516886" y="9349948"/>
            <a:ext cx="4381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▲ 출처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㈜아침나라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『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오늘부터 </a:t>
            </a:r>
            <a:r>
              <a:rPr lang="ko-KR" altLang="en-US" sz="16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칼림바</a:t>
            </a:r>
            <a:r>
              <a:rPr lang="en-US" altLang="ko-KR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』 18</a:t>
            </a:r>
            <a:r>
              <a:rPr lang="ko-KR" altLang="en-US" sz="16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쪽</a:t>
            </a:r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B8EB6E75-5AAB-7DB1-FC38-8CC00ACC363E}"/>
              </a:ext>
            </a:extLst>
          </p:cNvPr>
          <p:cNvGrpSpPr/>
          <p:nvPr/>
        </p:nvGrpSpPr>
        <p:grpSpPr>
          <a:xfrm>
            <a:off x="15214014" y="898300"/>
            <a:ext cx="2482751" cy="404012"/>
            <a:chOff x="0" y="0"/>
            <a:chExt cx="3715242" cy="623583"/>
          </a:xfrm>
        </p:grpSpPr>
        <p:pic>
          <p:nvPicPr>
            <p:cNvPr id="9" name="Picture 3">
              <a:extLst>
                <a:ext uri="{FF2B5EF4-FFF2-40B4-BE49-F238E27FC236}">
                  <a16:creationId xmlns:a16="http://schemas.microsoft.com/office/drawing/2014/main" id="{4DB7F7D9-4CEC-6B97-EF0E-7BF30CCE1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1835361" y="0"/>
              <a:ext cx="583384" cy="583384"/>
            </a:xfrm>
            <a:prstGeom prst="rect">
              <a:avLst/>
            </a:prstGeom>
          </p:spPr>
        </p:pic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83BEC93F-777D-D1C1-5B17-7B956475448A}"/>
                </a:ext>
              </a:extLst>
            </p:cNvPr>
            <p:cNvSpPr txBox="1"/>
            <p:nvPr/>
          </p:nvSpPr>
          <p:spPr>
            <a:xfrm>
              <a:off x="2547114" y="136463"/>
              <a:ext cx="1168128" cy="4871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01"/>
                </a:lnSpc>
              </a:pPr>
              <a:r>
                <a:rPr lang="en-US" sz="1929" dirty="0" err="1">
                  <a:solidFill>
                    <a:srgbClr val="244357"/>
                  </a:solidFill>
                  <a:latin typeface="+mj-ea"/>
                  <a:ea typeface="+mj-ea"/>
                </a:rPr>
                <a:t>오른손</a:t>
              </a:r>
              <a:endParaRPr lang="en-US" sz="1929" dirty="0">
                <a:solidFill>
                  <a:srgbClr val="244357"/>
                </a:solidFill>
                <a:latin typeface="+mj-ea"/>
                <a:ea typeface="+mj-ea"/>
              </a:endParaRPr>
            </a:p>
          </p:txBody>
        </p:sp>
        <p:pic>
          <p:nvPicPr>
            <p:cNvPr id="23" name="Picture 5">
              <a:extLst>
                <a:ext uri="{FF2B5EF4-FFF2-40B4-BE49-F238E27FC236}">
                  <a16:creationId xmlns:a16="http://schemas.microsoft.com/office/drawing/2014/main" id="{311FBE1B-9580-9E97-6423-B418D2ABC0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583384" cy="583384"/>
            </a:xfrm>
            <a:prstGeom prst="rect">
              <a:avLst/>
            </a:prstGeom>
          </p:spPr>
        </p:pic>
        <p:sp>
          <p:nvSpPr>
            <p:cNvPr id="25" name="TextBox 6">
              <a:extLst>
                <a:ext uri="{FF2B5EF4-FFF2-40B4-BE49-F238E27FC236}">
                  <a16:creationId xmlns:a16="http://schemas.microsoft.com/office/drawing/2014/main" id="{D6D4ADA6-7CCD-0692-E0DE-6387E4AF8B52}"/>
                </a:ext>
              </a:extLst>
            </p:cNvPr>
            <p:cNvSpPr txBox="1"/>
            <p:nvPr/>
          </p:nvSpPr>
          <p:spPr>
            <a:xfrm>
              <a:off x="717417" y="100940"/>
              <a:ext cx="764118" cy="4871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01"/>
                </a:lnSpc>
              </a:pPr>
              <a:r>
                <a:rPr lang="en-US" sz="1929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1929" dirty="0">
                <a:solidFill>
                  <a:srgbClr val="244357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422716" y="8749855"/>
            <a:ext cx="1764816" cy="171119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154400" y="141176"/>
            <a:ext cx="1971549" cy="45166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352850" y="8294330"/>
            <a:ext cx="3870300" cy="373483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5204175" y="586685"/>
            <a:ext cx="7879648" cy="76059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ts val="6470"/>
              </a:lnSpc>
            </a:pP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‘</a:t>
            </a:r>
            <a:r>
              <a:rPr lang="en-US" sz="4400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작은</a:t>
            </a: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별 </a:t>
            </a:r>
            <a:r>
              <a:rPr lang="ko-KR" alt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변주곡</a:t>
            </a:r>
            <a:r>
              <a:rPr lang="en-US" altLang="ko-KR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 </a:t>
            </a:r>
            <a:r>
              <a:rPr lang="ko-KR" alt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테마</a:t>
            </a: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연</a:t>
            </a:r>
            <a:r>
              <a:rPr lang="ko-KR" alt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습</a:t>
            </a:r>
            <a:r>
              <a:rPr lang="en-US" sz="4400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하기</a:t>
            </a: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1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921B067-4BA3-241A-5555-3DAFEC2F5B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20779" y="1630081"/>
            <a:ext cx="13646439" cy="7693221"/>
          </a:xfrm>
          <a:prstGeom prst="rect">
            <a:avLst/>
          </a:prstGeom>
        </p:spPr>
      </p:pic>
      <p:sp>
        <p:nvSpPr>
          <p:cNvPr id="19" name="TextBox 12">
            <a:extLst>
              <a:ext uri="{FF2B5EF4-FFF2-40B4-BE49-F238E27FC236}">
                <a16:creationId xmlns:a16="http://schemas.microsoft.com/office/drawing/2014/main" id="{B0633FA6-5D37-45BF-B54C-E75844C74A70}"/>
              </a:ext>
            </a:extLst>
          </p:cNvPr>
          <p:cNvSpPr txBox="1"/>
          <p:nvPr/>
        </p:nvSpPr>
        <p:spPr>
          <a:xfrm>
            <a:off x="14343201" y="1408774"/>
            <a:ext cx="1971549" cy="68672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모차르트 작곡</a:t>
            </a:r>
            <a:endParaRPr lang="en-US" sz="2000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9" name="Group 2">
            <a:extLst>
              <a:ext uri="{FF2B5EF4-FFF2-40B4-BE49-F238E27FC236}">
                <a16:creationId xmlns:a16="http://schemas.microsoft.com/office/drawing/2014/main" id="{5154E27E-9D56-7D14-B921-42327E92B899}"/>
              </a:ext>
            </a:extLst>
          </p:cNvPr>
          <p:cNvGrpSpPr/>
          <p:nvPr/>
        </p:nvGrpSpPr>
        <p:grpSpPr>
          <a:xfrm>
            <a:off x="15214014" y="898300"/>
            <a:ext cx="2482751" cy="404012"/>
            <a:chOff x="0" y="0"/>
            <a:chExt cx="3715242" cy="623583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4AD78703-1767-A749-8DE2-9CE98DD9D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835361" y="0"/>
              <a:ext cx="583384" cy="583384"/>
            </a:xfrm>
            <a:prstGeom prst="rect">
              <a:avLst/>
            </a:prstGeom>
          </p:spPr>
        </p:pic>
        <p:sp>
          <p:nvSpPr>
            <p:cNvPr id="11" name="TextBox 4">
              <a:extLst>
                <a:ext uri="{FF2B5EF4-FFF2-40B4-BE49-F238E27FC236}">
                  <a16:creationId xmlns:a16="http://schemas.microsoft.com/office/drawing/2014/main" id="{4B962262-A3F2-9642-00AB-AC2A192FD90D}"/>
                </a:ext>
              </a:extLst>
            </p:cNvPr>
            <p:cNvSpPr txBox="1"/>
            <p:nvPr/>
          </p:nvSpPr>
          <p:spPr>
            <a:xfrm>
              <a:off x="2547114" y="136463"/>
              <a:ext cx="1168128" cy="4871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01"/>
                </a:lnSpc>
              </a:pPr>
              <a:r>
                <a:rPr lang="en-US" sz="1929" dirty="0" err="1">
                  <a:solidFill>
                    <a:srgbClr val="244357"/>
                  </a:solidFill>
                  <a:latin typeface="+mj-ea"/>
                  <a:ea typeface="+mj-ea"/>
                </a:rPr>
                <a:t>오른손</a:t>
              </a:r>
              <a:endParaRPr lang="en-US" sz="1929" dirty="0">
                <a:solidFill>
                  <a:srgbClr val="244357"/>
                </a:solidFill>
                <a:latin typeface="+mj-ea"/>
                <a:ea typeface="+mj-ea"/>
              </a:endParaRPr>
            </a:p>
          </p:txBody>
        </p:sp>
        <p:pic>
          <p:nvPicPr>
            <p:cNvPr id="14" name="Picture 5">
              <a:extLst>
                <a:ext uri="{FF2B5EF4-FFF2-40B4-BE49-F238E27FC236}">
                  <a16:creationId xmlns:a16="http://schemas.microsoft.com/office/drawing/2014/main" id="{84A5A9FD-8E3B-DAB0-0CF5-88FE6F145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583384" cy="583384"/>
            </a:xfrm>
            <a:prstGeom prst="rect">
              <a:avLst/>
            </a:prstGeom>
          </p:spPr>
        </p:pic>
        <p:sp>
          <p:nvSpPr>
            <p:cNvPr id="15" name="TextBox 6">
              <a:extLst>
                <a:ext uri="{FF2B5EF4-FFF2-40B4-BE49-F238E27FC236}">
                  <a16:creationId xmlns:a16="http://schemas.microsoft.com/office/drawing/2014/main" id="{1D9C78CD-46FA-DFF1-06DF-CA4B29906A67}"/>
                </a:ext>
              </a:extLst>
            </p:cNvPr>
            <p:cNvSpPr txBox="1"/>
            <p:nvPr/>
          </p:nvSpPr>
          <p:spPr>
            <a:xfrm>
              <a:off x="717417" y="100940"/>
              <a:ext cx="764118" cy="4871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01"/>
                </a:lnSpc>
              </a:pPr>
              <a:r>
                <a:rPr lang="en-US" sz="1929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1929" dirty="0">
                <a:solidFill>
                  <a:srgbClr val="244357"/>
                </a:solidFill>
                <a:latin typeface="+mn-ea"/>
              </a:endParaRPr>
            </a:p>
          </p:txBody>
        </p:sp>
      </p:grpSp>
      <p:sp>
        <p:nvSpPr>
          <p:cNvPr id="16" name="TextBox 12">
            <a:extLst>
              <a:ext uri="{FF2B5EF4-FFF2-40B4-BE49-F238E27FC236}">
                <a16:creationId xmlns:a16="http://schemas.microsoft.com/office/drawing/2014/main" id="{25E09AB7-0FF3-7811-BA3A-A1805B2A66F1}"/>
              </a:ext>
            </a:extLst>
          </p:cNvPr>
          <p:cNvSpPr txBox="1"/>
          <p:nvPr/>
        </p:nvSpPr>
        <p:spPr>
          <a:xfrm>
            <a:off x="11963400" y="9206146"/>
            <a:ext cx="4579257" cy="6867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en-US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dirty="0" err="1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칼림바</a:t>
            </a:r>
            <a:r>
              <a:rPr lang="ko-KR" altLang="en-US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연습에 맞추어 원곡과 다르게 편곡함</a:t>
            </a:r>
            <a:r>
              <a:rPr lang="en-US" altLang="ko-KR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BBA574F-9EE1-2A74-D889-FFBC0B45C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426" y="1798186"/>
            <a:ext cx="13807145" cy="752511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49096">
            <a:off x="-142153" y="9101067"/>
            <a:ext cx="1237133" cy="178669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0" y="11490"/>
            <a:ext cx="1455345" cy="178669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950728">
            <a:off x="18041451" y="9101067"/>
            <a:ext cx="727673" cy="178669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6951897" y="9035669"/>
            <a:ext cx="977580" cy="1027680"/>
          </a:xfrm>
          <a:prstGeom prst="rect">
            <a:avLst/>
          </a:prstGeom>
        </p:spPr>
      </p:pic>
      <p:grpSp>
        <p:nvGrpSpPr>
          <p:cNvPr id="20" name="Group 2">
            <a:extLst>
              <a:ext uri="{FF2B5EF4-FFF2-40B4-BE49-F238E27FC236}">
                <a16:creationId xmlns:a16="http://schemas.microsoft.com/office/drawing/2014/main" id="{3BE6634B-A943-48B1-AFD2-0F414A2892EF}"/>
              </a:ext>
            </a:extLst>
          </p:cNvPr>
          <p:cNvGrpSpPr/>
          <p:nvPr/>
        </p:nvGrpSpPr>
        <p:grpSpPr>
          <a:xfrm>
            <a:off x="15214014" y="898300"/>
            <a:ext cx="2482751" cy="404012"/>
            <a:chOff x="0" y="0"/>
            <a:chExt cx="3715242" cy="623583"/>
          </a:xfrm>
        </p:grpSpPr>
        <p:pic>
          <p:nvPicPr>
            <p:cNvPr id="21" name="Picture 3">
              <a:extLst>
                <a:ext uri="{FF2B5EF4-FFF2-40B4-BE49-F238E27FC236}">
                  <a16:creationId xmlns:a16="http://schemas.microsoft.com/office/drawing/2014/main" id="{0DD58E7D-0811-4754-BCD8-FF1E07D2E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1835361" y="0"/>
              <a:ext cx="583384" cy="583384"/>
            </a:xfrm>
            <a:prstGeom prst="rect">
              <a:avLst/>
            </a:prstGeom>
          </p:spPr>
        </p:pic>
        <p:sp>
          <p:nvSpPr>
            <p:cNvPr id="22" name="TextBox 4">
              <a:extLst>
                <a:ext uri="{FF2B5EF4-FFF2-40B4-BE49-F238E27FC236}">
                  <a16:creationId xmlns:a16="http://schemas.microsoft.com/office/drawing/2014/main" id="{924053A1-C16F-45B9-A714-18365C884A6C}"/>
                </a:ext>
              </a:extLst>
            </p:cNvPr>
            <p:cNvSpPr txBox="1"/>
            <p:nvPr/>
          </p:nvSpPr>
          <p:spPr>
            <a:xfrm>
              <a:off x="2547114" y="136463"/>
              <a:ext cx="1168128" cy="4871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01"/>
                </a:lnSpc>
              </a:pPr>
              <a:r>
                <a:rPr lang="en-US" sz="1929" dirty="0" err="1">
                  <a:solidFill>
                    <a:srgbClr val="244357"/>
                  </a:solidFill>
                  <a:latin typeface="+mj-ea"/>
                  <a:ea typeface="+mj-ea"/>
                </a:rPr>
                <a:t>오른손</a:t>
              </a:r>
              <a:endParaRPr lang="en-US" sz="1929" dirty="0">
                <a:solidFill>
                  <a:srgbClr val="244357"/>
                </a:solidFill>
                <a:latin typeface="+mj-ea"/>
                <a:ea typeface="+mj-ea"/>
              </a:endParaRPr>
            </a:p>
          </p:txBody>
        </p:sp>
        <p:pic>
          <p:nvPicPr>
            <p:cNvPr id="23" name="Picture 5">
              <a:extLst>
                <a:ext uri="{FF2B5EF4-FFF2-40B4-BE49-F238E27FC236}">
                  <a16:creationId xmlns:a16="http://schemas.microsoft.com/office/drawing/2014/main" id="{5FAFF092-995C-4E6F-BDE9-3C9B6CA2A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583384" cy="583384"/>
            </a:xfrm>
            <a:prstGeom prst="rect">
              <a:avLst/>
            </a:prstGeom>
          </p:spPr>
        </p:pic>
        <p:sp>
          <p:nvSpPr>
            <p:cNvPr id="24" name="TextBox 6">
              <a:extLst>
                <a:ext uri="{FF2B5EF4-FFF2-40B4-BE49-F238E27FC236}">
                  <a16:creationId xmlns:a16="http://schemas.microsoft.com/office/drawing/2014/main" id="{00FE0AE2-49C3-49F9-8E8C-3073EBBE396C}"/>
                </a:ext>
              </a:extLst>
            </p:cNvPr>
            <p:cNvSpPr txBox="1"/>
            <p:nvPr/>
          </p:nvSpPr>
          <p:spPr>
            <a:xfrm>
              <a:off x="717417" y="100940"/>
              <a:ext cx="764118" cy="4871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701"/>
                </a:lnSpc>
              </a:pPr>
              <a:r>
                <a:rPr lang="en-US" sz="1929" dirty="0" err="1">
                  <a:solidFill>
                    <a:srgbClr val="244357"/>
                  </a:solidFill>
                  <a:latin typeface="+mn-ea"/>
                </a:rPr>
                <a:t>왼손</a:t>
              </a:r>
              <a:endParaRPr lang="en-US" sz="1929" dirty="0">
                <a:solidFill>
                  <a:srgbClr val="244357"/>
                </a:solidFill>
                <a:latin typeface="+mn-ea"/>
              </a:endParaRPr>
            </a:p>
          </p:txBody>
        </p:sp>
      </p:grpSp>
      <p:sp>
        <p:nvSpPr>
          <p:cNvPr id="2" name="TextBox 12">
            <a:extLst>
              <a:ext uri="{FF2B5EF4-FFF2-40B4-BE49-F238E27FC236}">
                <a16:creationId xmlns:a16="http://schemas.microsoft.com/office/drawing/2014/main" id="{80F3BA58-1AAD-E682-E772-DF68318D4074}"/>
              </a:ext>
            </a:extLst>
          </p:cNvPr>
          <p:cNvSpPr txBox="1"/>
          <p:nvPr/>
        </p:nvSpPr>
        <p:spPr>
          <a:xfrm>
            <a:off x="5204175" y="586685"/>
            <a:ext cx="7879648" cy="760593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ts val="6470"/>
              </a:lnSpc>
            </a:pP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‘</a:t>
            </a:r>
            <a:r>
              <a:rPr lang="en-US" sz="4400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작은</a:t>
            </a: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별 </a:t>
            </a:r>
            <a:r>
              <a:rPr lang="ko-KR" alt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변주곡</a:t>
            </a:r>
            <a:r>
              <a:rPr lang="en-US" altLang="ko-KR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’ </a:t>
            </a:r>
            <a:r>
              <a:rPr lang="ko-KR" alt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테마</a:t>
            </a: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연</a:t>
            </a:r>
            <a:r>
              <a:rPr lang="ko-KR" alt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습</a:t>
            </a:r>
            <a:r>
              <a:rPr lang="en-US" sz="4400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하기</a:t>
            </a:r>
            <a:r>
              <a:rPr lang="en-US" sz="44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2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64C87173-3691-BD8B-F7F9-9922A9D839E8}"/>
              </a:ext>
            </a:extLst>
          </p:cNvPr>
          <p:cNvSpPr txBox="1"/>
          <p:nvPr/>
        </p:nvSpPr>
        <p:spPr>
          <a:xfrm>
            <a:off x="12232060" y="9206146"/>
            <a:ext cx="4579257" cy="6867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70"/>
              </a:lnSpc>
            </a:pPr>
            <a:r>
              <a:rPr lang="en-US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* </a:t>
            </a:r>
            <a:r>
              <a:rPr lang="ko-KR" altLang="en-US" dirty="0" err="1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칼림바</a:t>
            </a:r>
            <a:r>
              <a:rPr lang="ko-KR" altLang="en-US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연습에 맞추어 원곡과 다르게 편곡함</a:t>
            </a:r>
            <a:r>
              <a:rPr lang="en-US" altLang="ko-KR" dirty="0">
                <a:solidFill>
                  <a:srgbClr val="24435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71086B-51E7-CE62-83AE-AC0CD39F254A}"/>
              </a:ext>
            </a:extLst>
          </p:cNvPr>
          <p:cNvSpPr txBox="1"/>
          <p:nvPr/>
        </p:nvSpPr>
        <p:spPr>
          <a:xfrm>
            <a:off x="14343201" y="1408774"/>
            <a:ext cx="1971549" cy="686726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ts val="6470"/>
              </a:lnSpc>
            </a:pPr>
            <a:r>
              <a:rPr lang="ko-KR" altLang="en-US" sz="2000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모차르트 작곡</a:t>
            </a:r>
            <a:endParaRPr lang="en-US" sz="2000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815944" y="2726766"/>
            <a:ext cx="14656113" cy="5859252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238925" y="4291142"/>
            <a:ext cx="11810151" cy="2146970"/>
            <a:chOff x="0" y="0"/>
            <a:chExt cx="15746868" cy="2862626"/>
          </a:xfrm>
        </p:grpSpPr>
        <p:sp>
          <p:nvSpPr>
            <p:cNvPr id="4" name="TextBox 4"/>
            <p:cNvSpPr txBox="1"/>
            <p:nvPr/>
          </p:nvSpPr>
          <p:spPr>
            <a:xfrm>
              <a:off x="0" y="2144723"/>
              <a:ext cx="15746868" cy="7207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500" dirty="0">
                  <a:solidFill>
                    <a:srgbClr val="000000"/>
                  </a:solidFill>
                  <a:latin typeface="+mj-ea"/>
                  <a:ea typeface="+mj-ea"/>
                </a:rPr>
                <a:t>2차시 </a:t>
              </a:r>
              <a:r>
                <a:rPr lang="en-US" sz="3500" dirty="0" err="1">
                  <a:solidFill>
                    <a:srgbClr val="000000"/>
                  </a:solidFill>
                  <a:latin typeface="+mj-ea"/>
                  <a:ea typeface="+mj-ea"/>
                </a:rPr>
                <a:t>예고</a:t>
              </a:r>
              <a:endParaRPr lang="en-US" sz="3500" dirty="0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3283"/>
              <a:ext cx="15746868" cy="18478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800"/>
                </a:lnSpc>
              </a:pPr>
              <a:r>
                <a:rPr lang="en-US" sz="90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다음</a:t>
              </a:r>
              <a:r>
                <a:rPr lang="en-US" sz="90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90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시간에</a:t>
              </a:r>
              <a:r>
                <a:rPr lang="en-US" sz="90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90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만나요</a:t>
              </a:r>
              <a:endParaRPr lang="en-US" sz="900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64428">
            <a:off x="13219061" y="1988514"/>
            <a:ext cx="2021453" cy="12833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421593" y="7138979"/>
            <a:ext cx="5530903" cy="144703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830776">
            <a:off x="1765382" y="2678827"/>
            <a:ext cx="2947085" cy="87960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0324140B-F05A-D7D8-08DC-161815C2EA8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64" y="8930469"/>
            <a:ext cx="2595376" cy="7853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A2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2장. 아로하_칼림바+반주">
            <a:hlinkClick r:id="" action="ppaction://media"/>
            <a:extLst>
              <a:ext uri="{FF2B5EF4-FFF2-40B4-BE49-F238E27FC236}">
                <a16:creationId xmlns:a16="http://schemas.microsoft.com/office/drawing/2014/main" id="{50EBBB88-E8D4-4800-A949-F5E1C6788B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95558" y="5235147"/>
            <a:ext cx="1436512" cy="808038"/>
          </a:xfrm>
          <a:prstGeom prst="rect">
            <a:avLst/>
          </a:prstGeom>
        </p:spPr>
      </p:pic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>
          <a:xfrm>
            <a:off x="2754659" y="3626889"/>
            <a:ext cx="918934" cy="5164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0800000">
            <a:off x="394637" y="8773147"/>
            <a:ext cx="3129307" cy="151385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179754">
            <a:off x="10475368" y="8086965"/>
            <a:ext cx="7509434" cy="310350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2144278">
            <a:off x="-496286" y="602568"/>
            <a:ext cx="4651183" cy="183915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2018019" flipH="1">
            <a:off x="6358795" y="692269"/>
            <a:ext cx="1031607" cy="109958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394637" y="5075400"/>
            <a:ext cx="3814803" cy="27657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rot="1243750">
            <a:off x="2946059" y="870778"/>
            <a:ext cx="1455068" cy="371902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4609218" y="3093635"/>
            <a:ext cx="1066544" cy="164083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5142490" y="5143500"/>
            <a:ext cx="2438378" cy="285190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5675762" y="2302133"/>
            <a:ext cx="2666112" cy="1583004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9003356" y="3683955"/>
            <a:ext cx="8255944" cy="2076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137"/>
              </a:lnSpc>
            </a:pPr>
            <a:r>
              <a:rPr lang="en-US" sz="6781" dirty="0" err="1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지금</a:t>
            </a:r>
            <a:r>
              <a:rPr lang="en-US" sz="6781" dirty="0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781" dirty="0" err="1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들리는</a:t>
            </a:r>
            <a:r>
              <a:rPr lang="en-US" sz="6781" dirty="0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781" dirty="0" err="1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소리는</a:t>
            </a:r>
            <a:r>
              <a:rPr lang="en-US" sz="6781" dirty="0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</a:p>
          <a:p>
            <a:pPr>
              <a:lnSpc>
                <a:spcPts val="8137"/>
              </a:lnSpc>
            </a:pPr>
            <a:r>
              <a:rPr lang="en-US" sz="6781" dirty="0" err="1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어떤</a:t>
            </a:r>
            <a:r>
              <a:rPr lang="en-US" sz="6781" dirty="0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781" dirty="0" err="1">
                <a:solidFill>
                  <a:srgbClr val="FFFAEF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악기일까요</a:t>
            </a:r>
            <a:r>
              <a:rPr lang="en-US" sz="6781" dirty="0">
                <a:solidFill>
                  <a:srgbClr val="FFFAEF"/>
                </a:solidFill>
                <a:ea typeface="Nanum Gothic ExtraBold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56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5835316">
            <a:off x="-1005274" y="8011490"/>
            <a:ext cx="3066115" cy="295113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0800000">
            <a:off x="1329029" y="8240869"/>
            <a:ext cx="4818749" cy="233802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5353554" y="3103588"/>
            <a:ext cx="2792946" cy="342884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207507" y="1323530"/>
            <a:ext cx="8656685" cy="1390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00"/>
              </a:lnSpc>
            </a:pPr>
            <a:r>
              <a:rPr lang="en-US" sz="9000" dirty="0" err="1">
                <a:solidFill>
                  <a:srgbClr val="58A2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수업</a:t>
            </a:r>
            <a:r>
              <a:rPr lang="en-US" sz="9000" dirty="0">
                <a:solidFill>
                  <a:srgbClr val="58A2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9000" dirty="0" err="1">
                <a:solidFill>
                  <a:srgbClr val="58A268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주제</a:t>
            </a:r>
            <a:endParaRPr lang="en-US" sz="9000" dirty="0">
              <a:solidFill>
                <a:srgbClr val="58A268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329029" y="1306861"/>
            <a:ext cx="8550925" cy="2398929"/>
            <a:chOff x="1637483" y="-47625"/>
            <a:chExt cx="10164188" cy="3198573"/>
          </a:xfrm>
        </p:grpSpPr>
        <p:sp>
          <p:nvSpPr>
            <p:cNvPr id="7" name="TextBox 7"/>
            <p:cNvSpPr txBox="1"/>
            <p:nvPr/>
          </p:nvSpPr>
          <p:spPr>
            <a:xfrm>
              <a:off x="2655122" y="1144929"/>
              <a:ext cx="9146549" cy="200601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967"/>
                </a:lnSpc>
              </a:pPr>
              <a:r>
                <a:rPr lang="en-US" sz="3051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아프리카</a:t>
              </a:r>
              <a:r>
                <a:rPr lang="en-US" sz="3051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?...</a:t>
              </a:r>
            </a:p>
            <a:p>
              <a:pPr>
                <a:lnSpc>
                  <a:spcPts val="3967"/>
                </a:lnSpc>
              </a:pPr>
              <a:r>
                <a:rPr lang="en-US" sz="3051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아시아</a:t>
              </a:r>
              <a:r>
                <a:rPr lang="en-US" sz="3051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?..</a:t>
              </a:r>
            </a:p>
            <a:p>
              <a:pPr>
                <a:lnSpc>
                  <a:spcPts val="3967"/>
                </a:lnSpc>
              </a:pPr>
              <a:r>
                <a:rPr lang="en-US" sz="3051" dirty="0" err="1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유럽</a:t>
              </a:r>
              <a:r>
                <a:rPr lang="en-US" sz="3051" dirty="0">
                  <a:solidFill>
                    <a:srgbClr val="00000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?...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637483" y="-47625"/>
              <a:ext cx="10164187" cy="107721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6256"/>
                </a:lnSpc>
              </a:pPr>
              <a:r>
                <a:rPr lang="en-US" sz="60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  </a:t>
              </a:r>
              <a:r>
                <a:rPr lang="en-US" sz="48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칼림바</a:t>
              </a:r>
              <a:r>
                <a:rPr lang="en-US" sz="48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, </a:t>
              </a:r>
              <a:r>
                <a:rPr lang="en-US" sz="48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어디에서</a:t>
              </a:r>
              <a:r>
                <a:rPr lang="en-US" sz="48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왔</a:t>
              </a:r>
              <a:r>
                <a:rPr lang="ko-KR" altLang="en-US" sz="48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니</a:t>
              </a:r>
              <a:r>
                <a:rPr lang="en-US" sz="48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?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110850" y="3985142"/>
            <a:ext cx="9448800" cy="1920008"/>
            <a:chOff x="1381673" y="-57150"/>
            <a:chExt cx="9413017" cy="2560011"/>
          </a:xfrm>
        </p:grpSpPr>
        <p:sp>
          <p:nvSpPr>
            <p:cNvPr id="12" name="TextBox 12"/>
            <p:cNvSpPr txBox="1"/>
            <p:nvPr/>
          </p:nvSpPr>
          <p:spPr>
            <a:xfrm>
              <a:off x="2211269" y="1166721"/>
              <a:ext cx="7943992" cy="13361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4073"/>
                </a:lnSpc>
              </a:pPr>
              <a:r>
                <a:rPr lang="en-US" sz="3133" dirty="0" err="1">
                  <a:solidFill>
                    <a:srgbClr val="000000"/>
                  </a:solidFill>
                  <a:latin typeface="+mj-ea"/>
                  <a:ea typeface="+mj-ea"/>
                </a:rPr>
                <a:t>진동</a:t>
              </a:r>
              <a:r>
                <a:rPr lang="en-US" sz="3133" dirty="0">
                  <a:solidFill>
                    <a:srgbClr val="000000"/>
                  </a:solidFill>
                  <a:latin typeface="+mj-ea"/>
                  <a:ea typeface="+mj-ea"/>
                </a:rPr>
                <a:t> 바, 키 바, </a:t>
              </a:r>
              <a:r>
                <a:rPr lang="en-US" sz="3133" dirty="0" err="1">
                  <a:solidFill>
                    <a:srgbClr val="000000"/>
                  </a:solidFill>
                  <a:latin typeface="+mj-ea"/>
                  <a:ea typeface="+mj-ea"/>
                </a:rPr>
                <a:t>사운드</a:t>
              </a:r>
              <a:r>
                <a:rPr lang="en-US" sz="3133" dirty="0">
                  <a:solidFill>
                    <a:srgbClr val="000000"/>
                  </a:solidFill>
                  <a:latin typeface="+mj-ea"/>
                  <a:ea typeface="+mj-ea"/>
                </a:rPr>
                <a:t> 홀, </a:t>
              </a:r>
              <a:r>
                <a:rPr lang="en-US" sz="3133" dirty="0" err="1">
                  <a:solidFill>
                    <a:srgbClr val="000000"/>
                  </a:solidFill>
                  <a:latin typeface="+mj-ea"/>
                  <a:ea typeface="+mj-ea"/>
                </a:rPr>
                <a:t>바디</a:t>
              </a:r>
              <a:r>
                <a:rPr lang="en-US" sz="3133" dirty="0">
                  <a:solidFill>
                    <a:srgbClr val="000000"/>
                  </a:solidFill>
                  <a:latin typeface="+mj-ea"/>
                  <a:ea typeface="+mj-ea"/>
                </a:rPr>
                <a:t>, </a:t>
              </a:r>
              <a:r>
                <a:rPr lang="en-US" sz="3133" dirty="0" err="1">
                  <a:solidFill>
                    <a:srgbClr val="000000"/>
                  </a:solidFill>
                  <a:latin typeface="+mj-ea"/>
                  <a:ea typeface="+mj-ea"/>
                </a:rPr>
                <a:t>너트</a:t>
              </a:r>
              <a:r>
                <a:rPr lang="en-US" sz="3133" dirty="0">
                  <a:solidFill>
                    <a:srgbClr val="000000"/>
                  </a:solidFill>
                  <a:latin typeface="+mj-ea"/>
                  <a:ea typeface="+mj-ea"/>
                </a:rPr>
                <a:t>, </a:t>
              </a:r>
              <a:r>
                <a:rPr lang="en-US" sz="3133" dirty="0" err="1">
                  <a:solidFill>
                    <a:srgbClr val="000000"/>
                  </a:solidFill>
                  <a:latin typeface="+mj-ea"/>
                  <a:ea typeface="+mj-ea"/>
                </a:rPr>
                <a:t>새들</a:t>
              </a:r>
              <a:r>
                <a:rPr lang="en-US" sz="3133" dirty="0">
                  <a:solidFill>
                    <a:srgbClr val="000000"/>
                  </a:solidFill>
                  <a:latin typeface="+mj-ea"/>
                  <a:ea typeface="+mj-ea"/>
                </a:rPr>
                <a:t>, </a:t>
              </a:r>
              <a:r>
                <a:rPr lang="en-US" sz="3133" dirty="0" err="1">
                  <a:solidFill>
                    <a:srgbClr val="000000"/>
                  </a:solidFill>
                  <a:latin typeface="+mj-ea"/>
                  <a:ea typeface="+mj-ea"/>
                </a:rPr>
                <a:t>후면</a:t>
              </a:r>
              <a:r>
                <a:rPr lang="en-US" sz="3133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3133" dirty="0" err="1">
                  <a:solidFill>
                    <a:srgbClr val="000000"/>
                  </a:solidFill>
                  <a:latin typeface="+mj-ea"/>
                  <a:ea typeface="+mj-ea"/>
                </a:rPr>
                <a:t>사운드</a:t>
              </a:r>
              <a:r>
                <a:rPr lang="en-US" sz="3133" dirty="0">
                  <a:solidFill>
                    <a:srgbClr val="000000"/>
                  </a:solidFill>
                  <a:latin typeface="+mj-ea"/>
                  <a:ea typeface="+mj-ea"/>
                </a:rPr>
                <a:t> 홀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381673" y="-57150"/>
              <a:ext cx="9413017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423"/>
                </a:lnSpc>
              </a:pPr>
              <a:r>
                <a:rPr lang="en-US" sz="60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  </a:t>
              </a:r>
              <a:r>
                <a:rPr lang="en-US" sz="48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칼림바의</a:t>
              </a:r>
              <a:r>
                <a:rPr lang="en-US" sz="48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구조</a:t>
              </a:r>
              <a:r>
                <a:rPr lang="ko-KR" altLang="en-US" sz="48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와 종류</a:t>
              </a:r>
              <a:r>
                <a:rPr lang="en-US" altLang="ko-KR" sz="48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, </a:t>
              </a:r>
              <a:r>
                <a:rPr lang="ko-KR" altLang="en-US" sz="4800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조율법</a:t>
              </a:r>
              <a:endParaRPr lang="en-US" sz="4800" dirty="0">
                <a:solidFill>
                  <a:srgbClr val="000000"/>
                </a:solidFill>
                <a:ea typeface="Nanum Gothic ExtraBold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982200" y="6932927"/>
            <a:ext cx="8164300" cy="1965983"/>
            <a:chOff x="1149203" y="-47625"/>
            <a:chExt cx="9392050" cy="2621311"/>
          </a:xfrm>
        </p:grpSpPr>
        <p:sp>
          <p:nvSpPr>
            <p:cNvPr id="16" name="TextBox 16"/>
            <p:cNvSpPr txBox="1"/>
            <p:nvPr/>
          </p:nvSpPr>
          <p:spPr>
            <a:xfrm>
              <a:off x="2113452" y="1193222"/>
              <a:ext cx="8427801" cy="138046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4162"/>
                </a:lnSpc>
              </a:pPr>
              <a:r>
                <a:rPr lang="en-US" sz="3202" dirty="0" err="1">
                  <a:solidFill>
                    <a:srgbClr val="000000"/>
                  </a:solidFill>
                  <a:latin typeface="+mn-ea"/>
                </a:rPr>
                <a:t>계이름</a:t>
              </a:r>
              <a:r>
                <a:rPr lang="en-US" sz="3202" dirty="0">
                  <a:solidFill>
                    <a:srgbClr val="000000"/>
                  </a:solidFill>
                  <a:latin typeface="+mn-ea"/>
                </a:rPr>
                <a:t> </a:t>
              </a:r>
              <a:r>
                <a:rPr lang="ko-KR" altLang="en-US" sz="3202" dirty="0">
                  <a:solidFill>
                    <a:srgbClr val="000000"/>
                  </a:solidFill>
                  <a:latin typeface="+mn-ea"/>
                </a:rPr>
                <a:t>연습하기</a:t>
              </a:r>
              <a:endParaRPr lang="en-US" sz="3202" dirty="0">
                <a:solidFill>
                  <a:srgbClr val="000000"/>
                </a:solidFill>
                <a:latin typeface="+mn-ea"/>
              </a:endParaRPr>
            </a:p>
            <a:p>
              <a:pPr>
                <a:lnSpc>
                  <a:spcPts val="4162"/>
                </a:lnSpc>
              </a:pPr>
              <a:r>
                <a:rPr lang="en-US" sz="3202" dirty="0">
                  <a:solidFill>
                    <a:srgbClr val="000000"/>
                  </a:solidFill>
                  <a:latin typeface="+mn-ea"/>
                </a:rPr>
                <a:t>‘</a:t>
              </a:r>
              <a:r>
                <a:rPr lang="en-US" sz="3202" dirty="0" err="1">
                  <a:solidFill>
                    <a:srgbClr val="000000"/>
                  </a:solidFill>
                  <a:latin typeface="+mn-ea"/>
                </a:rPr>
                <a:t>작은</a:t>
              </a:r>
              <a:r>
                <a:rPr lang="en-US" sz="3202" dirty="0">
                  <a:solidFill>
                    <a:srgbClr val="000000"/>
                  </a:solidFill>
                  <a:latin typeface="+mn-ea"/>
                </a:rPr>
                <a:t> 별 </a:t>
              </a:r>
              <a:r>
                <a:rPr lang="ko-KR" altLang="en-US" sz="3202" dirty="0">
                  <a:solidFill>
                    <a:srgbClr val="000000"/>
                  </a:solidFill>
                  <a:latin typeface="+mn-ea"/>
                </a:rPr>
                <a:t>변주</a:t>
              </a:r>
              <a:r>
                <a:rPr lang="en-US" sz="3202" dirty="0">
                  <a:solidFill>
                    <a:srgbClr val="000000"/>
                  </a:solidFill>
                  <a:latin typeface="+mn-ea"/>
                </a:rPr>
                <a:t>곡’ </a:t>
              </a:r>
              <a:r>
                <a:rPr lang="ko-KR" altLang="en-US" sz="3202" dirty="0">
                  <a:solidFill>
                    <a:srgbClr val="000000"/>
                  </a:solidFill>
                  <a:latin typeface="+mn-ea"/>
                </a:rPr>
                <a:t>테마 연습하기 </a:t>
              </a:r>
              <a:r>
                <a:rPr lang="en-US" sz="3202" dirty="0">
                  <a:solidFill>
                    <a:srgbClr val="000000"/>
                  </a:solidFill>
                  <a:latin typeface="+mn-ea"/>
                </a:rPr>
                <a:t>1, 2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49203" y="-47625"/>
              <a:ext cx="8773590" cy="10601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244"/>
                </a:lnSpc>
              </a:pPr>
              <a:r>
                <a:rPr lang="en-US" sz="6000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  </a:t>
              </a:r>
              <a:r>
                <a:rPr lang="en-US" sz="4803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악곡</a:t>
              </a:r>
              <a:r>
                <a:rPr lang="en-US" sz="4803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4803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연습</a:t>
              </a:r>
              <a:endParaRPr lang="en-US" sz="4803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517964">
            <a:off x="14620739" y="-1517512"/>
            <a:ext cx="5277123" cy="50924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44647" y="9005009"/>
            <a:ext cx="5695089" cy="1489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857">
            <a:off x="-3067736" y="-1388396"/>
            <a:ext cx="5017597" cy="14975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000423">
            <a:off x="-194135" y="547946"/>
            <a:ext cx="4902148" cy="133041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4916698" y="3749978"/>
            <a:ext cx="2706316" cy="326062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0476800" y="7628598"/>
            <a:ext cx="7315200" cy="21214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10208906" y="4606990"/>
            <a:ext cx="4440108" cy="1925897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580248" y="3071678"/>
            <a:ext cx="8639952" cy="4363637"/>
            <a:chOff x="0" y="-17588"/>
            <a:chExt cx="11519936" cy="5818185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17588"/>
              <a:ext cx="11519936" cy="13480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428"/>
                </a:lnSpc>
              </a:pPr>
              <a:r>
                <a:rPr lang="en-US" sz="6600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칼림바</a:t>
              </a:r>
              <a:r>
                <a:rPr lang="en-US" sz="6600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, </a:t>
              </a:r>
              <a:r>
                <a:rPr lang="en-US" sz="6600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어디에서</a:t>
              </a:r>
              <a:r>
                <a:rPr lang="en-US" sz="6600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6600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왔니</a:t>
              </a:r>
              <a:r>
                <a:rPr lang="en-US" sz="6600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?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932450"/>
              <a:ext cx="11418336" cy="7150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32"/>
                </a:lnSpc>
              </a:pP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아프리카의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전통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악기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(</a:t>
              </a:r>
              <a:r>
                <a:rPr lang="en-US" sz="3332" dirty="0" err="1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짐바브웨</a:t>
              </a:r>
              <a:r>
                <a:rPr lang="en-US" sz="3332" dirty="0">
                  <a:solidFill>
                    <a:srgbClr val="00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3106012"/>
              <a:ext cx="11061115" cy="26945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342900" indent="-342900">
                <a:lnSpc>
                  <a:spcPts val="3218"/>
                </a:lnSpc>
                <a:buFont typeface="Arial" panose="020B0604020202020204" pitchFamily="34" charset="0"/>
                <a:buChar char="•"/>
              </a:pP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반투부족의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언어로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'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작은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음악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'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이라는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뜻을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가짐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.</a:t>
              </a:r>
            </a:p>
            <a:p>
              <a:pPr marL="342900" indent="-342900">
                <a:lnSpc>
                  <a:spcPts val="3218"/>
                </a:lnSpc>
                <a:buFont typeface="Arial" panose="020B0604020202020204" pitchFamily="34" charset="0"/>
                <a:buChar char="•"/>
              </a:pP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3000년의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역사를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지녔으며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선교사들에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의해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미국과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유럽에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전해진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000000"/>
                  </a:solidFill>
                  <a:latin typeface="+mj-ea"/>
                  <a:ea typeface="+mj-ea"/>
                </a:rPr>
                <a:t>악기이다</a:t>
              </a:r>
              <a:r>
                <a:rPr lang="en-US" sz="2475" dirty="0">
                  <a:solidFill>
                    <a:srgbClr val="000000"/>
                  </a:solidFill>
                  <a:latin typeface="+mj-ea"/>
                  <a:ea typeface="+mj-ea"/>
                </a:rPr>
                <a:t>.</a:t>
              </a:r>
            </a:p>
            <a:p>
              <a:pPr>
                <a:lnSpc>
                  <a:spcPts val="3218"/>
                </a:lnSpc>
              </a:pPr>
              <a:endParaRPr lang="en-US" sz="2475" dirty="0">
                <a:solidFill>
                  <a:srgbClr val="000000"/>
                </a:solidFill>
                <a:latin typeface="+mj-ea"/>
                <a:ea typeface="+mj-ea"/>
              </a:endParaRPr>
            </a:p>
            <a:p>
              <a:pPr marL="342900" indent="-342900">
                <a:lnSpc>
                  <a:spcPts val="3218"/>
                </a:lnSpc>
                <a:buFont typeface="Arial" panose="020B0604020202020204" pitchFamily="34" charset="0"/>
                <a:buChar char="•"/>
              </a:pPr>
              <a:r>
                <a:rPr lang="en-US" sz="2475" dirty="0" err="1">
                  <a:solidFill>
                    <a:srgbClr val="244357"/>
                  </a:solidFill>
                  <a:latin typeface="+mj-ea"/>
                  <a:ea typeface="+mj-ea"/>
                </a:rPr>
                <a:t>별명</a:t>
              </a:r>
              <a:r>
                <a:rPr lang="en-US" sz="2475" dirty="0">
                  <a:solidFill>
                    <a:srgbClr val="244357"/>
                  </a:solidFill>
                  <a:latin typeface="+mj-ea"/>
                  <a:ea typeface="+mj-ea"/>
                </a:rPr>
                <a:t>: </a:t>
              </a:r>
              <a:r>
                <a:rPr lang="en-US" sz="2475" dirty="0" err="1">
                  <a:solidFill>
                    <a:srgbClr val="244357"/>
                  </a:solidFill>
                  <a:latin typeface="+mj-ea"/>
                  <a:ea typeface="+mj-ea"/>
                </a:rPr>
                <a:t>엄지</a:t>
              </a:r>
              <a:r>
                <a:rPr lang="en-US" sz="2475" dirty="0">
                  <a:solidFill>
                    <a:srgbClr val="244357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244357"/>
                  </a:solidFill>
                  <a:latin typeface="+mj-ea"/>
                  <a:ea typeface="+mj-ea"/>
                </a:rPr>
                <a:t>피아노</a:t>
              </a:r>
              <a:r>
                <a:rPr lang="en-US" sz="2475" dirty="0">
                  <a:solidFill>
                    <a:srgbClr val="244357"/>
                  </a:solidFill>
                  <a:latin typeface="+mj-ea"/>
                  <a:ea typeface="+mj-ea"/>
                </a:rPr>
                <a:t>, </a:t>
              </a:r>
              <a:r>
                <a:rPr lang="en-US" sz="2475" dirty="0" err="1">
                  <a:solidFill>
                    <a:srgbClr val="244357"/>
                  </a:solidFill>
                  <a:latin typeface="+mj-ea"/>
                  <a:ea typeface="+mj-ea"/>
                </a:rPr>
                <a:t>손가락</a:t>
              </a:r>
              <a:r>
                <a:rPr lang="en-US" sz="2475" dirty="0">
                  <a:solidFill>
                    <a:srgbClr val="244357"/>
                  </a:solidFill>
                  <a:latin typeface="+mj-ea"/>
                  <a:ea typeface="+mj-ea"/>
                </a:rPr>
                <a:t> </a:t>
              </a:r>
              <a:r>
                <a:rPr lang="en-US" sz="2475" dirty="0" err="1">
                  <a:solidFill>
                    <a:srgbClr val="244357"/>
                  </a:solidFill>
                  <a:latin typeface="+mj-ea"/>
                  <a:ea typeface="+mj-ea"/>
                </a:rPr>
                <a:t>하프</a:t>
              </a:r>
              <a:endParaRPr lang="en-US" sz="2475" dirty="0">
                <a:solidFill>
                  <a:srgbClr val="244357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4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12160">
            <a:off x="16495154" y="-1081957"/>
            <a:ext cx="2399855" cy="346592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82982">
            <a:off x="-1080866" y="-252363"/>
            <a:ext cx="6500007" cy="148909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0407133">
            <a:off x="-413785" y="9066066"/>
            <a:ext cx="6865453" cy="186324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5531326" y="7119586"/>
            <a:ext cx="1905316" cy="2538954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875945" y="1194497"/>
            <a:ext cx="9271301" cy="839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57"/>
              </a:lnSpc>
            </a:pP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칼림바의</a:t>
            </a:r>
            <a:r>
              <a:rPr lang="en-US" sz="5714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구조</a:t>
            </a:r>
            <a:endParaRPr lang="en-US" sz="5714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 t="9437"/>
          <a:stretch>
            <a:fillRect/>
          </a:stretch>
        </p:blipFill>
        <p:spPr>
          <a:xfrm>
            <a:off x="5094181" y="1509935"/>
            <a:ext cx="5949514" cy="7196507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1015942" y="2417091"/>
            <a:ext cx="6446178" cy="7365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75"/>
              </a:lnSpc>
            </a:pPr>
            <a:r>
              <a:rPr lang="en-US" sz="2125" b="1" dirty="0" err="1">
                <a:solidFill>
                  <a:srgbClr val="244357"/>
                </a:solidFill>
                <a:latin typeface="+mj-ea"/>
                <a:ea typeface="+mj-ea"/>
              </a:rPr>
              <a:t>너트</a:t>
            </a:r>
            <a:r>
              <a:rPr lang="en-US" sz="2125" b="1" dirty="0">
                <a:solidFill>
                  <a:srgbClr val="244357"/>
                </a:solidFill>
                <a:latin typeface="+mj-ea"/>
                <a:ea typeface="+mj-ea"/>
              </a:rPr>
              <a:t>(nut)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: 키 바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위에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있는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나무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막대로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ko-KR" altLang="en-US" sz="2125" dirty="0">
                <a:solidFill>
                  <a:srgbClr val="244357"/>
                </a:solidFill>
                <a:latin typeface="+mj-ea"/>
                <a:ea typeface="+mj-ea"/>
              </a:rPr>
              <a:t>키 바를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지지하는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역할을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한다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9" name="AutoShape 9"/>
          <p:cNvSpPr/>
          <p:nvPr/>
        </p:nvSpPr>
        <p:spPr>
          <a:xfrm rot="8867811">
            <a:off x="9569448" y="3202936"/>
            <a:ext cx="1567027" cy="0"/>
          </a:xfrm>
          <a:prstGeom prst="line">
            <a:avLst/>
          </a:prstGeom>
          <a:ln w="47625" cap="flat">
            <a:solidFill>
              <a:srgbClr val="FFFAE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0" name="TextBox 10"/>
          <p:cNvSpPr txBox="1"/>
          <p:nvPr/>
        </p:nvSpPr>
        <p:spPr>
          <a:xfrm>
            <a:off x="457202" y="2184913"/>
            <a:ext cx="5242745" cy="15081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975"/>
              </a:lnSpc>
            </a:pPr>
            <a:endParaRPr dirty="0"/>
          </a:p>
          <a:p>
            <a:pPr algn="just">
              <a:lnSpc>
                <a:spcPts val="2975"/>
              </a:lnSpc>
            </a:pPr>
            <a:r>
              <a:rPr lang="en-US" sz="2125" b="1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진동</a:t>
            </a:r>
            <a:r>
              <a:rPr lang="en-US" sz="2125" b="1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바(vibrating bar)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키의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진동을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안정적으로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잡아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주는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역할을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한다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algn="just">
              <a:lnSpc>
                <a:spcPts val="2975"/>
              </a:lnSpc>
            </a:pPr>
            <a:endParaRPr lang="en-US" sz="2125" dirty="0">
              <a:solidFill>
                <a:srgbClr val="244357"/>
              </a:solidFill>
              <a:latin typeface="Nanum Gothic Regular"/>
            </a:endParaRPr>
          </a:p>
        </p:txBody>
      </p:sp>
      <p:sp>
        <p:nvSpPr>
          <p:cNvPr id="11" name="AutoShape 11"/>
          <p:cNvSpPr/>
          <p:nvPr/>
        </p:nvSpPr>
        <p:spPr>
          <a:xfrm rot="1212036">
            <a:off x="5438841" y="3197947"/>
            <a:ext cx="1395811" cy="0"/>
          </a:xfrm>
          <a:prstGeom prst="line">
            <a:avLst/>
          </a:prstGeom>
          <a:ln w="47625" cap="flat">
            <a:solidFill>
              <a:srgbClr val="FFFAE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2" name="AutoShape 12"/>
          <p:cNvSpPr/>
          <p:nvPr/>
        </p:nvSpPr>
        <p:spPr>
          <a:xfrm rot="136938">
            <a:off x="5276180" y="4451952"/>
            <a:ext cx="1258883" cy="0"/>
          </a:xfrm>
          <a:prstGeom prst="line">
            <a:avLst/>
          </a:prstGeom>
          <a:ln w="47625" cap="flat">
            <a:solidFill>
              <a:srgbClr val="FFFAE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3" name="AutoShape 13"/>
          <p:cNvSpPr/>
          <p:nvPr/>
        </p:nvSpPr>
        <p:spPr>
          <a:xfrm rot="-1381655">
            <a:off x="5252315" y="6403805"/>
            <a:ext cx="2264954" cy="0"/>
          </a:xfrm>
          <a:prstGeom prst="line">
            <a:avLst/>
          </a:prstGeom>
          <a:ln w="47625" cap="flat">
            <a:solidFill>
              <a:srgbClr val="FFFAEF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14" name="Group 14"/>
          <p:cNvGrpSpPr/>
          <p:nvPr/>
        </p:nvGrpSpPr>
        <p:grpSpPr>
          <a:xfrm>
            <a:off x="9677882" y="5547880"/>
            <a:ext cx="8076719" cy="350160"/>
            <a:chOff x="678" y="-47625"/>
            <a:chExt cx="9253233" cy="466880"/>
          </a:xfrm>
        </p:grpSpPr>
        <p:sp>
          <p:nvSpPr>
            <p:cNvPr id="15" name="TextBox 15"/>
            <p:cNvSpPr txBox="1"/>
            <p:nvPr/>
          </p:nvSpPr>
          <p:spPr>
            <a:xfrm>
              <a:off x="1523759" y="-47625"/>
              <a:ext cx="7730152" cy="46688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2980"/>
                </a:lnSpc>
              </a:pPr>
              <a:r>
                <a:rPr lang="en-US" sz="2128" b="1" dirty="0" err="1">
                  <a:solidFill>
                    <a:srgbClr val="244357"/>
                  </a:solidFill>
                  <a:latin typeface="+mj-ea"/>
                  <a:ea typeface="+mj-ea"/>
                </a:rPr>
                <a:t>바디</a:t>
              </a:r>
              <a:r>
                <a:rPr lang="en-US" sz="2128" b="1" dirty="0">
                  <a:solidFill>
                    <a:srgbClr val="244357"/>
                  </a:solidFill>
                  <a:latin typeface="+mj-ea"/>
                  <a:ea typeface="+mj-ea"/>
                </a:rPr>
                <a:t>(body)</a:t>
              </a:r>
              <a:r>
                <a:rPr lang="en-US" sz="2128" dirty="0">
                  <a:solidFill>
                    <a:srgbClr val="244357"/>
                  </a:solidFill>
                  <a:latin typeface="+mj-ea"/>
                  <a:ea typeface="+mj-ea"/>
                </a:rPr>
                <a:t>: </a:t>
              </a:r>
              <a:r>
                <a:rPr lang="en-US" sz="2128" dirty="0" err="1">
                  <a:solidFill>
                    <a:srgbClr val="244357"/>
                  </a:solidFill>
                  <a:latin typeface="+mj-ea"/>
                  <a:ea typeface="+mj-ea"/>
                </a:rPr>
                <a:t>칼림바의</a:t>
              </a:r>
              <a:r>
                <a:rPr lang="en-US" sz="2128" dirty="0">
                  <a:solidFill>
                    <a:srgbClr val="244357"/>
                  </a:solidFill>
                  <a:latin typeface="+mj-ea"/>
                  <a:ea typeface="+mj-ea"/>
                </a:rPr>
                <a:t> </a:t>
              </a:r>
              <a:r>
                <a:rPr lang="en-US" sz="2128" dirty="0" err="1">
                  <a:solidFill>
                    <a:srgbClr val="244357"/>
                  </a:solidFill>
                  <a:latin typeface="+mj-ea"/>
                  <a:ea typeface="+mj-ea"/>
                </a:rPr>
                <a:t>몸통으로</a:t>
              </a:r>
              <a:r>
                <a:rPr lang="en-US" sz="2128" dirty="0">
                  <a:solidFill>
                    <a:srgbClr val="244357"/>
                  </a:solidFill>
                  <a:latin typeface="+mj-ea"/>
                  <a:ea typeface="+mj-ea"/>
                </a:rPr>
                <a:t>, </a:t>
              </a:r>
              <a:r>
                <a:rPr lang="en-US" sz="2128" dirty="0" err="1">
                  <a:solidFill>
                    <a:srgbClr val="244357"/>
                  </a:solidFill>
                  <a:latin typeface="+mj-ea"/>
                  <a:ea typeface="+mj-ea"/>
                </a:rPr>
                <a:t>주로</a:t>
              </a:r>
              <a:r>
                <a:rPr lang="en-US" sz="2128" dirty="0">
                  <a:solidFill>
                    <a:srgbClr val="244357"/>
                  </a:solidFill>
                  <a:latin typeface="+mj-ea"/>
                  <a:ea typeface="+mj-ea"/>
                </a:rPr>
                <a:t> </a:t>
              </a:r>
              <a:r>
                <a:rPr lang="en-US" sz="2128" dirty="0" err="1">
                  <a:solidFill>
                    <a:srgbClr val="244357"/>
                  </a:solidFill>
                  <a:latin typeface="+mj-ea"/>
                  <a:ea typeface="+mj-ea"/>
                </a:rPr>
                <a:t>나무로</a:t>
              </a:r>
              <a:r>
                <a:rPr lang="en-US" sz="2128" dirty="0">
                  <a:solidFill>
                    <a:srgbClr val="244357"/>
                  </a:solidFill>
                  <a:latin typeface="+mj-ea"/>
                  <a:ea typeface="+mj-ea"/>
                </a:rPr>
                <a:t> </a:t>
              </a:r>
              <a:r>
                <a:rPr lang="en-US" sz="2128" dirty="0" err="1">
                  <a:solidFill>
                    <a:srgbClr val="244357"/>
                  </a:solidFill>
                  <a:latin typeface="+mj-ea"/>
                  <a:ea typeface="+mj-ea"/>
                </a:rPr>
                <a:t>제작한다</a:t>
              </a:r>
              <a:r>
                <a:rPr lang="en-US" sz="2128" dirty="0">
                  <a:solidFill>
                    <a:srgbClr val="244357"/>
                  </a:solidFill>
                  <a:latin typeface="+mj-ea"/>
                  <a:ea typeface="+mj-ea"/>
                </a:rPr>
                <a:t>.</a:t>
              </a:r>
            </a:p>
          </p:txBody>
        </p:sp>
        <p:sp>
          <p:nvSpPr>
            <p:cNvPr id="16" name="AutoShape 16"/>
            <p:cNvSpPr/>
            <p:nvPr/>
          </p:nvSpPr>
          <p:spPr>
            <a:xfrm rot="-10655698">
              <a:off x="678" y="167907"/>
              <a:ext cx="1343288" cy="0"/>
            </a:xfrm>
            <a:prstGeom prst="line">
              <a:avLst/>
            </a:prstGeom>
            <a:ln w="60513" cap="flat">
              <a:solidFill>
                <a:srgbClr val="FFFAEF"/>
              </a:solidFill>
              <a:prstDash val="solid"/>
              <a:headEnd type="none" w="sm" len="sm"/>
              <a:tailEnd type="triangle" w="lg" len="med"/>
            </a:ln>
          </p:spPr>
        </p:sp>
      </p:grpSp>
      <p:sp>
        <p:nvSpPr>
          <p:cNvPr id="17" name="AutoShape 17"/>
          <p:cNvSpPr/>
          <p:nvPr/>
        </p:nvSpPr>
        <p:spPr>
          <a:xfrm rot="-10426490">
            <a:off x="9675742" y="4095794"/>
            <a:ext cx="1123801" cy="0"/>
          </a:xfrm>
          <a:prstGeom prst="line">
            <a:avLst/>
          </a:prstGeom>
          <a:ln w="47625" cap="flat">
            <a:solidFill>
              <a:srgbClr val="FFFAE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8" name="AutoShape 18"/>
          <p:cNvSpPr/>
          <p:nvPr/>
        </p:nvSpPr>
        <p:spPr>
          <a:xfrm rot="5915908">
            <a:off x="15547785" y="7568890"/>
            <a:ext cx="1407736" cy="0"/>
          </a:xfrm>
          <a:prstGeom prst="line">
            <a:avLst/>
          </a:prstGeom>
          <a:ln w="47625" cap="flat">
            <a:solidFill>
              <a:srgbClr val="FFFAEF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9" name="AutoShape 19"/>
          <p:cNvSpPr/>
          <p:nvPr/>
        </p:nvSpPr>
        <p:spPr>
          <a:xfrm rot="4846073">
            <a:off x="16036848" y="7565605"/>
            <a:ext cx="1410737" cy="0"/>
          </a:xfrm>
          <a:prstGeom prst="line">
            <a:avLst/>
          </a:prstGeom>
          <a:ln w="47625" cap="flat">
            <a:solidFill>
              <a:srgbClr val="FFFAEF"/>
            </a:solidFill>
            <a:prstDash val="solid"/>
            <a:headEnd type="none" w="sm" len="sm"/>
            <a:tailEnd type="triangle" w="lg" len="med"/>
          </a:ln>
        </p:spPr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400901">
            <a:off x="6624334" y="3580862"/>
            <a:ext cx="2831942" cy="1692086"/>
          </a:xfrm>
          <a:prstGeom prst="rect">
            <a:avLst/>
          </a:prstGeom>
        </p:spPr>
      </p:pic>
      <p:sp>
        <p:nvSpPr>
          <p:cNvPr id="21" name="TextBox 21"/>
          <p:cNvSpPr txBox="1"/>
          <p:nvPr/>
        </p:nvSpPr>
        <p:spPr>
          <a:xfrm>
            <a:off x="457202" y="4186738"/>
            <a:ext cx="4607467" cy="15021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975"/>
              </a:lnSpc>
            </a:pPr>
            <a:r>
              <a:rPr lang="en-US" sz="2125" b="1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 바(key bar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):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납작한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금속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막대로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되어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있</a:t>
            </a:r>
            <a:r>
              <a:rPr lang="ko-KR" alt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</a:t>
            </a:r>
            <a:r>
              <a:rPr lang="en-US" altLang="ko-KR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 바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끝을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튕기면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진동하며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소리가 나며</a:t>
            </a:r>
            <a:r>
              <a:rPr lang="en-US" altLang="ko-KR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키 바의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길이에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따</a:t>
            </a:r>
            <a:r>
              <a:rPr lang="ko-KR" alt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음높이가 다르</a:t>
            </a:r>
            <a:r>
              <a:rPr lang="en-US" sz="2125" dirty="0">
                <a:solidFill>
                  <a:srgbClr val="244357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98549" y="6686818"/>
            <a:ext cx="4818527" cy="11195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75"/>
              </a:lnSpc>
            </a:pPr>
            <a:r>
              <a:rPr lang="en-US" sz="2125" b="1" dirty="0" err="1">
                <a:solidFill>
                  <a:srgbClr val="244357"/>
                </a:solidFill>
                <a:latin typeface="+mj-ea"/>
                <a:ea typeface="+mj-ea"/>
              </a:rPr>
              <a:t>사운드</a:t>
            </a:r>
            <a:r>
              <a:rPr lang="en-US" sz="2125" b="1" dirty="0">
                <a:solidFill>
                  <a:srgbClr val="244357"/>
                </a:solidFill>
                <a:latin typeface="+mj-ea"/>
                <a:ea typeface="+mj-ea"/>
              </a:rPr>
              <a:t> 홀(</a:t>
            </a:r>
            <a:r>
              <a:rPr lang="en-US" sz="2125" b="1" dirty="0" err="1">
                <a:solidFill>
                  <a:srgbClr val="244357"/>
                </a:solidFill>
                <a:latin typeface="+mj-ea"/>
                <a:ea typeface="+mj-ea"/>
              </a:rPr>
              <a:t>soundhole</a:t>
            </a:r>
            <a:r>
              <a:rPr lang="en-US" sz="2125" b="1" dirty="0">
                <a:solidFill>
                  <a:srgbClr val="244357"/>
                </a:solidFill>
                <a:latin typeface="+mj-ea"/>
                <a:ea typeface="+mj-ea"/>
              </a:rPr>
              <a:t>)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: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칼림바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앞</a:t>
            </a:r>
            <a:r>
              <a:rPr lang="ko-KR" altLang="en-US" sz="2125" dirty="0">
                <a:solidFill>
                  <a:srgbClr val="244357"/>
                </a:solidFill>
                <a:latin typeface="+mj-ea"/>
                <a:ea typeface="+mj-ea"/>
              </a:rPr>
              <a:t>과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뒤에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있는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ko-KR" altLang="en-US" sz="2125" dirty="0">
                <a:solidFill>
                  <a:srgbClr val="244357"/>
                </a:solidFill>
                <a:latin typeface="+mj-ea"/>
                <a:ea typeface="+mj-ea"/>
              </a:rPr>
              <a:t>구멍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으로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,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바디의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진동을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원</a:t>
            </a:r>
            <a:r>
              <a:rPr lang="ko-KR" altLang="en-US" sz="2125" dirty="0">
                <a:solidFill>
                  <a:srgbClr val="244357"/>
                </a:solidFill>
                <a:latin typeface="+mj-ea"/>
                <a:ea typeface="+mj-ea"/>
              </a:rPr>
              <a:t>활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하게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하여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소리를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울리는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역할을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한다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.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015941" y="4034799"/>
            <a:ext cx="6420701" cy="7365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75"/>
              </a:lnSpc>
            </a:pPr>
            <a:r>
              <a:rPr lang="en-US" sz="2125" b="1" dirty="0" err="1">
                <a:solidFill>
                  <a:srgbClr val="244357"/>
                </a:solidFill>
                <a:latin typeface="+mj-ea"/>
                <a:ea typeface="+mj-ea"/>
              </a:rPr>
              <a:t>새들</a:t>
            </a:r>
            <a:r>
              <a:rPr lang="en-US" sz="2125" b="1" dirty="0">
                <a:solidFill>
                  <a:srgbClr val="244357"/>
                </a:solidFill>
                <a:latin typeface="+mj-ea"/>
                <a:ea typeface="+mj-ea"/>
              </a:rPr>
              <a:t>(saddle)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: 키 바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중간에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있는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나무와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금속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막대로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키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바를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튕겼을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때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진동을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바디로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2125" dirty="0" err="1">
                <a:solidFill>
                  <a:srgbClr val="244357"/>
                </a:solidFill>
                <a:latin typeface="+mj-ea"/>
                <a:ea typeface="+mj-ea"/>
              </a:rPr>
              <a:t>전달한다</a:t>
            </a:r>
            <a:r>
              <a:rPr lang="en-US" sz="2125" dirty="0">
                <a:solidFill>
                  <a:srgbClr val="244357"/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569369" y="6354356"/>
            <a:ext cx="3846600" cy="316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48"/>
              </a:lnSpc>
            </a:pPr>
            <a:r>
              <a:rPr lang="en-US" sz="1962" dirty="0" err="1">
                <a:solidFill>
                  <a:srgbClr val="244357"/>
                </a:solidFill>
                <a:latin typeface="+mj-ea"/>
                <a:ea typeface="+mj-ea"/>
              </a:rPr>
              <a:t>후면</a:t>
            </a:r>
            <a:r>
              <a:rPr lang="en-US" sz="1962" dirty="0">
                <a:solidFill>
                  <a:srgbClr val="244357"/>
                </a:solidFill>
                <a:latin typeface="+mj-ea"/>
                <a:ea typeface="+mj-ea"/>
              </a:rPr>
              <a:t> </a:t>
            </a:r>
            <a:r>
              <a:rPr lang="en-US" sz="1962" dirty="0" err="1">
                <a:solidFill>
                  <a:srgbClr val="244357"/>
                </a:solidFill>
                <a:latin typeface="+mj-ea"/>
                <a:ea typeface="+mj-ea"/>
              </a:rPr>
              <a:t>사운드</a:t>
            </a:r>
            <a:r>
              <a:rPr lang="en-US" sz="1962" dirty="0">
                <a:solidFill>
                  <a:srgbClr val="244357"/>
                </a:solidFill>
                <a:latin typeface="+mj-ea"/>
                <a:ea typeface="+mj-ea"/>
              </a:rPr>
              <a:t> 홀</a:t>
            </a: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5400000">
            <a:off x="14803884" y="6920592"/>
            <a:ext cx="3327995" cy="198847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4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12160">
            <a:off x="16495154" y="-1081957"/>
            <a:ext cx="2399855" cy="346592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82982">
            <a:off x="-1080866" y="-252363"/>
            <a:ext cx="6500007" cy="148909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0407133">
            <a:off x="-1614767" y="9309037"/>
            <a:ext cx="6865453" cy="186324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347406" y="2994961"/>
            <a:ext cx="2718227" cy="351874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4175153" y="2948990"/>
            <a:ext cx="2613232" cy="361068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2254506" y="2499422"/>
            <a:ext cx="4507346" cy="220296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3875945" y="1194497"/>
            <a:ext cx="9271301" cy="839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57"/>
              </a:lnSpc>
            </a:pP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칼림바의</a:t>
            </a:r>
            <a:r>
              <a:rPr lang="en-US" sz="5714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종류</a:t>
            </a:r>
            <a:endParaRPr lang="en-US" sz="5714" dirty="0">
              <a:solidFill>
                <a:srgbClr val="244357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344684" y="6973892"/>
            <a:ext cx="4559751" cy="353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9"/>
              </a:lnSpc>
            </a:pPr>
            <a:r>
              <a:rPr lang="en-US" sz="2199" dirty="0" err="1">
                <a:solidFill>
                  <a:srgbClr val="000000"/>
                </a:solidFill>
                <a:latin typeface="+mn-ea"/>
              </a:rPr>
              <a:t>어쿠스틱</a:t>
            </a:r>
            <a:r>
              <a:rPr lang="en-US" sz="2199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sz="2199" dirty="0" err="1">
                <a:solidFill>
                  <a:srgbClr val="000000"/>
                </a:solidFill>
                <a:latin typeface="+mn-ea"/>
              </a:rPr>
              <a:t>칼림바</a:t>
            </a:r>
            <a:endParaRPr lang="en-US" sz="2199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700466" y="6926025"/>
            <a:ext cx="4221767" cy="353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9"/>
              </a:lnSpc>
            </a:pPr>
            <a:r>
              <a:rPr lang="en-US" sz="2199">
                <a:solidFill>
                  <a:srgbClr val="000000"/>
                </a:solidFill>
                <a:latin typeface="+mn-ea"/>
              </a:rPr>
              <a:t>플레이트 칼림바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397296" y="2901170"/>
            <a:ext cx="4221767" cy="1080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9"/>
              </a:lnSpc>
            </a:pPr>
            <a:r>
              <a:rPr lang="en-US" sz="2000" dirty="0" err="1">
                <a:solidFill>
                  <a:srgbClr val="000000"/>
                </a:solidFill>
                <a:latin typeface="+mn-ea"/>
              </a:rPr>
              <a:t>소리</a:t>
            </a:r>
            <a:r>
              <a:rPr lang="en-US" sz="200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ea"/>
              </a:rPr>
              <a:t>음량</a:t>
            </a:r>
            <a:endParaRPr lang="en-US" sz="2000" dirty="0">
              <a:solidFill>
                <a:srgbClr val="000000"/>
              </a:solidFill>
              <a:latin typeface="+mn-ea"/>
            </a:endParaRPr>
          </a:p>
          <a:p>
            <a:pPr algn="ctr">
              <a:lnSpc>
                <a:spcPts val="2859"/>
              </a:lnSpc>
            </a:pPr>
            <a:endParaRPr lang="en-US" sz="2000" dirty="0">
              <a:solidFill>
                <a:srgbClr val="000000"/>
              </a:solidFill>
              <a:latin typeface="+mn-ea"/>
            </a:endParaRPr>
          </a:p>
          <a:p>
            <a:pPr algn="ctr">
              <a:lnSpc>
                <a:spcPts val="2859"/>
              </a:lnSpc>
            </a:pPr>
            <a:r>
              <a:rPr lang="en-US" sz="2000" dirty="0" err="1">
                <a:solidFill>
                  <a:srgbClr val="000000"/>
                </a:solidFill>
                <a:latin typeface="+mn-ea"/>
              </a:rPr>
              <a:t>어쿠스틱</a:t>
            </a:r>
            <a:r>
              <a:rPr lang="en-US" sz="200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ea"/>
              </a:rPr>
              <a:t>칼림바</a:t>
            </a:r>
            <a:r>
              <a:rPr lang="en-US" sz="2000" dirty="0">
                <a:solidFill>
                  <a:srgbClr val="000000"/>
                </a:solidFill>
                <a:latin typeface="+mn-ea"/>
              </a:rPr>
              <a:t> &gt; </a:t>
            </a:r>
            <a:r>
              <a:rPr lang="en-US" sz="2000" dirty="0" err="1">
                <a:solidFill>
                  <a:srgbClr val="000000"/>
                </a:solidFill>
                <a:latin typeface="+mn-ea"/>
              </a:rPr>
              <a:t>플레이트</a:t>
            </a:r>
            <a:r>
              <a:rPr lang="en-US" sz="2000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+mn-ea"/>
              </a:rPr>
              <a:t>칼림바</a:t>
            </a:r>
            <a:endParaRPr lang="en-US" sz="20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397296" y="5528684"/>
            <a:ext cx="4221767" cy="10786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9"/>
              </a:lnSpc>
            </a:pPr>
            <a:r>
              <a:rPr lang="en-US" sz="20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악기</a:t>
            </a:r>
            <a:r>
              <a:rPr lang="en-US" sz="20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크기</a:t>
            </a:r>
            <a:endParaRPr lang="en-US" sz="20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859"/>
              </a:lnSpc>
            </a:pPr>
            <a:endParaRPr lang="en-US" sz="12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lnSpc>
                <a:spcPts val="2859"/>
              </a:lnSpc>
            </a:pPr>
            <a:r>
              <a:rPr lang="en-US" sz="20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어쿠스틱</a:t>
            </a:r>
            <a:r>
              <a:rPr lang="en-US" sz="20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칼림바</a:t>
            </a:r>
            <a:r>
              <a:rPr lang="en-US" sz="20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&gt; </a:t>
            </a:r>
            <a:r>
              <a:rPr lang="en-US" sz="20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플레이트</a:t>
            </a:r>
            <a:r>
              <a:rPr lang="en-US" sz="20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칼림바</a:t>
            </a:r>
            <a:endParaRPr lang="en-US" sz="20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144753" y="7769459"/>
            <a:ext cx="13688113" cy="478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2"/>
              </a:lnSpc>
            </a:pP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Q.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칼림바를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여러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가지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방법으로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비교해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봅시다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 (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재질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, 키 바 등)</a:t>
            </a:r>
          </a:p>
        </p:txBody>
      </p:sp>
      <p:sp>
        <p:nvSpPr>
          <p:cNvPr id="17" name="Picture 13"/>
          <p:cNvSpPr/>
          <p:nvPr/>
        </p:nvSpPr>
        <p:spPr>
          <a:xfrm>
            <a:off x="12225571" y="4987151"/>
            <a:ext cx="4505574" cy="2206503"/>
          </a:xfrm>
          <a:custGeom>
            <a:avLst/>
            <a:gdLst>
              <a:gd name="connsiteX0" fmla="*/ 4147821 w 4505574"/>
              <a:gd name="connsiteY0" fmla="*/ 0 h 2206503"/>
              <a:gd name="connsiteX1" fmla="*/ 357754 w 4505574"/>
              <a:gd name="connsiteY1" fmla="*/ 0 h 2206503"/>
              <a:gd name="connsiteX2" fmla="*/ 0 w 4505574"/>
              <a:gd name="connsiteY2" fmla="*/ 357429 h 2206503"/>
              <a:gd name="connsiteX3" fmla="*/ 0 w 4505574"/>
              <a:gd name="connsiteY3" fmla="*/ 1849075 h 2206503"/>
              <a:gd name="connsiteX4" fmla="*/ 357754 w 4505574"/>
              <a:gd name="connsiteY4" fmla="*/ 2206504 h 2206503"/>
              <a:gd name="connsiteX5" fmla="*/ 4147821 w 4505574"/>
              <a:gd name="connsiteY5" fmla="*/ 2206504 h 2206503"/>
              <a:gd name="connsiteX6" fmla="*/ 4505575 w 4505574"/>
              <a:gd name="connsiteY6" fmla="*/ 1849075 h 2206503"/>
              <a:gd name="connsiteX7" fmla="*/ 4505575 w 4505574"/>
              <a:gd name="connsiteY7" fmla="*/ 357429 h 2206503"/>
              <a:gd name="connsiteX8" fmla="*/ 4147821 w 4505574"/>
              <a:gd name="connsiteY8" fmla="*/ 0 h 2206503"/>
              <a:gd name="connsiteX9" fmla="*/ 4427649 w 4505574"/>
              <a:gd name="connsiteY9" fmla="*/ 1849075 h 2206503"/>
              <a:gd name="connsiteX10" fmla="*/ 4147821 w 4505574"/>
              <a:gd name="connsiteY10" fmla="*/ 2128648 h 2206503"/>
              <a:gd name="connsiteX11" fmla="*/ 357754 w 4505574"/>
              <a:gd name="connsiteY11" fmla="*/ 2128648 h 2206503"/>
              <a:gd name="connsiteX12" fmla="*/ 77927 w 4505574"/>
              <a:gd name="connsiteY12" fmla="*/ 1849075 h 2206503"/>
              <a:gd name="connsiteX13" fmla="*/ 77927 w 4505574"/>
              <a:gd name="connsiteY13" fmla="*/ 357429 h 2206503"/>
              <a:gd name="connsiteX14" fmla="*/ 357754 w 4505574"/>
              <a:gd name="connsiteY14" fmla="*/ 77856 h 2206503"/>
              <a:gd name="connsiteX15" fmla="*/ 4147821 w 4505574"/>
              <a:gd name="connsiteY15" fmla="*/ 77856 h 2206503"/>
              <a:gd name="connsiteX16" fmla="*/ 4427649 w 4505574"/>
              <a:gd name="connsiteY16" fmla="*/ 357429 h 220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05574" h="2206503">
                <a:moveTo>
                  <a:pt x="4147821" y="0"/>
                </a:moveTo>
                <a:lnTo>
                  <a:pt x="357754" y="0"/>
                </a:lnTo>
                <a:cubicBezTo>
                  <a:pt x="160374" y="487"/>
                  <a:pt x="487" y="160232"/>
                  <a:pt x="0" y="357429"/>
                </a:cubicBezTo>
                <a:lnTo>
                  <a:pt x="0" y="1849075"/>
                </a:lnTo>
                <a:cubicBezTo>
                  <a:pt x="487" y="2046271"/>
                  <a:pt x="160374" y="2206017"/>
                  <a:pt x="357754" y="2206504"/>
                </a:cubicBezTo>
                <a:lnTo>
                  <a:pt x="4147821" y="2206504"/>
                </a:lnTo>
                <a:cubicBezTo>
                  <a:pt x="4345197" y="2206017"/>
                  <a:pt x="4505088" y="2046280"/>
                  <a:pt x="4505575" y="1849075"/>
                </a:cubicBezTo>
                <a:lnTo>
                  <a:pt x="4505575" y="357429"/>
                </a:lnTo>
                <a:cubicBezTo>
                  <a:pt x="4505088" y="160232"/>
                  <a:pt x="4345197" y="487"/>
                  <a:pt x="4147821" y="0"/>
                </a:cubicBezTo>
                <a:close/>
                <a:moveTo>
                  <a:pt x="4427649" y="1849075"/>
                </a:moveTo>
                <a:cubicBezTo>
                  <a:pt x="4427162" y="2003274"/>
                  <a:pt x="4302160" y="2128162"/>
                  <a:pt x="4147821" y="2128648"/>
                </a:cubicBezTo>
                <a:lnTo>
                  <a:pt x="357754" y="2128648"/>
                </a:lnTo>
                <a:cubicBezTo>
                  <a:pt x="203411" y="2128162"/>
                  <a:pt x="78413" y="2003274"/>
                  <a:pt x="77927" y="1849075"/>
                </a:cubicBezTo>
                <a:lnTo>
                  <a:pt x="77927" y="357429"/>
                </a:lnTo>
                <a:cubicBezTo>
                  <a:pt x="78413" y="203230"/>
                  <a:pt x="203411" y="78342"/>
                  <a:pt x="357754" y="77856"/>
                </a:cubicBezTo>
                <a:lnTo>
                  <a:pt x="4147821" y="77856"/>
                </a:lnTo>
                <a:cubicBezTo>
                  <a:pt x="4302160" y="78342"/>
                  <a:pt x="4427162" y="203230"/>
                  <a:pt x="4427649" y="357429"/>
                </a:cubicBezTo>
                <a:close/>
              </a:path>
            </a:pathLst>
          </a:custGeom>
          <a:solidFill>
            <a:srgbClr val="FFFAEF"/>
          </a:solidFill>
          <a:ln w="885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3517964">
            <a:off x="14401748" y="-1517512"/>
            <a:ext cx="5277123" cy="50924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422132" y="8952492"/>
            <a:ext cx="5695089" cy="148999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683857">
            <a:off x="-3067736" y="-1388396"/>
            <a:ext cx="5017597" cy="14975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1000423">
            <a:off x="-465862" y="-114935"/>
            <a:ext cx="5196444" cy="1410282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3751349" y="1753028"/>
            <a:ext cx="10785303" cy="4784011"/>
            <a:chOff x="0" y="0"/>
            <a:chExt cx="14380404" cy="6378682"/>
          </a:xfrm>
        </p:grpSpPr>
        <p:sp>
          <p:nvSpPr>
            <p:cNvPr id="7" name="TextBox 7"/>
            <p:cNvSpPr txBox="1"/>
            <p:nvPr/>
          </p:nvSpPr>
          <p:spPr>
            <a:xfrm>
              <a:off x="0" y="-17588"/>
              <a:ext cx="14380404" cy="28543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428"/>
                </a:lnSpc>
              </a:pP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칼림바</a:t>
              </a:r>
              <a:r>
                <a:rPr lang="en-US" sz="7023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음이</a:t>
              </a:r>
              <a:r>
                <a:rPr lang="en-US" sz="7023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맞지</a:t>
              </a:r>
              <a:r>
                <a:rPr lang="en-US" sz="7023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않아요</a:t>
              </a:r>
              <a:r>
                <a:rPr lang="en-US" sz="7023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...</a:t>
              </a:r>
            </a:p>
            <a:p>
              <a:pPr algn="ctr">
                <a:lnSpc>
                  <a:spcPts val="8428"/>
                </a:lnSpc>
              </a:pP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어떻게</a:t>
              </a:r>
              <a:r>
                <a:rPr lang="en-US" sz="7023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7023" dirty="0" err="1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조율하나요</a:t>
              </a:r>
              <a:r>
                <a:rPr lang="en-US" sz="7023" dirty="0">
                  <a:solidFill>
                    <a:srgbClr val="4088CB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?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3354850"/>
              <a:ext cx="14380404" cy="7150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32"/>
                </a:lnSpc>
              </a:pPr>
              <a:endParaRPr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4528413"/>
              <a:ext cx="13930516" cy="212977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18"/>
                </a:lnSpc>
              </a:pPr>
              <a:endParaRPr/>
            </a:p>
            <a:p>
              <a:pPr>
                <a:lnSpc>
                  <a:spcPts val="3218"/>
                </a:lnSpc>
              </a:pPr>
              <a:endParaRPr/>
            </a:p>
            <a:p>
              <a:pPr>
                <a:lnSpc>
                  <a:spcPts val="3218"/>
                </a:lnSpc>
              </a:pPr>
              <a:endParaRPr/>
            </a:p>
            <a:p>
              <a:pPr>
                <a:lnSpc>
                  <a:spcPts val="3218"/>
                </a:lnSpc>
              </a:pPr>
              <a:endParaRPr/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rot="5400000">
            <a:off x="5515992" y="5244061"/>
            <a:ext cx="1310934" cy="32117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5986360" y="4719693"/>
            <a:ext cx="3157640" cy="363469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0039916" y="5143500"/>
            <a:ext cx="1983838" cy="255979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1054983">
            <a:off x="13442317" y="-40410"/>
            <a:ext cx="5407530" cy="213822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5885382">
            <a:off x="14374266" y="6303165"/>
            <a:ext cx="3132652" cy="591027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37029" y="1028700"/>
            <a:ext cx="1799230" cy="173707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363069" y="3061589"/>
            <a:ext cx="10459660" cy="491311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5400000">
            <a:off x="4845917" y="7433480"/>
            <a:ext cx="1627104" cy="73219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8911759" y="8268374"/>
            <a:ext cx="6507949" cy="433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80"/>
              </a:lnSpc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 rot="5400000">
            <a:off x="11352182" y="7433480"/>
            <a:ext cx="1627104" cy="73219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5278469" y="8511202"/>
            <a:ext cx="747098" cy="74709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1827184" y="8532427"/>
            <a:ext cx="704648" cy="70464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2978246" y="1454320"/>
            <a:ext cx="12962346" cy="934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5"/>
              </a:lnSpc>
            </a:pPr>
            <a:r>
              <a:rPr lang="en-US" sz="6000" dirty="0" err="1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실로폰에서</a:t>
            </a:r>
            <a:r>
              <a:rPr lang="en-US" sz="600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낮은</a:t>
            </a:r>
            <a:r>
              <a:rPr lang="en-US" sz="600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소리가</a:t>
            </a:r>
            <a:r>
              <a:rPr lang="en-US" sz="600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나는</a:t>
            </a:r>
            <a:r>
              <a:rPr lang="en-US" sz="600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위치는</a:t>
            </a:r>
            <a:r>
              <a:rPr lang="en-US" sz="6000" dirty="0">
                <a:solidFill>
                  <a:srgbClr val="00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66647" y="8073661"/>
            <a:ext cx="6507949" cy="433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80"/>
              </a:lnSpc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C4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812160">
            <a:off x="16495154" y="-1081957"/>
            <a:ext cx="2399855" cy="346592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382982">
            <a:off x="-1080866" y="-252363"/>
            <a:ext cx="6500007" cy="148909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10407133">
            <a:off x="15457305" y="8849652"/>
            <a:ext cx="6865453" cy="186324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1957675" y="4184465"/>
            <a:ext cx="4507347" cy="2540195"/>
            <a:chOff x="0" y="0"/>
            <a:chExt cx="6009795" cy="3386925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6009794" cy="2937287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380772" y="436459"/>
              <a:ext cx="5629023" cy="29504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59"/>
                </a:lnSpc>
              </a:pPr>
              <a:r>
                <a:rPr lang="ko-KR" altLang="en-US" sz="2199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키 바</a:t>
              </a:r>
              <a:r>
                <a:rPr lang="en-US" sz="2199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2199" dirty="0" err="1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길이에</a:t>
              </a:r>
              <a:r>
                <a:rPr lang="en-US" sz="2199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2199" dirty="0" err="1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따른</a:t>
              </a:r>
              <a:r>
                <a:rPr lang="en-US" sz="2199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2199" dirty="0" err="1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음의</a:t>
              </a:r>
              <a:r>
                <a:rPr lang="en-US" sz="2199" dirty="0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sz="2199" dirty="0" err="1"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높낮이</a:t>
              </a:r>
              <a:endParaRPr lang="en-US" sz="2199" dirty="0"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  <a:p>
              <a:pPr algn="ctr">
                <a:lnSpc>
                  <a:spcPts val="2859"/>
                </a:lnSpc>
              </a:pPr>
              <a:endParaRPr lang="en-US" sz="2199" dirty="0">
                <a:latin typeface="+mn-ea"/>
              </a:endParaRPr>
            </a:p>
            <a:p>
              <a:pPr algn="ctr">
                <a:lnSpc>
                  <a:spcPts val="2859"/>
                </a:lnSpc>
              </a:pPr>
              <a:r>
                <a:rPr lang="en-US" sz="2199" dirty="0" err="1">
                  <a:latin typeface="+mn-ea"/>
                </a:rPr>
                <a:t>높은음</a:t>
              </a:r>
              <a:r>
                <a:rPr lang="en-US" sz="2199" dirty="0">
                  <a:latin typeface="+mn-ea"/>
                </a:rPr>
                <a:t>: </a:t>
              </a:r>
              <a:r>
                <a:rPr lang="ko-KR" altLang="en-US" sz="2199" dirty="0">
                  <a:latin typeface="+mn-ea"/>
                </a:rPr>
                <a:t>키 바</a:t>
              </a:r>
              <a:r>
                <a:rPr lang="en-US" sz="2199" dirty="0">
                  <a:latin typeface="+mn-ea"/>
                </a:rPr>
                <a:t>의 </a:t>
              </a:r>
              <a:r>
                <a:rPr lang="en-US" sz="2199" dirty="0" err="1">
                  <a:latin typeface="+mn-ea"/>
                </a:rPr>
                <a:t>길이가</a:t>
              </a:r>
              <a:r>
                <a:rPr lang="en-US" sz="2199" dirty="0">
                  <a:latin typeface="+mn-ea"/>
                </a:rPr>
                <a:t> </a:t>
              </a:r>
              <a:r>
                <a:rPr lang="en-US" sz="2199" dirty="0" err="1">
                  <a:latin typeface="+mn-ea"/>
                </a:rPr>
                <a:t>짧다</a:t>
              </a:r>
              <a:r>
                <a:rPr lang="en-US" sz="2199" dirty="0">
                  <a:latin typeface="+mn-ea"/>
                </a:rPr>
                <a:t>. </a:t>
              </a:r>
            </a:p>
            <a:p>
              <a:pPr algn="ctr">
                <a:lnSpc>
                  <a:spcPts val="2859"/>
                </a:lnSpc>
              </a:pPr>
              <a:r>
                <a:rPr lang="en-US" sz="2199" dirty="0" err="1">
                  <a:latin typeface="+mn-ea"/>
                </a:rPr>
                <a:t>낮은음</a:t>
              </a:r>
              <a:r>
                <a:rPr lang="en-US" sz="2199" dirty="0">
                  <a:latin typeface="+mn-ea"/>
                </a:rPr>
                <a:t>: </a:t>
              </a:r>
              <a:r>
                <a:rPr lang="ko-KR" altLang="en-US" sz="2199" dirty="0">
                  <a:latin typeface="+mn-ea"/>
                </a:rPr>
                <a:t>키 바</a:t>
              </a:r>
              <a:r>
                <a:rPr lang="en-US" sz="2199" dirty="0">
                  <a:latin typeface="+mn-ea"/>
                </a:rPr>
                <a:t>의 </a:t>
              </a:r>
              <a:r>
                <a:rPr lang="en-US" sz="2199" dirty="0" err="1">
                  <a:latin typeface="+mn-ea"/>
                </a:rPr>
                <a:t>길이가</a:t>
              </a:r>
              <a:r>
                <a:rPr lang="en-US" sz="2199" dirty="0">
                  <a:latin typeface="+mn-ea"/>
                </a:rPr>
                <a:t> </a:t>
              </a:r>
              <a:r>
                <a:rPr lang="en-US" sz="2199" dirty="0" err="1">
                  <a:latin typeface="+mn-ea"/>
                </a:rPr>
                <a:t>길다</a:t>
              </a:r>
              <a:r>
                <a:rPr lang="en-US" sz="2199" dirty="0">
                  <a:latin typeface="+mn-ea"/>
                </a:rPr>
                <a:t>. </a:t>
              </a:r>
            </a:p>
            <a:p>
              <a:pPr algn="ctr">
                <a:lnSpc>
                  <a:spcPts val="2859"/>
                </a:lnSpc>
              </a:pPr>
              <a:endParaRPr lang="en-US" sz="2199" dirty="0">
                <a:ea typeface="Nanum Gothic Regular"/>
              </a:endParaRPr>
            </a:p>
            <a:p>
              <a:pPr algn="ctr">
                <a:lnSpc>
                  <a:spcPts val="2859"/>
                </a:lnSpc>
              </a:pPr>
              <a:endParaRPr lang="en-US" sz="2199" dirty="0">
                <a:ea typeface="Nanum Gothic Regular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643420" y="2407814"/>
            <a:ext cx="5277769" cy="6047505"/>
            <a:chOff x="0" y="0"/>
            <a:chExt cx="7037025" cy="8063340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>
            <a:xfrm rot="73320">
              <a:off x="83657" y="72353"/>
              <a:ext cx="6869711" cy="7918635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>
            <a:xfrm rot="5400000">
              <a:off x="2287235" y="2446750"/>
              <a:ext cx="2462555" cy="603326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>
            <a:xfrm rot="5400000">
              <a:off x="616288" y="2153297"/>
              <a:ext cx="1685195" cy="412873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>
              <a:fillRect/>
            </a:stretch>
          </p:blipFill>
          <p:spPr>
            <a:xfrm>
              <a:off x="1034135" y="3430834"/>
              <a:ext cx="849500" cy="849500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>
              <a:fillRect/>
            </a:stretch>
          </p:blipFill>
          <p:spPr>
            <a:xfrm>
              <a:off x="3216849" y="4280334"/>
              <a:ext cx="780038" cy="780038"/>
            </a:xfrm>
            <a:prstGeom prst="rect">
              <a:avLst/>
            </a:prstGeom>
          </p:spPr>
        </p:pic>
      </p:grpSp>
      <p:sp>
        <p:nvSpPr>
          <p:cNvPr id="14" name="TextBox 14"/>
          <p:cNvSpPr txBox="1"/>
          <p:nvPr/>
        </p:nvSpPr>
        <p:spPr>
          <a:xfrm>
            <a:off x="2607579" y="1265754"/>
            <a:ext cx="13515295" cy="8394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57"/>
              </a:lnSpc>
            </a:pP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칼림바에서</a:t>
            </a:r>
            <a:r>
              <a:rPr lang="en-US" sz="5714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높은</a:t>
            </a:r>
            <a:r>
              <a:rPr lang="en-US" sz="5714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소리가</a:t>
            </a:r>
            <a:r>
              <a:rPr lang="en-US" sz="5714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나는</a:t>
            </a:r>
            <a:r>
              <a:rPr lang="en-US" sz="5714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5714" dirty="0" err="1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위치는</a:t>
            </a:r>
            <a:r>
              <a:rPr lang="en-US" sz="5714" dirty="0">
                <a:solidFill>
                  <a:srgbClr val="244357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856388" y="8436269"/>
            <a:ext cx="13688113" cy="478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2"/>
              </a:lnSpc>
            </a:pP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Q.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진동수에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따른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음의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높낮이를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sz="3026" dirty="0" err="1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알아봅시다</a:t>
            </a:r>
            <a:r>
              <a:rPr lang="en-US" sz="3026" dirty="0">
                <a:solidFill>
                  <a:srgbClr val="545454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556</Words>
  <Application>Microsoft Office PowerPoint</Application>
  <PresentationFormat>사용자 지정</PresentationFormat>
  <Paragraphs>114</Paragraphs>
  <Slides>18</Slides>
  <Notes>13</Notes>
  <HiddenSlides>0</HiddenSlides>
  <MMClips>2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6" baseType="lpstr">
      <vt:lpstr>Calibri</vt:lpstr>
      <vt:lpstr>나눔고딕 ExtraBold</vt:lpstr>
      <vt:lpstr>Nanum Gothic Regular</vt:lpstr>
      <vt:lpstr>나눔고딕</vt:lpstr>
      <vt:lpstr>Arial</vt:lpstr>
      <vt:lpstr>Nanum Gothic ExtraBold</vt:lpstr>
      <vt:lpstr>맑은 고딕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다채로운 추상적인 패턴 수업 계획서 교육 프레젠테이션</dc:title>
  <dc:creator>노혜원</dc:creator>
  <cp:lastModifiedBy>Editor</cp:lastModifiedBy>
  <cp:revision>54</cp:revision>
  <dcterms:created xsi:type="dcterms:W3CDTF">2006-08-16T00:00:00Z</dcterms:created>
  <dcterms:modified xsi:type="dcterms:W3CDTF">2022-09-08T01:43:28Z</dcterms:modified>
  <dc:identifier>DAFJHZeHVXM</dc:identifier>
</cp:coreProperties>
</file>